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2" r:id="rId7"/>
    <p:sldId id="261"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100" d="100"/>
          <a:sy n="100" d="100"/>
        </p:scale>
        <p:origin x="78"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D969E7-5821-4A84-A855-231CC4BC45A3}"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89FE-C00F-42D0-9E92-0B83E9882F94}" type="slidenum">
              <a:rPr lang="en-US" smtClean="0"/>
              <a:t>‹#›</a:t>
            </a:fld>
            <a:endParaRPr lang="en-US"/>
          </a:p>
        </p:txBody>
      </p:sp>
    </p:spTree>
    <p:extLst>
      <p:ext uri="{BB962C8B-B14F-4D97-AF65-F5344CB8AC3E}">
        <p14:creationId xmlns:p14="http://schemas.microsoft.com/office/powerpoint/2010/main" val="152806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D969E7-5821-4A84-A855-231CC4BC45A3}"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89FE-C00F-42D0-9E92-0B83E9882F94}" type="slidenum">
              <a:rPr lang="en-US" smtClean="0"/>
              <a:t>‹#›</a:t>
            </a:fld>
            <a:endParaRPr lang="en-US"/>
          </a:p>
        </p:txBody>
      </p:sp>
    </p:spTree>
    <p:extLst>
      <p:ext uri="{BB962C8B-B14F-4D97-AF65-F5344CB8AC3E}">
        <p14:creationId xmlns:p14="http://schemas.microsoft.com/office/powerpoint/2010/main" val="3758416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D969E7-5821-4A84-A855-231CC4BC45A3}"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89FE-C00F-42D0-9E92-0B83E9882F94}" type="slidenum">
              <a:rPr lang="en-US" smtClean="0"/>
              <a:t>‹#›</a:t>
            </a:fld>
            <a:endParaRPr lang="en-US"/>
          </a:p>
        </p:txBody>
      </p:sp>
    </p:spTree>
    <p:extLst>
      <p:ext uri="{BB962C8B-B14F-4D97-AF65-F5344CB8AC3E}">
        <p14:creationId xmlns:p14="http://schemas.microsoft.com/office/powerpoint/2010/main" val="4264086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D969E7-5821-4A84-A855-231CC4BC45A3}"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89FE-C00F-42D0-9E92-0B83E9882F94}" type="slidenum">
              <a:rPr lang="en-US" smtClean="0"/>
              <a:t>‹#›</a:t>
            </a:fld>
            <a:endParaRPr lang="en-US"/>
          </a:p>
        </p:txBody>
      </p:sp>
    </p:spTree>
    <p:extLst>
      <p:ext uri="{BB962C8B-B14F-4D97-AF65-F5344CB8AC3E}">
        <p14:creationId xmlns:p14="http://schemas.microsoft.com/office/powerpoint/2010/main" val="3597661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FD969E7-5821-4A84-A855-231CC4BC45A3}"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89FE-C00F-42D0-9E92-0B83E9882F94}" type="slidenum">
              <a:rPr lang="en-US" smtClean="0"/>
              <a:t>‹#›</a:t>
            </a:fld>
            <a:endParaRPr lang="en-US"/>
          </a:p>
        </p:txBody>
      </p:sp>
    </p:spTree>
    <p:extLst>
      <p:ext uri="{BB962C8B-B14F-4D97-AF65-F5344CB8AC3E}">
        <p14:creationId xmlns:p14="http://schemas.microsoft.com/office/powerpoint/2010/main" val="953658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D969E7-5821-4A84-A855-231CC4BC45A3}" type="datetimeFigureOut">
              <a:rPr lang="en-US" smtClean="0"/>
              <a:t>9/18/2017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89FE-C00F-42D0-9E92-0B83E9882F94}" type="slidenum">
              <a:rPr lang="en-US" smtClean="0"/>
              <a:t>‹#›</a:t>
            </a:fld>
            <a:endParaRPr lang="en-US"/>
          </a:p>
        </p:txBody>
      </p:sp>
    </p:spTree>
    <p:extLst>
      <p:ext uri="{BB962C8B-B14F-4D97-AF65-F5344CB8AC3E}">
        <p14:creationId xmlns:p14="http://schemas.microsoft.com/office/powerpoint/2010/main" val="3474205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D969E7-5821-4A84-A855-231CC4BC45A3}" type="datetimeFigureOut">
              <a:rPr lang="en-US" smtClean="0"/>
              <a:t>9/18/2017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7B89FE-C00F-42D0-9E92-0B83E9882F94}" type="slidenum">
              <a:rPr lang="en-US" smtClean="0"/>
              <a:t>‹#›</a:t>
            </a:fld>
            <a:endParaRPr lang="en-US"/>
          </a:p>
        </p:txBody>
      </p:sp>
    </p:spTree>
    <p:extLst>
      <p:ext uri="{BB962C8B-B14F-4D97-AF65-F5344CB8AC3E}">
        <p14:creationId xmlns:p14="http://schemas.microsoft.com/office/powerpoint/2010/main" val="392066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D969E7-5821-4A84-A855-231CC4BC45A3}" type="datetimeFigureOut">
              <a:rPr lang="en-US" smtClean="0"/>
              <a:t>9/18/2017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7B89FE-C00F-42D0-9E92-0B83E9882F94}" type="slidenum">
              <a:rPr lang="en-US" smtClean="0"/>
              <a:t>‹#›</a:t>
            </a:fld>
            <a:endParaRPr lang="en-US"/>
          </a:p>
        </p:txBody>
      </p:sp>
    </p:spTree>
    <p:extLst>
      <p:ext uri="{BB962C8B-B14F-4D97-AF65-F5344CB8AC3E}">
        <p14:creationId xmlns:p14="http://schemas.microsoft.com/office/powerpoint/2010/main" val="3765315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D969E7-5821-4A84-A855-231CC4BC45A3}" type="datetimeFigureOut">
              <a:rPr lang="en-US" smtClean="0"/>
              <a:t>9/18/2017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7B89FE-C00F-42D0-9E92-0B83E9882F94}" type="slidenum">
              <a:rPr lang="en-US" smtClean="0"/>
              <a:t>‹#›</a:t>
            </a:fld>
            <a:endParaRPr lang="en-US"/>
          </a:p>
        </p:txBody>
      </p:sp>
    </p:spTree>
    <p:extLst>
      <p:ext uri="{BB962C8B-B14F-4D97-AF65-F5344CB8AC3E}">
        <p14:creationId xmlns:p14="http://schemas.microsoft.com/office/powerpoint/2010/main" val="1310739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FD969E7-5821-4A84-A855-231CC4BC45A3}" type="datetimeFigureOut">
              <a:rPr lang="en-US" smtClean="0"/>
              <a:t>9/18/2017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89FE-C00F-42D0-9E92-0B83E9882F94}" type="slidenum">
              <a:rPr lang="en-US" smtClean="0"/>
              <a:t>‹#›</a:t>
            </a:fld>
            <a:endParaRPr lang="en-US"/>
          </a:p>
        </p:txBody>
      </p:sp>
    </p:spTree>
    <p:extLst>
      <p:ext uri="{BB962C8B-B14F-4D97-AF65-F5344CB8AC3E}">
        <p14:creationId xmlns:p14="http://schemas.microsoft.com/office/powerpoint/2010/main" val="3757743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FD969E7-5821-4A84-A855-231CC4BC45A3}" type="datetimeFigureOut">
              <a:rPr lang="en-US" smtClean="0"/>
              <a:t>9/18/2017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89FE-C00F-42D0-9E92-0B83E9882F94}" type="slidenum">
              <a:rPr lang="en-US" smtClean="0"/>
              <a:t>‹#›</a:t>
            </a:fld>
            <a:endParaRPr lang="en-US"/>
          </a:p>
        </p:txBody>
      </p:sp>
    </p:spTree>
    <p:extLst>
      <p:ext uri="{BB962C8B-B14F-4D97-AF65-F5344CB8AC3E}">
        <p14:creationId xmlns:p14="http://schemas.microsoft.com/office/powerpoint/2010/main" val="3507348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D969E7-5821-4A84-A855-231CC4BC45A3}" type="datetimeFigureOut">
              <a:rPr lang="en-US" smtClean="0"/>
              <a:t>9/18/2017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7B89FE-C00F-42D0-9E92-0B83E9882F94}" type="slidenum">
              <a:rPr lang="en-US" smtClean="0"/>
              <a:t>‹#›</a:t>
            </a:fld>
            <a:endParaRPr lang="en-US"/>
          </a:p>
        </p:txBody>
      </p:sp>
    </p:spTree>
    <p:extLst>
      <p:ext uri="{BB962C8B-B14F-4D97-AF65-F5344CB8AC3E}">
        <p14:creationId xmlns:p14="http://schemas.microsoft.com/office/powerpoint/2010/main" val="3286031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tgetty@wellsborosd.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docs.google.com/document/d/1rNL92ZHoMt7WEacvyt18nGPCkzd_2JHYfcqcJdfObGE/edi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TxJcBgrFi6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docs.google.com/document/d/1rNL92ZHoMt7WEacvyt18nGPCkzd_2JHYfcqcJdfObGE/edi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drive.google.com/file/d/0B_He2G9C06XCTWJvdXRXanZ6V2M/view?usp=shari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Writing a Song Parody</a:t>
            </a:r>
            <a:br>
              <a:rPr lang="en-US" b="1" dirty="0" smtClean="0"/>
            </a:br>
            <a:r>
              <a:rPr lang="en-US" b="1" dirty="0" smtClean="0"/>
              <a:t>in High School Chemistry</a:t>
            </a:r>
            <a:endParaRPr lang="en-US" b="1" dirty="0"/>
          </a:p>
        </p:txBody>
      </p:sp>
      <p:sp>
        <p:nvSpPr>
          <p:cNvPr id="3" name="Subtitle 2"/>
          <p:cNvSpPr>
            <a:spLocks noGrp="1"/>
          </p:cNvSpPr>
          <p:nvPr>
            <p:ph type="subTitle" idx="1"/>
          </p:nvPr>
        </p:nvSpPr>
        <p:spPr/>
        <p:txBody>
          <a:bodyPr/>
          <a:lstStyle/>
          <a:p>
            <a:r>
              <a:rPr lang="en-US" dirty="0" smtClean="0"/>
              <a:t>Tiffany Getty</a:t>
            </a:r>
          </a:p>
          <a:p>
            <a:r>
              <a:rPr lang="en-US" dirty="0" smtClean="0">
                <a:hlinkClick r:id="rId2"/>
              </a:rPr>
              <a:t>tgetty@wellsborosd.org</a:t>
            </a:r>
            <a:endParaRPr lang="en-US" dirty="0" smtClean="0"/>
          </a:p>
          <a:p>
            <a:endParaRPr lang="en-US" dirty="0"/>
          </a:p>
        </p:txBody>
      </p:sp>
    </p:spTree>
    <p:extLst>
      <p:ext uri="{BB962C8B-B14F-4D97-AF65-F5344CB8AC3E}">
        <p14:creationId xmlns:p14="http://schemas.microsoft.com/office/powerpoint/2010/main" val="14074530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Tips I Gave Students to Help them Learn to Write a Song Parody</a:t>
            </a:r>
            <a:endParaRPr lang="en-US" b="1" dirty="0"/>
          </a:p>
        </p:txBody>
      </p:sp>
      <p:sp>
        <p:nvSpPr>
          <p:cNvPr id="3" name="Content Placeholder 2"/>
          <p:cNvSpPr>
            <a:spLocks noGrp="1"/>
          </p:cNvSpPr>
          <p:nvPr>
            <p:ph idx="1"/>
          </p:nvPr>
        </p:nvSpPr>
        <p:spPr>
          <a:xfrm>
            <a:off x="361951" y="1568449"/>
            <a:ext cx="11649074" cy="5070475"/>
          </a:xfrm>
        </p:spPr>
        <p:txBody>
          <a:bodyPr>
            <a:noAutofit/>
          </a:bodyPr>
          <a:lstStyle/>
          <a:p>
            <a:r>
              <a:rPr lang="en-US" sz="1400" b="1" u="sng" dirty="0" smtClean="0"/>
              <a:t>Picking </a:t>
            </a:r>
            <a:r>
              <a:rPr lang="en-US" sz="1400" b="1" u="sng" dirty="0"/>
              <a:t>a Song</a:t>
            </a:r>
            <a:endParaRPr lang="en-US" sz="1400" b="0" dirty="0" smtClean="0">
              <a:effectLst/>
            </a:endParaRPr>
          </a:p>
          <a:p>
            <a:r>
              <a:rPr lang="en-US" sz="1400" b="1" dirty="0"/>
              <a:t>•</a:t>
            </a:r>
            <a:r>
              <a:rPr lang="en-US" sz="1400" b="1" u="sng" dirty="0"/>
              <a:t>Make sure there is a karaoke version or instrumental (mp3) available!!!</a:t>
            </a:r>
            <a:endParaRPr lang="en-US" sz="1400" b="0" dirty="0" smtClean="0">
              <a:effectLst/>
            </a:endParaRPr>
          </a:p>
          <a:p>
            <a:r>
              <a:rPr lang="en-US" sz="1400" dirty="0"/>
              <a:t>⊳The last thing you want is to complete the project and then not be able to sing your own lyrics to it, because a karaoke version doesn’t exist!</a:t>
            </a:r>
            <a:endParaRPr lang="en-US" sz="1400" b="0" dirty="0" smtClean="0">
              <a:effectLst/>
            </a:endParaRPr>
          </a:p>
          <a:p>
            <a:r>
              <a:rPr lang="en-US" sz="1400" b="1" dirty="0"/>
              <a:t>•Pick a song that contains a Chorus that you are able to match with your topic</a:t>
            </a:r>
            <a:endParaRPr lang="en-US" sz="1400" b="0" dirty="0" smtClean="0">
              <a:effectLst/>
            </a:endParaRPr>
          </a:p>
          <a:p>
            <a:r>
              <a:rPr lang="en-US" sz="1400" dirty="0"/>
              <a:t>⊳You have to be able to “work with the chorus” of the real song (it has to at least SOUND similar to the real song). </a:t>
            </a:r>
            <a:endParaRPr lang="en-US" sz="1400" b="0" dirty="0" smtClean="0">
              <a:effectLst/>
            </a:endParaRPr>
          </a:p>
          <a:p>
            <a:r>
              <a:rPr lang="en-US" sz="1400" dirty="0"/>
              <a:t>⊳For example: It works to make “Chemist’s Know” from “Let it Go” (it would not work to make “I like to eat, eat, eat, eat, apples and bananas” from “Let It Go”)</a:t>
            </a:r>
            <a:endParaRPr lang="en-US" sz="1400" b="0" dirty="0" smtClean="0">
              <a:effectLst/>
            </a:endParaRPr>
          </a:p>
          <a:p>
            <a:r>
              <a:rPr lang="en-US" sz="1400" dirty="0"/>
              <a:t>•Pick one that has a fun beat and tune, and </a:t>
            </a:r>
            <a:r>
              <a:rPr lang="en-US" sz="1400" u="sng" dirty="0"/>
              <a:t>one that people know</a:t>
            </a:r>
            <a:r>
              <a:rPr lang="en-US" sz="1400" dirty="0"/>
              <a:t> (and like)</a:t>
            </a:r>
            <a:endParaRPr lang="en-US" sz="1400" b="0" dirty="0" smtClean="0">
              <a:effectLst/>
            </a:endParaRPr>
          </a:p>
          <a:p>
            <a:r>
              <a:rPr lang="en-US" sz="1400" dirty="0"/>
              <a:t>⊳You want people to sing along with you</a:t>
            </a:r>
            <a:endParaRPr lang="en-US" sz="1400" b="0" dirty="0" smtClean="0">
              <a:effectLst/>
            </a:endParaRPr>
          </a:p>
          <a:p>
            <a:r>
              <a:rPr lang="en-US" sz="1400" dirty="0"/>
              <a:t>•Pick one that has relatively slow lyrics</a:t>
            </a:r>
            <a:endParaRPr lang="en-US" sz="1400" b="0" dirty="0" smtClean="0">
              <a:effectLst/>
            </a:endParaRPr>
          </a:p>
          <a:p>
            <a:r>
              <a:rPr lang="en-US" sz="1400" dirty="0"/>
              <a:t>⊳Raps are hard if the lyrics are fast (stay away from them if you can’t pull it off)</a:t>
            </a:r>
            <a:endParaRPr lang="en-US" sz="1400" b="0" dirty="0" smtClean="0">
              <a:effectLst/>
            </a:endParaRPr>
          </a:p>
          <a:p>
            <a:r>
              <a:rPr lang="en-US" sz="1400" dirty="0"/>
              <a:t>•Pick one that has some type of regular pentameter (doesn’t have to be perfect)</a:t>
            </a:r>
            <a:endParaRPr lang="en-US" sz="1400" b="0" dirty="0" smtClean="0">
              <a:effectLst/>
            </a:endParaRPr>
          </a:p>
          <a:p>
            <a:r>
              <a:rPr lang="en-US" sz="1400" dirty="0"/>
              <a:t>⊳Stay away from songs that where some lines are really long while others are really short (these types of songs have an irregular rhyming scheme that is difficult to match)</a:t>
            </a:r>
            <a:endParaRPr lang="en-US" sz="1400" b="0" dirty="0" smtClean="0">
              <a:effectLst/>
            </a:endParaRPr>
          </a:p>
          <a:p>
            <a:r>
              <a:rPr lang="en-US" sz="1400" dirty="0"/>
              <a:t>•Pick a song that has a rhyme scheme you can follow</a:t>
            </a:r>
            <a:endParaRPr lang="en-US" sz="1400" b="0" dirty="0" smtClean="0">
              <a:effectLst/>
            </a:endParaRPr>
          </a:p>
          <a:p>
            <a:r>
              <a:rPr lang="en-US" sz="1400" dirty="0"/>
              <a:t>⊳Identify the rhyme scheme (1, 2, 1, 2, or 1, 1, 2, 2) for each </a:t>
            </a:r>
            <a:r>
              <a:rPr lang="en-US" sz="1400" dirty="0" smtClean="0"/>
              <a:t>section</a:t>
            </a:r>
            <a:br>
              <a:rPr lang="en-US" sz="1400" dirty="0" smtClean="0"/>
            </a:br>
            <a:endParaRPr lang="en-US" sz="1400" dirty="0"/>
          </a:p>
        </p:txBody>
      </p:sp>
    </p:spTree>
    <p:extLst>
      <p:ext uri="{BB962C8B-B14F-4D97-AF65-F5344CB8AC3E}">
        <p14:creationId xmlns:p14="http://schemas.microsoft.com/office/powerpoint/2010/main" val="4026487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Tips I Gave Students to Help them Learn to Write a Song Parody</a:t>
            </a:r>
            <a:endParaRPr lang="en-US" b="1" dirty="0"/>
          </a:p>
        </p:txBody>
      </p:sp>
      <p:sp>
        <p:nvSpPr>
          <p:cNvPr id="3" name="Content Placeholder 2"/>
          <p:cNvSpPr>
            <a:spLocks noGrp="1"/>
          </p:cNvSpPr>
          <p:nvPr>
            <p:ph idx="1"/>
          </p:nvPr>
        </p:nvSpPr>
        <p:spPr>
          <a:xfrm>
            <a:off x="371476" y="1787524"/>
            <a:ext cx="11649074" cy="4689475"/>
          </a:xfrm>
        </p:spPr>
        <p:txBody>
          <a:bodyPr>
            <a:noAutofit/>
          </a:bodyPr>
          <a:lstStyle/>
          <a:p>
            <a:r>
              <a:rPr lang="en-US" sz="1800" b="1" u="sng" dirty="0"/>
              <a:t>Writing the Lyrics</a:t>
            </a:r>
            <a:endParaRPr lang="en-US" sz="1050" b="0" dirty="0" smtClean="0">
              <a:effectLst/>
            </a:endParaRPr>
          </a:p>
          <a:p>
            <a:r>
              <a:rPr lang="en-US" sz="1800" dirty="0"/>
              <a:t>•Try to tell a story (have a focus)</a:t>
            </a:r>
            <a:endParaRPr lang="en-US" sz="1050" b="0" dirty="0" smtClean="0">
              <a:effectLst/>
            </a:endParaRPr>
          </a:p>
          <a:p>
            <a:r>
              <a:rPr lang="en-US" sz="1800" dirty="0"/>
              <a:t>•</a:t>
            </a:r>
            <a:r>
              <a:rPr lang="en-US" sz="1800" b="1" dirty="0"/>
              <a:t>START WITH THE CHORUS!!!!</a:t>
            </a:r>
            <a:r>
              <a:rPr lang="en-US" sz="1800" dirty="0"/>
              <a:t> (not the beginning of the song!) </a:t>
            </a:r>
            <a:endParaRPr lang="en-US" sz="1050" b="0" dirty="0" smtClean="0">
              <a:effectLst/>
            </a:endParaRPr>
          </a:p>
          <a:p>
            <a:r>
              <a:rPr lang="en-US" sz="1800" dirty="0"/>
              <a:t>⊳The chorus is your main point.  Try to tell your story (beginning, middle, ending) through the chorus</a:t>
            </a:r>
            <a:endParaRPr lang="en-US" sz="1050" b="0" dirty="0" smtClean="0">
              <a:effectLst/>
            </a:endParaRPr>
          </a:p>
          <a:p>
            <a:r>
              <a:rPr lang="en-US" sz="1800" dirty="0"/>
              <a:t>•Determine the rhyme scheme for each section (1, 2, 1, 2 or 1, 2, 3, 1, 2, 3)</a:t>
            </a:r>
            <a:endParaRPr lang="en-US" sz="1050" b="0" dirty="0" smtClean="0">
              <a:effectLst/>
            </a:endParaRPr>
          </a:p>
          <a:p>
            <a:r>
              <a:rPr lang="en-US" sz="1800" dirty="0"/>
              <a:t>•Before you get started, write down all the vocabulary words that go along with the topic you have chosen or those that generally fall under the field of chemistry.  Use these items as you “base words” and build off of them.</a:t>
            </a:r>
            <a:endParaRPr lang="en-US" sz="1050" b="0" dirty="0" smtClean="0">
              <a:effectLst/>
            </a:endParaRPr>
          </a:p>
          <a:p>
            <a:r>
              <a:rPr lang="en-US" sz="1800" dirty="0"/>
              <a:t>•Try to keep the “End Rhyme” BUT</a:t>
            </a:r>
            <a:endParaRPr lang="en-US" sz="1050" b="0" dirty="0" smtClean="0">
              <a:effectLst/>
            </a:endParaRPr>
          </a:p>
          <a:p>
            <a:r>
              <a:rPr lang="en-US" sz="1800" dirty="0"/>
              <a:t>•Don’t be afraid to use a “Near Rhyme” (Chemistry &amp; Discovery, Bond &amp; Electron)</a:t>
            </a:r>
            <a:endParaRPr lang="en-US" sz="1050" b="0" dirty="0" smtClean="0">
              <a:effectLst/>
            </a:endParaRPr>
          </a:p>
          <a:p>
            <a:r>
              <a:rPr lang="en-US" sz="1800" dirty="0"/>
              <a:t>•Or don’t be afraid to use your own rhyme if it works (Conceal don’t feel, Contrive derive)</a:t>
            </a:r>
            <a:endParaRPr lang="en-US" sz="1050" b="0" dirty="0" smtClean="0">
              <a:effectLst/>
            </a:endParaRPr>
          </a:p>
          <a:p>
            <a:r>
              <a:rPr lang="en-US" sz="1800" dirty="0"/>
              <a:t>•Keep the syllables of the line the same (give up the rhyme before messing up syllables)</a:t>
            </a:r>
            <a:endParaRPr lang="en-US" sz="1050" b="0" dirty="0" smtClean="0">
              <a:effectLst/>
            </a:endParaRPr>
          </a:p>
          <a:p>
            <a:r>
              <a:rPr lang="en-US" sz="1800" dirty="0"/>
              <a:t>•If you get stuck – start at the end of the line (the rhyme) and work backwards</a:t>
            </a:r>
            <a:endParaRPr lang="en-US" sz="1050" b="0" dirty="0" smtClean="0">
              <a:effectLst/>
            </a:endParaRPr>
          </a:p>
          <a:p>
            <a:r>
              <a:rPr lang="en-US" sz="1800" dirty="0"/>
              <a:t>•Look at the chemistry vocab words (make lists of “regular” rhyming vocab words)</a:t>
            </a:r>
            <a:endParaRPr lang="en-US" sz="1050" b="0" dirty="0" smtClean="0">
              <a:effectLst/>
            </a:endParaRPr>
          </a:p>
          <a:p>
            <a:pPr marL="0" indent="0">
              <a:buNone/>
            </a:pPr>
            <a:r>
              <a:rPr lang="en-US" sz="1400" dirty="0" smtClean="0"/>
              <a:t/>
            </a:r>
            <a:br>
              <a:rPr lang="en-US" sz="1400" dirty="0" smtClean="0"/>
            </a:br>
            <a:endParaRPr lang="en-US" sz="1400" dirty="0"/>
          </a:p>
        </p:txBody>
      </p:sp>
    </p:spTree>
    <p:extLst>
      <p:ext uri="{BB962C8B-B14F-4D97-AF65-F5344CB8AC3E}">
        <p14:creationId xmlns:p14="http://schemas.microsoft.com/office/powerpoint/2010/main" val="2199362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Link to the Google Doc</a:t>
            </a:r>
            <a:endParaRPr lang="en-US" b="1" dirty="0"/>
          </a:p>
        </p:txBody>
      </p:sp>
      <p:sp>
        <p:nvSpPr>
          <p:cNvPr id="3" name="Content Placeholder 2"/>
          <p:cNvSpPr>
            <a:spLocks noGrp="1"/>
          </p:cNvSpPr>
          <p:nvPr>
            <p:ph idx="1"/>
          </p:nvPr>
        </p:nvSpPr>
        <p:spPr/>
        <p:txBody>
          <a:bodyPr/>
          <a:lstStyle/>
          <a:p>
            <a:r>
              <a:rPr lang="en-US" dirty="0" smtClean="0"/>
              <a:t>Shortened URL to Google Doc with the Project: </a:t>
            </a:r>
            <a:r>
              <a:rPr lang="en-US" dirty="0" smtClean="0">
                <a:hlinkClick r:id="rId2"/>
              </a:rPr>
              <a:t>goo.gl/344bvq</a:t>
            </a:r>
            <a:endParaRPr lang="en-US" dirty="0" smtClean="0"/>
          </a:p>
          <a:p>
            <a:r>
              <a:rPr lang="en-US" dirty="0" smtClean="0"/>
              <a:t>Please feel free to comment and edit, and add anything you want</a:t>
            </a:r>
          </a:p>
          <a:p>
            <a:r>
              <a:rPr lang="en-US" dirty="0" smtClean="0"/>
              <a:t>Thanks!</a:t>
            </a:r>
          </a:p>
          <a:p>
            <a:r>
              <a:rPr lang="en-US" dirty="0" smtClean="0"/>
              <a:t>Tiffany Getty</a:t>
            </a:r>
          </a:p>
          <a:p>
            <a:r>
              <a:rPr lang="en-US" dirty="0" smtClean="0"/>
              <a:t>My email: tgetty@wellsborosd.org</a:t>
            </a:r>
          </a:p>
        </p:txBody>
      </p:sp>
    </p:spTree>
    <p:extLst>
      <p:ext uri="{BB962C8B-B14F-4D97-AF65-F5344CB8AC3E}">
        <p14:creationId xmlns:p14="http://schemas.microsoft.com/office/powerpoint/2010/main" val="2568941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Who I Am</a:t>
            </a:r>
            <a:endParaRPr lang="en-US" b="1" dirty="0"/>
          </a:p>
        </p:txBody>
      </p:sp>
      <p:sp>
        <p:nvSpPr>
          <p:cNvPr id="3" name="Content Placeholder 2"/>
          <p:cNvSpPr>
            <a:spLocks noGrp="1"/>
          </p:cNvSpPr>
          <p:nvPr>
            <p:ph idx="1"/>
          </p:nvPr>
        </p:nvSpPr>
        <p:spPr/>
        <p:txBody>
          <a:bodyPr/>
          <a:lstStyle/>
          <a:p>
            <a:r>
              <a:rPr lang="en-US" dirty="0" smtClean="0"/>
              <a:t>Tiffany Getty</a:t>
            </a:r>
          </a:p>
          <a:p>
            <a:r>
              <a:rPr lang="en-US" dirty="0" smtClean="0"/>
              <a:t>Chemistry Teacher at Wellsboro High School (Wellsboro, PA)</a:t>
            </a:r>
          </a:p>
          <a:p>
            <a:r>
              <a:rPr lang="en-US" dirty="0" smtClean="0"/>
              <a:t>Teach 10</a:t>
            </a:r>
            <a:r>
              <a:rPr lang="en-US" baseline="30000" dirty="0" smtClean="0"/>
              <a:t>th</a:t>
            </a:r>
            <a:r>
              <a:rPr lang="en-US" dirty="0" smtClean="0"/>
              <a:t> &amp; 11</a:t>
            </a:r>
            <a:r>
              <a:rPr lang="en-US" baseline="30000" dirty="0" smtClean="0"/>
              <a:t>th</a:t>
            </a:r>
            <a:r>
              <a:rPr lang="en-US" dirty="0" smtClean="0"/>
              <a:t> grade Honors Chemistry, and this year I am teaching AP Chemistry for the first time (11</a:t>
            </a:r>
            <a:r>
              <a:rPr lang="en-US" baseline="30000" dirty="0" smtClean="0"/>
              <a:t>th</a:t>
            </a:r>
            <a:r>
              <a:rPr lang="en-US" dirty="0" smtClean="0"/>
              <a:t> and 12</a:t>
            </a:r>
            <a:r>
              <a:rPr lang="en-US" baseline="30000" dirty="0" smtClean="0"/>
              <a:t>th</a:t>
            </a:r>
            <a:r>
              <a:rPr lang="en-US" dirty="0" smtClean="0"/>
              <a:t> graders).</a:t>
            </a:r>
          </a:p>
          <a:p>
            <a:r>
              <a:rPr lang="en-US" dirty="0" smtClean="0"/>
              <a:t>Started a doctorate program at Wilkes University in January, 2017</a:t>
            </a:r>
          </a:p>
          <a:p>
            <a:r>
              <a:rPr lang="en-US" dirty="0" smtClean="0"/>
              <a:t>I love chemistry and music, and often perform my own song parodies in class.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7900" y="451485"/>
            <a:ext cx="1911096" cy="2063115"/>
          </a:xfrm>
          <a:prstGeom prst="rect">
            <a:avLst/>
          </a:prstGeom>
        </p:spPr>
      </p:pic>
    </p:spTree>
    <p:extLst>
      <p:ext uri="{BB962C8B-B14F-4D97-AF65-F5344CB8AC3E}">
        <p14:creationId xmlns:p14="http://schemas.microsoft.com/office/powerpoint/2010/main" val="35544481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How I Found VOICES</a:t>
            </a:r>
            <a:endParaRPr lang="en-US" b="1" dirty="0"/>
          </a:p>
        </p:txBody>
      </p:sp>
      <p:sp>
        <p:nvSpPr>
          <p:cNvPr id="3" name="Content Placeholder 2"/>
          <p:cNvSpPr>
            <a:spLocks noGrp="1"/>
          </p:cNvSpPr>
          <p:nvPr>
            <p:ph idx="1"/>
          </p:nvPr>
        </p:nvSpPr>
        <p:spPr/>
        <p:txBody>
          <a:bodyPr/>
          <a:lstStyle/>
          <a:p>
            <a:r>
              <a:rPr lang="en-US" dirty="0" smtClean="0"/>
              <a:t>For my research course, we had find articles that might pertain to our dissertation topic (I’m considering something with music and student engagement)</a:t>
            </a:r>
          </a:p>
          <a:p>
            <a:r>
              <a:rPr lang="en-US" dirty="0" smtClean="0"/>
              <a:t>I came across an article by Greg Crowther, and called him up!!!</a:t>
            </a:r>
          </a:p>
          <a:p>
            <a:r>
              <a:rPr lang="en-US" dirty="0" smtClean="0"/>
              <a:t>I love to perform songs (rather than lecture) to my classes to teach chemistry</a:t>
            </a:r>
          </a:p>
          <a:p>
            <a:r>
              <a:rPr lang="en-US" dirty="0" smtClean="0"/>
              <a:t>Link to “Because It’s Chemistry”: </a:t>
            </a:r>
            <a:r>
              <a:rPr lang="en-US" dirty="0" smtClean="0">
                <a:hlinkClick r:id="rId2"/>
              </a:rPr>
              <a:t>goo.gl/</a:t>
            </a:r>
            <a:r>
              <a:rPr lang="en-US" dirty="0" err="1" smtClean="0">
                <a:hlinkClick r:id="rId2"/>
              </a:rPr>
              <a:t>ZdPnKf</a:t>
            </a:r>
            <a:r>
              <a:rPr lang="en-US" dirty="0" smtClean="0">
                <a:hlinkClick r:id="rId2"/>
              </a:rPr>
              <a:t> </a:t>
            </a:r>
            <a:endParaRPr lang="en-US" dirty="0" smtClean="0"/>
          </a:p>
        </p:txBody>
      </p:sp>
      <p:sp>
        <p:nvSpPr>
          <p:cNvPr id="6" name="Rectangle 3"/>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444444"/>
                </a:solidFill>
                <a:effectLst/>
                <a:latin typeface="Roboto"/>
              </a:rPr>
              <a:t>goo.gl/ZdPnKf</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 name="Rectangle 4"/>
          <p:cNvSpPr>
            <a:spLocks noChangeArrowheads="1"/>
          </p:cNvSpPr>
          <p:nvPr/>
        </p:nvSpPr>
        <p:spPr bwMode="auto">
          <a:xfrm>
            <a:off x="-3810000" y="0"/>
            <a:ext cx="12192000" cy="0"/>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smtClean="0">
                <a:ln>
                  <a:noFill/>
                </a:ln>
                <a:solidFill>
                  <a:srgbClr val="FFFFFF"/>
                </a:solidFill>
                <a:effectLst/>
                <a:latin typeface="Roboto"/>
              </a:rPr>
              <a:t>Copy short URL</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79756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My Video Poster</a:t>
            </a:r>
            <a:endParaRPr lang="en-US" b="1" dirty="0"/>
          </a:p>
        </p:txBody>
      </p:sp>
      <p:sp>
        <p:nvSpPr>
          <p:cNvPr id="3" name="Content Placeholder 2"/>
          <p:cNvSpPr>
            <a:spLocks noGrp="1"/>
          </p:cNvSpPr>
          <p:nvPr>
            <p:ph idx="1"/>
          </p:nvPr>
        </p:nvSpPr>
        <p:spPr/>
        <p:txBody>
          <a:bodyPr/>
          <a:lstStyle/>
          <a:p>
            <a:r>
              <a:rPr lang="en-US" dirty="0" smtClean="0"/>
              <a:t>“How to Write a Song Parody Project” for a high school chemistry assignment/assessment</a:t>
            </a:r>
          </a:p>
          <a:p>
            <a:r>
              <a:rPr lang="en-US" dirty="0" smtClean="0"/>
              <a:t>Shortened URL to Google Doc with the Project: </a:t>
            </a:r>
            <a:r>
              <a:rPr lang="en-US" dirty="0" smtClean="0">
                <a:hlinkClick r:id="rId2"/>
              </a:rPr>
              <a:t>goo.gl/344bvq</a:t>
            </a:r>
            <a:endParaRPr lang="en-US" dirty="0" smtClean="0"/>
          </a:p>
          <a:p>
            <a:r>
              <a:rPr lang="en-US" dirty="0" smtClean="0"/>
              <a:t>Please feel free to free to edit and comment on any part</a:t>
            </a:r>
          </a:p>
          <a:p>
            <a:r>
              <a:rPr lang="en-US" dirty="0" smtClean="0"/>
              <a:t>I am looking for feedback on this document – ways to change and improve it</a:t>
            </a:r>
          </a:p>
          <a:p>
            <a:r>
              <a:rPr lang="en-US" dirty="0" smtClean="0"/>
              <a:t>I am specifically looking for recommendations in the Grading Criteria, Rubric Itself, Tips to Writing a Song, and ideas for Recording (not specifically mentioned in the doc)</a:t>
            </a:r>
            <a:endParaRPr lang="en-US" dirty="0"/>
          </a:p>
        </p:txBody>
      </p:sp>
    </p:spTree>
    <p:extLst>
      <p:ext uri="{BB962C8B-B14F-4D97-AF65-F5344CB8AC3E}">
        <p14:creationId xmlns:p14="http://schemas.microsoft.com/office/powerpoint/2010/main" val="3983363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Song Parody Project</a:t>
            </a:r>
            <a:endParaRPr lang="en-US" b="1" dirty="0"/>
          </a:p>
        </p:txBody>
      </p:sp>
      <p:sp>
        <p:nvSpPr>
          <p:cNvPr id="3" name="Content Placeholder 2"/>
          <p:cNvSpPr>
            <a:spLocks noGrp="1"/>
          </p:cNvSpPr>
          <p:nvPr>
            <p:ph idx="1"/>
          </p:nvPr>
        </p:nvSpPr>
        <p:spPr>
          <a:xfrm>
            <a:off x="504825" y="1558925"/>
            <a:ext cx="10515600" cy="622300"/>
          </a:xfrm>
        </p:spPr>
        <p:txBody>
          <a:bodyPr/>
          <a:lstStyle/>
          <a:p>
            <a:r>
              <a:rPr lang="en-US" dirty="0" smtClean="0"/>
              <a:t>An example of a song submitted (mp3): </a:t>
            </a:r>
            <a:r>
              <a:rPr lang="en-US" dirty="0" smtClean="0">
                <a:hlinkClick r:id="rId2"/>
              </a:rPr>
              <a:t>goo.gl/9Ea8qp</a:t>
            </a:r>
            <a:endParaRPr lang="en-US" dirty="0" smtClean="0"/>
          </a:p>
          <a:p>
            <a:pPr marL="0" indent="0">
              <a:buNone/>
            </a:pPr>
            <a:endParaRPr lang="en-US" dirty="0" smtClean="0"/>
          </a:p>
        </p:txBody>
      </p:sp>
      <p:sp>
        <p:nvSpPr>
          <p:cNvPr id="9" name="Rectangle 6"/>
          <p:cNvSpPr>
            <a:spLocks noChangeArrowheads="1"/>
          </p:cNvSpPr>
          <p:nvPr/>
        </p:nvSpPr>
        <p:spPr bwMode="auto">
          <a:xfrm>
            <a:off x="2147483647" y="1386481225"/>
            <a:ext cx="12192000" cy="0"/>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23748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smtClean="0">
                <a:ln>
                  <a:noFill/>
                </a:ln>
                <a:solidFill>
                  <a:srgbClr val="FFFFFF"/>
                </a:solidFill>
                <a:effectLst/>
                <a:latin typeface="Roboto"/>
              </a:rPr>
              <a:t>Copy short URL</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 name="Rectangle 8"/>
          <p:cNvSpPr>
            <a:spLocks noChangeArrowheads="1"/>
          </p:cNvSpPr>
          <p:nvPr/>
        </p:nvSpPr>
        <p:spPr bwMode="auto">
          <a:xfrm>
            <a:off x="2147483647" y="1386633625"/>
            <a:ext cx="12192000" cy="0"/>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23748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smtClean="0">
                <a:ln>
                  <a:noFill/>
                </a:ln>
                <a:solidFill>
                  <a:srgbClr val="FFFFFF"/>
                </a:solidFill>
                <a:effectLst/>
                <a:latin typeface="Roboto"/>
              </a:rPr>
              <a:t>Copy short URL</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 name="TextBox 5"/>
          <p:cNvSpPr txBox="1"/>
          <p:nvPr/>
        </p:nvSpPr>
        <p:spPr>
          <a:xfrm>
            <a:off x="171450" y="2149732"/>
            <a:ext cx="2667000" cy="4739759"/>
          </a:xfrm>
          <a:prstGeom prst="rect">
            <a:avLst/>
          </a:prstGeom>
          <a:noFill/>
        </p:spPr>
        <p:txBody>
          <a:bodyPr wrap="square" rtlCol="0">
            <a:spAutoFit/>
          </a:bodyPr>
          <a:lstStyle/>
          <a:p>
            <a:r>
              <a:rPr lang="en-US" sz="1400" b="1" u="sng" dirty="0" smtClean="0"/>
              <a:t>Lyrics to “Issues In Chemistry” </a:t>
            </a:r>
          </a:p>
          <a:p>
            <a:endParaRPr lang="en-US" sz="1400" b="1" u="sng" dirty="0" smtClean="0"/>
          </a:p>
          <a:p>
            <a:r>
              <a:rPr lang="en-US" sz="1400" dirty="0" smtClean="0"/>
              <a:t>What </a:t>
            </a:r>
            <a:r>
              <a:rPr lang="en-US" sz="1400" dirty="0"/>
              <a:t>happens</a:t>
            </a:r>
          </a:p>
          <a:p>
            <a:r>
              <a:rPr lang="en-US" sz="1400" dirty="0"/>
              <a:t>In chemical reactions</a:t>
            </a:r>
          </a:p>
          <a:p>
            <a:r>
              <a:rPr lang="en-US" sz="1400" dirty="0"/>
              <a:t>There are lots of different kinds</a:t>
            </a:r>
          </a:p>
          <a:p>
            <a:r>
              <a:rPr lang="en-US" sz="1400" dirty="0"/>
              <a:t>Listen and we’ll blow your minds</a:t>
            </a:r>
          </a:p>
          <a:p>
            <a:r>
              <a:rPr lang="en-US" sz="1400" dirty="0"/>
              <a:t>Synthesis</a:t>
            </a:r>
          </a:p>
          <a:p>
            <a:r>
              <a:rPr lang="en-US" sz="1400" dirty="0"/>
              <a:t>It is the simplest</a:t>
            </a:r>
          </a:p>
          <a:p>
            <a:r>
              <a:rPr lang="en-US" sz="1400" dirty="0"/>
              <a:t>Two reactants, one product</a:t>
            </a:r>
          </a:p>
          <a:p>
            <a:r>
              <a:rPr lang="en-US" sz="1400" dirty="0"/>
              <a:t>Compounds made from elements</a:t>
            </a:r>
          </a:p>
          <a:p>
            <a:r>
              <a:rPr lang="en-US" sz="1400" dirty="0"/>
              <a:t/>
            </a:r>
            <a:br>
              <a:rPr lang="en-US" sz="1400" dirty="0"/>
            </a:br>
            <a:r>
              <a:rPr lang="en-US" sz="1400" dirty="0"/>
              <a:t>Decom-</a:t>
            </a:r>
          </a:p>
          <a:p>
            <a:r>
              <a:rPr lang="en-US" sz="1400" dirty="0"/>
              <a:t>position</a:t>
            </a:r>
          </a:p>
          <a:p>
            <a:r>
              <a:rPr lang="en-US" sz="1400" dirty="0"/>
              <a:t>Is the next, and it’s the opposite</a:t>
            </a:r>
          </a:p>
          <a:p>
            <a:r>
              <a:rPr lang="en-US" sz="1400" dirty="0"/>
              <a:t>One reactant</a:t>
            </a:r>
          </a:p>
          <a:p>
            <a:r>
              <a:rPr lang="en-US" sz="1400" dirty="0"/>
              <a:t>Two products</a:t>
            </a:r>
          </a:p>
          <a:p>
            <a:r>
              <a:rPr lang="en-US" sz="1400" dirty="0"/>
              <a:t>You get back the OG elements</a:t>
            </a:r>
          </a:p>
          <a:p>
            <a:r>
              <a:rPr lang="en-US" sz="1400" dirty="0"/>
              <a:t/>
            </a:r>
            <a:br>
              <a:rPr lang="en-US" sz="1400" dirty="0"/>
            </a:br>
            <a:endParaRPr lang="en-US" sz="1400" dirty="0"/>
          </a:p>
          <a:p>
            <a:r>
              <a:rPr lang="en-US" dirty="0"/>
              <a:t/>
            </a:r>
            <a:br>
              <a:rPr lang="en-US" dirty="0"/>
            </a:br>
            <a:endParaRPr lang="en-US" dirty="0"/>
          </a:p>
        </p:txBody>
      </p:sp>
      <p:sp>
        <p:nvSpPr>
          <p:cNvPr id="10" name="TextBox 9"/>
          <p:cNvSpPr txBox="1"/>
          <p:nvPr/>
        </p:nvSpPr>
        <p:spPr>
          <a:xfrm>
            <a:off x="2733425" y="2564685"/>
            <a:ext cx="2877051" cy="4462760"/>
          </a:xfrm>
          <a:prstGeom prst="rect">
            <a:avLst/>
          </a:prstGeom>
          <a:noFill/>
        </p:spPr>
        <p:txBody>
          <a:bodyPr wrap="square" rtlCol="0">
            <a:spAutoFit/>
          </a:bodyPr>
          <a:lstStyle/>
          <a:p>
            <a:r>
              <a:rPr lang="en-US" sz="1400" dirty="0" smtClean="0"/>
              <a:t>Cause </a:t>
            </a:r>
            <a:r>
              <a:rPr lang="en-US" sz="1400" dirty="0"/>
              <a:t>I’ve got issues</a:t>
            </a:r>
          </a:p>
          <a:p>
            <a:r>
              <a:rPr lang="en-US" sz="1400" dirty="0"/>
              <a:t>With chemistry</a:t>
            </a:r>
          </a:p>
          <a:p>
            <a:r>
              <a:rPr lang="en-US" sz="1400" dirty="0"/>
              <a:t>And they’ve got to do with stoichiometry</a:t>
            </a:r>
          </a:p>
          <a:p>
            <a:r>
              <a:rPr lang="en-US" sz="1400" dirty="0"/>
              <a:t>That’s the equations, and balancing </a:t>
            </a:r>
          </a:p>
          <a:p>
            <a:r>
              <a:rPr lang="en-US" sz="1400" dirty="0"/>
              <a:t>Because you gotta find the molar quantity</a:t>
            </a:r>
          </a:p>
          <a:p>
            <a:r>
              <a:rPr lang="en-US" sz="1400" dirty="0"/>
              <a:t>Yeah I’ve got issues</a:t>
            </a:r>
          </a:p>
          <a:p>
            <a:r>
              <a:rPr lang="en-US" sz="1400" dirty="0"/>
              <a:t>But with chemical reactions you can’t lose </a:t>
            </a:r>
          </a:p>
          <a:p>
            <a:r>
              <a:rPr lang="en-US" sz="1400" dirty="0"/>
              <a:t/>
            </a:r>
            <a:br>
              <a:rPr lang="en-US" sz="1400" dirty="0"/>
            </a:br>
            <a:r>
              <a:rPr lang="en-US" sz="1400" dirty="0"/>
              <a:t>Single replacement</a:t>
            </a:r>
          </a:p>
          <a:p>
            <a:r>
              <a:rPr lang="en-US" sz="1400" dirty="0"/>
              <a:t>Take an element and compound</a:t>
            </a:r>
          </a:p>
          <a:p>
            <a:r>
              <a:rPr lang="en-US" sz="1400" dirty="0"/>
              <a:t>And the metals switch around </a:t>
            </a:r>
          </a:p>
          <a:p>
            <a:r>
              <a:rPr lang="en-US" sz="1400" dirty="0"/>
              <a:t>Double replacement</a:t>
            </a:r>
          </a:p>
          <a:p>
            <a:r>
              <a:rPr lang="en-US" sz="1400" dirty="0"/>
              <a:t>These ones aren’t complacent</a:t>
            </a:r>
          </a:p>
          <a:p>
            <a:r>
              <a:rPr lang="en-US" sz="1400" dirty="0"/>
              <a:t>Here the cations switch sides</a:t>
            </a:r>
          </a:p>
          <a:p>
            <a:r>
              <a:rPr lang="en-US" sz="1400" dirty="0"/>
              <a:t>Giving off ionic vibes</a:t>
            </a:r>
          </a:p>
          <a:p>
            <a:r>
              <a:rPr lang="en-US" sz="1400" dirty="0"/>
              <a:t/>
            </a:r>
            <a:br>
              <a:rPr lang="en-US" sz="1400" dirty="0"/>
            </a:br>
            <a:endParaRPr lang="en-US" dirty="0"/>
          </a:p>
        </p:txBody>
      </p:sp>
      <p:sp>
        <p:nvSpPr>
          <p:cNvPr id="12" name="TextBox 11"/>
          <p:cNvSpPr txBox="1"/>
          <p:nvPr/>
        </p:nvSpPr>
        <p:spPr>
          <a:xfrm>
            <a:off x="5610476" y="2546591"/>
            <a:ext cx="2808371" cy="3754874"/>
          </a:xfrm>
          <a:prstGeom prst="rect">
            <a:avLst/>
          </a:prstGeom>
          <a:noFill/>
        </p:spPr>
        <p:txBody>
          <a:bodyPr wrap="square" rtlCol="0">
            <a:spAutoFit/>
          </a:bodyPr>
          <a:lstStyle/>
          <a:p>
            <a:r>
              <a:rPr lang="en-US" sz="1400" dirty="0" smtClean="0"/>
              <a:t>Now </a:t>
            </a:r>
            <a:r>
              <a:rPr lang="en-US" sz="1400" dirty="0"/>
              <a:t>we move</a:t>
            </a:r>
          </a:p>
          <a:p>
            <a:r>
              <a:rPr lang="en-US" sz="1400" dirty="0"/>
              <a:t>on to </a:t>
            </a:r>
          </a:p>
          <a:p>
            <a:r>
              <a:rPr lang="en-US" sz="1400" dirty="0"/>
              <a:t>Our final RX which is combustion </a:t>
            </a:r>
          </a:p>
          <a:p>
            <a:r>
              <a:rPr lang="en-US" sz="1400" dirty="0"/>
              <a:t>The products </a:t>
            </a:r>
          </a:p>
          <a:p>
            <a:r>
              <a:rPr lang="en-US" sz="1400" dirty="0"/>
              <a:t>Are always</a:t>
            </a:r>
          </a:p>
          <a:p>
            <a:r>
              <a:rPr lang="en-US" sz="1400" dirty="0"/>
              <a:t>H</a:t>
            </a:r>
            <a:r>
              <a:rPr lang="en-US" sz="1400" baseline="-25000" dirty="0"/>
              <a:t>2</a:t>
            </a:r>
            <a:r>
              <a:rPr lang="en-US" sz="1400" dirty="0"/>
              <a:t>0 and a hydrocarbon  </a:t>
            </a:r>
          </a:p>
          <a:p>
            <a:r>
              <a:rPr lang="en-US" sz="1400" dirty="0"/>
              <a:t/>
            </a:r>
            <a:br>
              <a:rPr lang="en-US" sz="1400" dirty="0"/>
            </a:br>
            <a:r>
              <a:rPr lang="en-US" sz="1400" dirty="0"/>
              <a:t>Cause I’ve got issues</a:t>
            </a:r>
          </a:p>
          <a:p>
            <a:r>
              <a:rPr lang="en-US" sz="1400" dirty="0"/>
              <a:t>With chemistry</a:t>
            </a:r>
          </a:p>
          <a:p>
            <a:r>
              <a:rPr lang="en-US" sz="1400" dirty="0"/>
              <a:t>And they’ve got to do with stoichiometry</a:t>
            </a:r>
          </a:p>
          <a:p>
            <a:r>
              <a:rPr lang="en-US" sz="1400" dirty="0"/>
              <a:t>That’s the equations, and balancing </a:t>
            </a:r>
          </a:p>
          <a:p>
            <a:r>
              <a:rPr lang="en-US" sz="1400" dirty="0"/>
              <a:t>Because you gotta find the molar quantity</a:t>
            </a:r>
          </a:p>
          <a:p>
            <a:r>
              <a:rPr lang="en-US" sz="1400" dirty="0"/>
              <a:t>Yeah I’ve got issues</a:t>
            </a:r>
          </a:p>
          <a:p>
            <a:r>
              <a:rPr lang="en-US" sz="1400" dirty="0"/>
              <a:t>But with chemical reactions you can’t lose </a:t>
            </a:r>
          </a:p>
        </p:txBody>
      </p:sp>
      <p:sp>
        <p:nvSpPr>
          <p:cNvPr id="13" name="TextBox 12"/>
          <p:cNvSpPr txBox="1"/>
          <p:nvPr/>
        </p:nvSpPr>
        <p:spPr>
          <a:xfrm>
            <a:off x="8418847" y="2472897"/>
            <a:ext cx="3562350" cy="4093428"/>
          </a:xfrm>
          <a:prstGeom prst="rect">
            <a:avLst/>
          </a:prstGeom>
          <a:noFill/>
        </p:spPr>
        <p:txBody>
          <a:bodyPr wrap="square" rtlCol="0">
            <a:spAutoFit/>
          </a:bodyPr>
          <a:lstStyle/>
          <a:p>
            <a:r>
              <a:rPr lang="en-US" sz="1400" dirty="0" smtClean="0"/>
              <a:t>You </a:t>
            </a:r>
            <a:r>
              <a:rPr lang="en-US" sz="1400" dirty="0"/>
              <a:t>know five reactions</a:t>
            </a:r>
          </a:p>
          <a:p>
            <a:r>
              <a:rPr lang="en-US" sz="1400" dirty="0"/>
              <a:t>In chemistry</a:t>
            </a:r>
          </a:p>
          <a:p>
            <a:r>
              <a:rPr lang="en-US" sz="1400" dirty="0"/>
              <a:t>(With chemical reactions you can’t lose)</a:t>
            </a:r>
          </a:p>
          <a:p>
            <a:r>
              <a:rPr lang="en-US" sz="1400" dirty="0"/>
              <a:t>You know five reactions</a:t>
            </a:r>
          </a:p>
          <a:p>
            <a:r>
              <a:rPr lang="en-US" sz="1400" dirty="0"/>
              <a:t>In chemistry</a:t>
            </a:r>
          </a:p>
          <a:p>
            <a:r>
              <a:rPr lang="en-US" sz="1400" dirty="0"/>
              <a:t>There’s no more issues</a:t>
            </a:r>
          </a:p>
          <a:p>
            <a:r>
              <a:rPr lang="en-US" sz="1400" dirty="0"/>
              <a:t>In chemistry </a:t>
            </a:r>
          </a:p>
          <a:p>
            <a:r>
              <a:rPr lang="en-US" sz="1400" dirty="0"/>
              <a:t>Because you figured out the stoichiometry</a:t>
            </a:r>
          </a:p>
          <a:p>
            <a:r>
              <a:rPr lang="en-US" sz="1400" dirty="0"/>
              <a:t>Bask in the glory</a:t>
            </a:r>
          </a:p>
          <a:p>
            <a:r>
              <a:rPr lang="en-US" sz="1400" dirty="0"/>
              <a:t>You fixed the problems</a:t>
            </a:r>
          </a:p>
          <a:p>
            <a:r>
              <a:rPr lang="en-US" sz="1400" dirty="0"/>
              <a:t>Cause you know reactants join</a:t>
            </a:r>
          </a:p>
          <a:p>
            <a:r>
              <a:rPr lang="en-US" sz="1400" dirty="0"/>
              <a:t>To make the products </a:t>
            </a:r>
          </a:p>
          <a:p>
            <a:r>
              <a:rPr lang="en-US" sz="1400" dirty="0"/>
              <a:t>Yeah I’ve got issues</a:t>
            </a:r>
          </a:p>
          <a:p>
            <a:r>
              <a:rPr lang="en-US" sz="1400" dirty="0"/>
              <a:t>But with chemical reactions you can’t lose</a:t>
            </a:r>
          </a:p>
          <a:p>
            <a:r>
              <a:rPr lang="en-US" sz="1400" dirty="0"/>
              <a:t/>
            </a:r>
            <a:br>
              <a:rPr lang="en-US" sz="1400" dirty="0"/>
            </a:br>
            <a:r>
              <a:rPr lang="en-US" sz="1400" dirty="0"/>
              <a:t>With chemical reactions you can’t lose x3</a:t>
            </a:r>
          </a:p>
          <a:p>
            <a:r>
              <a:rPr lang="en-US" dirty="0"/>
              <a:t/>
            </a:r>
            <a:br>
              <a:rPr lang="en-US" dirty="0"/>
            </a:br>
            <a:endParaRPr lang="en-US" dirty="0"/>
          </a:p>
        </p:txBody>
      </p:sp>
    </p:spTree>
    <p:extLst>
      <p:ext uri="{BB962C8B-B14F-4D97-AF65-F5344CB8AC3E}">
        <p14:creationId xmlns:p14="http://schemas.microsoft.com/office/powerpoint/2010/main" val="2006476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Grading Criteria</a:t>
            </a:r>
            <a:endParaRPr lang="en-US" b="1" dirty="0"/>
          </a:p>
        </p:txBody>
      </p:sp>
      <p:sp>
        <p:nvSpPr>
          <p:cNvPr id="3" name="Content Placeholder 2"/>
          <p:cNvSpPr>
            <a:spLocks noGrp="1"/>
          </p:cNvSpPr>
          <p:nvPr>
            <p:ph idx="1"/>
          </p:nvPr>
        </p:nvSpPr>
        <p:spPr/>
        <p:txBody>
          <a:bodyPr/>
          <a:lstStyle/>
          <a:p>
            <a:r>
              <a:rPr lang="en-US" b="1" u="sng" dirty="0"/>
              <a:t>Grading Criteria</a:t>
            </a:r>
            <a:endParaRPr lang="en-US" b="0" dirty="0" smtClean="0">
              <a:effectLst/>
            </a:endParaRPr>
          </a:p>
          <a:p>
            <a:r>
              <a:rPr lang="en-US" dirty="0"/>
              <a:t>The following rubric will be used to grade your song project.  Remember that your goal is demonstrate your synthesis of knowledge on a particular topic of chemistry.  Your song should show me how you can creatively apply your understanding of a specific topic in chemistry (such as reactions, atomic theory, the mole concept, etc.).  The total amount of points is 100, and this will go into the final exam grade as a percentage.</a:t>
            </a:r>
            <a:endParaRPr lang="en-US" b="0" dirty="0" smtClean="0">
              <a:effectLst/>
            </a:endParaRPr>
          </a:p>
          <a:p>
            <a:r>
              <a:rPr lang="en-US" dirty="0" smtClean="0"/>
              <a:t>The song must be a minimum of 2.5 minutes in length</a:t>
            </a:r>
            <a:br>
              <a:rPr lang="en-US" dirty="0" smtClean="0"/>
            </a:br>
            <a:endParaRPr lang="en-US" dirty="0" smtClean="0"/>
          </a:p>
        </p:txBody>
      </p:sp>
      <p:sp>
        <p:nvSpPr>
          <p:cNvPr id="9" name="Rectangle 6"/>
          <p:cNvSpPr>
            <a:spLocks noChangeArrowheads="1"/>
          </p:cNvSpPr>
          <p:nvPr/>
        </p:nvSpPr>
        <p:spPr bwMode="auto">
          <a:xfrm>
            <a:off x="2147483647" y="1386481225"/>
            <a:ext cx="12192000" cy="0"/>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23748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smtClean="0">
                <a:ln>
                  <a:noFill/>
                </a:ln>
                <a:solidFill>
                  <a:srgbClr val="FFFFFF"/>
                </a:solidFill>
                <a:effectLst/>
                <a:latin typeface="Roboto"/>
              </a:rPr>
              <a:t>Copy short URL</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 name="Rectangle 8"/>
          <p:cNvSpPr>
            <a:spLocks noChangeArrowheads="1"/>
          </p:cNvSpPr>
          <p:nvPr/>
        </p:nvSpPr>
        <p:spPr bwMode="auto">
          <a:xfrm>
            <a:off x="2147483647" y="1386633625"/>
            <a:ext cx="12192000" cy="0"/>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23748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smtClean="0">
                <a:ln>
                  <a:noFill/>
                </a:ln>
                <a:solidFill>
                  <a:srgbClr val="FFFFFF"/>
                </a:solidFill>
                <a:effectLst/>
                <a:latin typeface="Roboto"/>
              </a:rPr>
              <a:t>Copy short URL</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51395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smtClean="0"/>
              <a:t>Rubric for Grading</a:t>
            </a:r>
            <a:endParaRPr lang="en-US" b="1" dirty="0"/>
          </a:p>
        </p:txBody>
      </p:sp>
      <p:graphicFrame>
        <p:nvGraphicFramePr>
          <p:cNvPr id="9" name="Table 8"/>
          <p:cNvGraphicFramePr>
            <a:graphicFrameLocks noGrp="1"/>
          </p:cNvGraphicFramePr>
          <p:nvPr>
            <p:extLst>
              <p:ext uri="{D42A27DB-BD31-4B8C-83A1-F6EECF244321}">
                <p14:modId xmlns:p14="http://schemas.microsoft.com/office/powerpoint/2010/main" val="2099321613"/>
              </p:ext>
            </p:extLst>
          </p:nvPr>
        </p:nvGraphicFramePr>
        <p:xfrm>
          <a:off x="304801" y="971549"/>
          <a:ext cx="11753848" cy="5724272"/>
        </p:xfrm>
        <a:graphic>
          <a:graphicData uri="http://schemas.openxmlformats.org/drawingml/2006/table">
            <a:tbl>
              <a:tblPr firstRow="1" firstCol="1" bandRow="1">
                <a:tableStyleId>{5C22544A-7EE6-4342-B048-85BDC9FD1C3A}</a:tableStyleId>
              </a:tblPr>
              <a:tblGrid>
                <a:gridCol w="1958370">
                  <a:extLst>
                    <a:ext uri="{9D8B030D-6E8A-4147-A177-3AD203B41FA5}">
                      <a16:colId xmlns:a16="http://schemas.microsoft.com/office/drawing/2014/main" val="4256264260"/>
                    </a:ext>
                  </a:extLst>
                </a:gridCol>
                <a:gridCol w="1959277">
                  <a:extLst>
                    <a:ext uri="{9D8B030D-6E8A-4147-A177-3AD203B41FA5}">
                      <a16:colId xmlns:a16="http://schemas.microsoft.com/office/drawing/2014/main" val="4180809721"/>
                    </a:ext>
                  </a:extLst>
                </a:gridCol>
                <a:gridCol w="1959277">
                  <a:extLst>
                    <a:ext uri="{9D8B030D-6E8A-4147-A177-3AD203B41FA5}">
                      <a16:colId xmlns:a16="http://schemas.microsoft.com/office/drawing/2014/main" val="2566281269"/>
                    </a:ext>
                  </a:extLst>
                </a:gridCol>
                <a:gridCol w="1958370">
                  <a:extLst>
                    <a:ext uri="{9D8B030D-6E8A-4147-A177-3AD203B41FA5}">
                      <a16:colId xmlns:a16="http://schemas.microsoft.com/office/drawing/2014/main" val="506757049"/>
                    </a:ext>
                  </a:extLst>
                </a:gridCol>
                <a:gridCol w="1959277">
                  <a:extLst>
                    <a:ext uri="{9D8B030D-6E8A-4147-A177-3AD203B41FA5}">
                      <a16:colId xmlns:a16="http://schemas.microsoft.com/office/drawing/2014/main" val="3423557449"/>
                    </a:ext>
                  </a:extLst>
                </a:gridCol>
                <a:gridCol w="1959277">
                  <a:extLst>
                    <a:ext uri="{9D8B030D-6E8A-4147-A177-3AD203B41FA5}">
                      <a16:colId xmlns:a16="http://schemas.microsoft.com/office/drawing/2014/main" val="1858232169"/>
                    </a:ext>
                  </a:extLst>
                </a:gridCol>
              </a:tblGrid>
              <a:tr h="251481">
                <a:tc>
                  <a:txBody>
                    <a:bodyPr/>
                    <a:lstStyle/>
                    <a:p>
                      <a:pPr>
                        <a:lnSpc>
                          <a:spcPct val="107000"/>
                        </a:lnSpc>
                      </a:pPr>
                      <a:endParaRPr lang="en-US" sz="800" dirty="0">
                        <a:effectLst/>
                        <a:latin typeface="Times New Roman" panose="02020603050405020304" pitchFamily="18" charset="0"/>
                        <a:cs typeface="Times New Roman" panose="02020603050405020304" pitchFamily="18" charset="0"/>
                      </a:endParaRPr>
                    </a:p>
                  </a:txBody>
                  <a:tcPr marL="34970" marR="34970" marT="34970" marB="34970"/>
                </a:tc>
                <a:tc>
                  <a:txBody>
                    <a:bodyPr/>
                    <a:lstStyle/>
                    <a:p>
                      <a:pPr marL="0" marR="0" algn="ctr">
                        <a:lnSpc>
                          <a:spcPct val="107000"/>
                        </a:lnSpc>
                        <a:spcBef>
                          <a:spcPts val="0"/>
                        </a:spcBef>
                        <a:spcAft>
                          <a:spcPts val="0"/>
                        </a:spcAft>
                      </a:pPr>
                      <a:r>
                        <a:rPr lang="en-US" sz="1400" dirty="0">
                          <a:effectLst/>
                        </a:rPr>
                        <a:t>5</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gn="ctr">
                        <a:lnSpc>
                          <a:spcPct val="107000"/>
                        </a:lnSpc>
                        <a:spcBef>
                          <a:spcPts val="0"/>
                        </a:spcBef>
                        <a:spcAft>
                          <a:spcPts val="0"/>
                        </a:spcAft>
                      </a:pPr>
                      <a:r>
                        <a:rPr lang="en-US" sz="1400" dirty="0">
                          <a:effectLst/>
                        </a:rPr>
                        <a:t>4</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gn="ctr">
                        <a:lnSpc>
                          <a:spcPct val="107000"/>
                        </a:lnSpc>
                        <a:spcBef>
                          <a:spcPts val="0"/>
                        </a:spcBef>
                        <a:spcAft>
                          <a:spcPts val="0"/>
                        </a:spcAft>
                      </a:pPr>
                      <a:r>
                        <a:rPr lang="en-US" sz="1400">
                          <a:effectLst/>
                        </a:rPr>
                        <a:t>3</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gn="ctr">
                        <a:lnSpc>
                          <a:spcPct val="107000"/>
                        </a:lnSpc>
                        <a:spcBef>
                          <a:spcPts val="0"/>
                        </a:spcBef>
                        <a:spcAft>
                          <a:spcPts val="0"/>
                        </a:spcAft>
                      </a:pPr>
                      <a:r>
                        <a:rPr lang="en-US" sz="1400" dirty="0">
                          <a:effectLst/>
                        </a:rPr>
                        <a:t>2</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gn="ctr">
                        <a:lnSpc>
                          <a:spcPct val="107000"/>
                        </a:lnSpc>
                        <a:spcBef>
                          <a:spcPts val="0"/>
                        </a:spcBef>
                        <a:spcAft>
                          <a:spcPts val="0"/>
                        </a:spcAft>
                      </a:pPr>
                      <a:r>
                        <a:rPr lang="en-US" sz="1400" dirty="0">
                          <a:effectLst/>
                        </a:rPr>
                        <a:t>1</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extLst>
                  <a:ext uri="{0D108BD9-81ED-4DB2-BD59-A6C34878D82A}">
                    <a16:rowId xmlns:a16="http://schemas.microsoft.com/office/drawing/2014/main" val="1420754135"/>
                  </a:ext>
                </a:extLst>
              </a:tr>
              <a:tr h="940923">
                <a:tc>
                  <a:txBody>
                    <a:bodyPr/>
                    <a:lstStyle/>
                    <a:p>
                      <a:pPr marL="0" marR="0">
                        <a:lnSpc>
                          <a:spcPct val="107000"/>
                        </a:lnSpc>
                        <a:spcBef>
                          <a:spcPts val="0"/>
                        </a:spcBef>
                        <a:spcAft>
                          <a:spcPts val="0"/>
                        </a:spcAft>
                      </a:pPr>
                      <a:r>
                        <a:rPr lang="en-US" sz="1200" dirty="0">
                          <a:effectLst/>
                        </a:rPr>
                        <a:t>Comprehension &amp; Synthesis</a:t>
                      </a:r>
                      <a:endParaRPr lang="en-US" sz="1400" dirty="0">
                        <a:effectLst/>
                      </a:endParaRPr>
                    </a:p>
                    <a:p>
                      <a:pPr marL="0" marR="0">
                        <a:lnSpc>
                          <a:spcPct val="107000"/>
                        </a:lnSpc>
                        <a:spcBef>
                          <a:spcPts val="0"/>
                        </a:spcBef>
                        <a:spcAft>
                          <a:spcPts val="0"/>
                        </a:spcAft>
                      </a:pPr>
                      <a:r>
                        <a:rPr lang="en-US" sz="1200" dirty="0">
                          <a:effectLst/>
                        </a:rPr>
                        <a:t>Weight: x 5</a:t>
                      </a:r>
                      <a:endParaRPr lang="en-US" sz="1400" dirty="0">
                        <a:effectLst/>
                      </a:endParaRPr>
                    </a:p>
                    <a:p>
                      <a:pPr marL="0" marR="0">
                        <a:lnSpc>
                          <a:spcPct val="107000"/>
                        </a:lnSpc>
                        <a:spcBef>
                          <a:spcPts val="0"/>
                        </a:spcBef>
                        <a:spcAft>
                          <a:spcPts val="0"/>
                        </a:spcAft>
                      </a:pPr>
                      <a:r>
                        <a:rPr lang="en-US" sz="1200" dirty="0">
                          <a:effectLst/>
                        </a:rPr>
                        <a:t>Total = 25 points</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nSpc>
                          <a:spcPct val="107000"/>
                        </a:lnSpc>
                        <a:spcBef>
                          <a:spcPts val="0"/>
                        </a:spcBef>
                        <a:spcAft>
                          <a:spcPts val="0"/>
                        </a:spcAft>
                      </a:pPr>
                      <a:r>
                        <a:rPr lang="en-US" sz="1200" dirty="0">
                          <a:effectLst/>
                        </a:rPr>
                        <a:t>Lyrics demonstrate you have a great understanding of topic.  Lots of related vocab is included</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nSpc>
                          <a:spcPct val="107000"/>
                        </a:lnSpc>
                        <a:spcBef>
                          <a:spcPts val="0"/>
                        </a:spcBef>
                        <a:spcAft>
                          <a:spcPts val="0"/>
                        </a:spcAft>
                      </a:pPr>
                      <a:r>
                        <a:rPr lang="en-US" sz="1200" dirty="0">
                          <a:effectLst/>
                        </a:rPr>
                        <a:t>Lyrics demonstrate a good understanding of topic and some related vocab is included</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nSpc>
                          <a:spcPct val="107000"/>
                        </a:lnSpc>
                        <a:spcBef>
                          <a:spcPts val="0"/>
                        </a:spcBef>
                        <a:spcAft>
                          <a:spcPts val="0"/>
                        </a:spcAft>
                      </a:pPr>
                      <a:r>
                        <a:rPr lang="en-US" sz="1200" dirty="0">
                          <a:effectLst/>
                        </a:rPr>
                        <a:t>Lyrics demonstrate a moderate understanding, but you should have included more vocab in your song to relate topics</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nSpc>
                          <a:spcPct val="107000"/>
                        </a:lnSpc>
                        <a:spcBef>
                          <a:spcPts val="0"/>
                        </a:spcBef>
                        <a:spcAft>
                          <a:spcPts val="0"/>
                        </a:spcAft>
                      </a:pPr>
                      <a:r>
                        <a:rPr lang="en-US" sz="1200" dirty="0">
                          <a:effectLst/>
                        </a:rPr>
                        <a:t>Lyrics demonstrate a minimal understanding and lyrics need improvement to show comprehension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nSpc>
                          <a:spcPct val="107000"/>
                        </a:lnSpc>
                        <a:spcBef>
                          <a:spcPts val="0"/>
                        </a:spcBef>
                        <a:spcAft>
                          <a:spcPts val="0"/>
                        </a:spcAft>
                      </a:pPr>
                      <a:r>
                        <a:rPr lang="en-US" sz="1200">
                          <a:effectLst/>
                        </a:rPr>
                        <a:t>Lyrics used do not demonstrate comprehension of the topic chosen</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extLst>
                  <a:ext uri="{0D108BD9-81ED-4DB2-BD59-A6C34878D82A}">
                    <a16:rowId xmlns:a16="http://schemas.microsoft.com/office/drawing/2014/main" val="1200854063"/>
                  </a:ext>
                </a:extLst>
              </a:tr>
              <a:tr h="940923">
                <a:tc>
                  <a:txBody>
                    <a:bodyPr/>
                    <a:lstStyle/>
                    <a:p>
                      <a:pPr marL="0" marR="0">
                        <a:lnSpc>
                          <a:spcPct val="107000"/>
                        </a:lnSpc>
                        <a:spcBef>
                          <a:spcPts val="0"/>
                        </a:spcBef>
                        <a:spcAft>
                          <a:spcPts val="0"/>
                        </a:spcAft>
                      </a:pPr>
                      <a:r>
                        <a:rPr lang="en-US" sz="1200">
                          <a:effectLst/>
                        </a:rPr>
                        <a:t>Writing and Syntax</a:t>
                      </a:r>
                      <a:endParaRPr lang="en-US" sz="1400">
                        <a:effectLst/>
                      </a:endParaRPr>
                    </a:p>
                    <a:p>
                      <a:pPr marL="0" marR="0">
                        <a:lnSpc>
                          <a:spcPct val="107000"/>
                        </a:lnSpc>
                        <a:spcBef>
                          <a:spcPts val="0"/>
                        </a:spcBef>
                        <a:spcAft>
                          <a:spcPts val="0"/>
                        </a:spcAft>
                      </a:pPr>
                      <a:r>
                        <a:rPr lang="en-US" sz="1200">
                          <a:effectLst/>
                        </a:rPr>
                        <a:t>Weight = x 5</a:t>
                      </a:r>
                      <a:endParaRPr lang="en-US" sz="1400">
                        <a:effectLst/>
                      </a:endParaRPr>
                    </a:p>
                    <a:p>
                      <a:pPr marL="0" marR="0">
                        <a:lnSpc>
                          <a:spcPct val="107000"/>
                        </a:lnSpc>
                        <a:spcBef>
                          <a:spcPts val="0"/>
                        </a:spcBef>
                        <a:spcAft>
                          <a:spcPts val="0"/>
                        </a:spcAft>
                      </a:pPr>
                      <a:r>
                        <a:rPr lang="en-US" sz="1200">
                          <a:effectLst/>
                        </a:rPr>
                        <a:t>Total = 25 points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nSpc>
                          <a:spcPct val="107000"/>
                        </a:lnSpc>
                        <a:spcBef>
                          <a:spcPts val="0"/>
                        </a:spcBef>
                        <a:spcAft>
                          <a:spcPts val="0"/>
                        </a:spcAft>
                      </a:pPr>
                      <a:r>
                        <a:rPr lang="en-US" sz="1200" dirty="0">
                          <a:effectLst/>
                        </a:rPr>
                        <a:t>Fabulously written.  Rhyming is good and lyrics have similar rhyme scheme as original song</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nSpc>
                          <a:spcPct val="107000"/>
                        </a:lnSpc>
                        <a:spcBef>
                          <a:spcPts val="0"/>
                        </a:spcBef>
                        <a:spcAft>
                          <a:spcPts val="0"/>
                        </a:spcAft>
                      </a:pPr>
                      <a:r>
                        <a:rPr lang="en-US" sz="1200" dirty="0">
                          <a:effectLst/>
                        </a:rPr>
                        <a:t>Well written.  Rhyming is good, and rhyme scheme is similar to the original song</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nSpc>
                          <a:spcPct val="107000"/>
                        </a:lnSpc>
                        <a:spcBef>
                          <a:spcPts val="0"/>
                        </a:spcBef>
                        <a:spcAft>
                          <a:spcPts val="0"/>
                        </a:spcAft>
                      </a:pPr>
                      <a:r>
                        <a:rPr lang="en-US" sz="1200">
                          <a:effectLst/>
                        </a:rPr>
                        <a:t>Well written, but the parody sounds significantly different in terms of rhyming to original song</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nSpc>
                          <a:spcPct val="107000"/>
                        </a:lnSpc>
                        <a:spcBef>
                          <a:spcPts val="0"/>
                        </a:spcBef>
                        <a:spcAft>
                          <a:spcPts val="0"/>
                        </a:spcAft>
                      </a:pPr>
                      <a:r>
                        <a:rPr lang="en-US" sz="1200">
                          <a:effectLst/>
                        </a:rPr>
                        <a:t>Moderately written in terms of syntax and association to original song</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nSpc>
                          <a:spcPct val="107000"/>
                        </a:lnSpc>
                        <a:spcBef>
                          <a:spcPts val="0"/>
                        </a:spcBef>
                        <a:spcAft>
                          <a:spcPts val="0"/>
                        </a:spcAft>
                      </a:pPr>
                      <a:r>
                        <a:rPr lang="en-US" sz="1200">
                          <a:effectLst/>
                        </a:rPr>
                        <a:t>Relatively poorly written.  Writing and syntax needs significant improvement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extLst>
                  <a:ext uri="{0D108BD9-81ED-4DB2-BD59-A6C34878D82A}">
                    <a16:rowId xmlns:a16="http://schemas.microsoft.com/office/drawing/2014/main" val="2042171259"/>
                  </a:ext>
                </a:extLst>
              </a:tr>
              <a:tr h="1293284">
                <a:tc>
                  <a:txBody>
                    <a:bodyPr/>
                    <a:lstStyle/>
                    <a:p>
                      <a:pPr marL="0" marR="0">
                        <a:lnSpc>
                          <a:spcPct val="107000"/>
                        </a:lnSpc>
                        <a:spcBef>
                          <a:spcPts val="0"/>
                        </a:spcBef>
                        <a:spcAft>
                          <a:spcPts val="0"/>
                        </a:spcAft>
                      </a:pPr>
                      <a:r>
                        <a:rPr lang="en-US" sz="1200">
                          <a:effectLst/>
                        </a:rPr>
                        <a:t>Creativity</a:t>
                      </a:r>
                      <a:endParaRPr lang="en-US" sz="1400">
                        <a:effectLst/>
                      </a:endParaRPr>
                    </a:p>
                    <a:p>
                      <a:pPr marL="0" marR="0">
                        <a:lnSpc>
                          <a:spcPct val="107000"/>
                        </a:lnSpc>
                        <a:spcBef>
                          <a:spcPts val="0"/>
                        </a:spcBef>
                        <a:spcAft>
                          <a:spcPts val="0"/>
                        </a:spcAft>
                      </a:pPr>
                      <a:r>
                        <a:rPr lang="en-US" sz="1200">
                          <a:effectLst/>
                        </a:rPr>
                        <a:t>Weight = x 4</a:t>
                      </a:r>
                      <a:endParaRPr lang="en-US" sz="1400">
                        <a:effectLst/>
                      </a:endParaRPr>
                    </a:p>
                    <a:p>
                      <a:pPr marL="0" marR="0">
                        <a:lnSpc>
                          <a:spcPct val="107000"/>
                        </a:lnSpc>
                        <a:spcBef>
                          <a:spcPts val="0"/>
                        </a:spcBef>
                        <a:spcAft>
                          <a:spcPts val="0"/>
                        </a:spcAft>
                      </a:pPr>
                      <a:r>
                        <a:rPr lang="en-US" sz="1200">
                          <a:effectLst/>
                        </a:rPr>
                        <a:t>Total = 20 points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nSpc>
                          <a:spcPct val="107000"/>
                        </a:lnSpc>
                        <a:spcBef>
                          <a:spcPts val="0"/>
                        </a:spcBef>
                        <a:spcAft>
                          <a:spcPts val="0"/>
                        </a:spcAft>
                      </a:pPr>
                      <a:r>
                        <a:rPr lang="en-US" sz="1200">
                          <a:effectLst/>
                        </a:rPr>
                        <a:t>Lyrics are original, clever, catchy, and super fun to sing along with.  Your lyrics are better than what Mrs. G could write on the spot – and people will remember your “hook”</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nSpc>
                          <a:spcPct val="107000"/>
                        </a:lnSpc>
                        <a:spcBef>
                          <a:spcPts val="0"/>
                        </a:spcBef>
                        <a:spcAft>
                          <a:spcPts val="0"/>
                        </a:spcAft>
                      </a:pPr>
                      <a:r>
                        <a:rPr lang="en-US" sz="1200" dirty="0">
                          <a:effectLst/>
                        </a:rPr>
                        <a:t>Lyrics are clever, catchy, and fun to sing along with, and equivalent to what Mrs. G could write on the spot!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nSpc>
                          <a:spcPct val="107000"/>
                        </a:lnSpc>
                        <a:spcBef>
                          <a:spcPts val="0"/>
                        </a:spcBef>
                        <a:spcAft>
                          <a:spcPts val="0"/>
                        </a:spcAft>
                      </a:pPr>
                      <a:r>
                        <a:rPr lang="en-US" sz="1200" dirty="0">
                          <a:effectLst/>
                        </a:rPr>
                        <a:t>Lyrics are good, but Mrs. Getty could write a better rhyme on the spot!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nSpc>
                          <a:spcPct val="107000"/>
                        </a:lnSpc>
                        <a:spcBef>
                          <a:spcPts val="0"/>
                        </a:spcBef>
                        <a:spcAft>
                          <a:spcPts val="0"/>
                        </a:spcAft>
                      </a:pPr>
                      <a:r>
                        <a:rPr lang="en-US" sz="1200" dirty="0">
                          <a:effectLst/>
                        </a:rPr>
                        <a:t>Lyrics good but lack creativity and originality (they are mundane and ordinary)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nSpc>
                          <a:spcPct val="107000"/>
                        </a:lnSpc>
                        <a:spcBef>
                          <a:spcPts val="0"/>
                        </a:spcBef>
                        <a:spcAft>
                          <a:spcPts val="0"/>
                        </a:spcAft>
                      </a:pPr>
                      <a:r>
                        <a:rPr lang="en-US" sz="1200" dirty="0">
                          <a:effectLst/>
                        </a:rPr>
                        <a:t>Lyrics are moderate, and need improvement with respect to creativity and originality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extLst>
                  <a:ext uri="{0D108BD9-81ED-4DB2-BD59-A6C34878D82A}">
                    <a16:rowId xmlns:a16="http://schemas.microsoft.com/office/drawing/2014/main" val="3806181988"/>
                  </a:ext>
                </a:extLst>
              </a:tr>
              <a:tr h="682640">
                <a:tc>
                  <a:txBody>
                    <a:bodyPr/>
                    <a:lstStyle/>
                    <a:p>
                      <a:pPr marL="0" marR="0">
                        <a:lnSpc>
                          <a:spcPct val="107000"/>
                        </a:lnSpc>
                        <a:spcBef>
                          <a:spcPts val="0"/>
                        </a:spcBef>
                        <a:spcAft>
                          <a:spcPts val="0"/>
                        </a:spcAft>
                      </a:pPr>
                      <a:r>
                        <a:rPr lang="en-US" sz="1200">
                          <a:effectLst/>
                        </a:rPr>
                        <a:t>Narrative</a:t>
                      </a:r>
                      <a:endParaRPr lang="en-US" sz="1400">
                        <a:effectLst/>
                      </a:endParaRPr>
                    </a:p>
                    <a:p>
                      <a:pPr marL="0" marR="0">
                        <a:lnSpc>
                          <a:spcPct val="107000"/>
                        </a:lnSpc>
                        <a:spcBef>
                          <a:spcPts val="0"/>
                        </a:spcBef>
                        <a:spcAft>
                          <a:spcPts val="0"/>
                        </a:spcAft>
                      </a:pPr>
                      <a:r>
                        <a:rPr lang="en-US" sz="1200">
                          <a:effectLst/>
                        </a:rPr>
                        <a:t>Weight = x 3</a:t>
                      </a:r>
                      <a:endParaRPr lang="en-US" sz="1400">
                        <a:effectLst/>
                      </a:endParaRPr>
                    </a:p>
                    <a:p>
                      <a:pPr marL="0" marR="0">
                        <a:lnSpc>
                          <a:spcPct val="107000"/>
                        </a:lnSpc>
                        <a:spcBef>
                          <a:spcPts val="0"/>
                        </a:spcBef>
                        <a:spcAft>
                          <a:spcPts val="0"/>
                        </a:spcAft>
                      </a:pPr>
                      <a:r>
                        <a:rPr lang="en-US" sz="1200">
                          <a:effectLst/>
                        </a:rPr>
                        <a:t>Total = 15 points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nSpc>
                          <a:spcPct val="107000"/>
                        </a:lnSpc>
                        <a:spcBef>
                          <a:spcPts val="0"/>
                        </a:spcBef>
                        <a:spcAft>
                          <a:spcPts val="0"/>
                        </a:spcAft>
                      </a:pPr>
                      <a:r>
                        <a:rPr lang="en-US" sz="1200">
                          <a:effectLst/>
                        </a:rPr>
                        <a:t>Song tells a great story and has a good focus, beginning, middle, end</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nSpc>
                          <a:spcPct val="107000"/>
                        </a:lnSpc>
                        <a:spcBef>
                          <a:spcPts val="0"/>
                        </a:spcBef>
                        <a:spcAft>
                          <a:spcPts val="0"/>
                        </a:spcAft>
                      </a:pPr>
                      <a:r>
                        <a:rPr lang="en-US" sz="1200">
                          <a:effectLst/>
                        </a:rPr>
                        <a:t>Song tells a good story and has a good focus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nSpc>
                          <a:spcPct val="107000"/>
                        </a:lnSpc>
                        <a:spcBef>
                          <a:spcPts val="0"/>
                        </a:spcBef>
                        <a:spcAft>
                          <a:spcPts val="0"/>
                        </a:spcAft>
                      </a:pPr>
                      <a:r>
                        <a:rPr lang="en-US" sz="1200" dirty="0">
                          <a:effectLst/>
                        </a:rPr>
                        <a:t>Song attempts to tell a story, but the focus is slightly lost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nSpc>
                          <a:spcPct val="107000"/>
                        </a:lnSpc>
                        <a:spcBef>
                          <a:spcPts val="0"/>
                        </a:spcBef>
                        <a:spcAft>
                          <a:spcPts val="0"/>
                        </a:spcAft>
                      </a:pPr>
                      <a:r>
                        <a:rPr lang="en-US" sz="1200" dirty="0">
                          <a:effectLst/>
                        </a:rPr>
                        <a:t>Song has components of a story but could be better connected</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nSpc>
                          <a:spcPct val="107000"/>
                        </a:lnSpc>
                        <a:spcBef>
                          <a:spcPts val="0"/>
                        </a:spcBef>
                        <a:spcAft>
                          <a:spcPts val="0"/>
                        </a:spcAft>
                      </a:pPr>
                      <a:r>
                        <a:rPr lang="en-US" sz="1200">
                          <a:effectLst/>
                        </a:rPr>
                        <a:t>Song has components of a story but needs significant improvement  to connect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extLst>
                  <a:ext uri="{0D108BD9-81ED-4DB2-BD59-A6C34878D82A}">
                    <a16:rowId xmlns:a16="http://schemas.microsoft.com/office/drawing/2014/main" val="3743361928"/>
                  </a:ext>
                </a:extLst>
              </a:tr>
              <a:tr h="588562">
                <a:tc>
                  <a:txBody>
                    <a:bodyPr/>
                    <a:lstStyle/>
                    <a:p>
                      <a:pPr marL="0" marR="0">
                        <a:lnSpc>
                          <a:spcPct val="107000"/>
                        </a:lnSpc>
                        <a:spcBef>
                          <a:spcPts val="0"/>
                        </a:spcBef>
                        <a:spcAft>
                          <a:spcPts val="0"/>
                        </a:spcAft>
                      </a:pPr>
                      <a:r>
                        <a:rPr lang="en-US" sz="1200">
                          <a:effectLst/>
                        </a:rPr>
                        <a:t>Recording</a:t>
                      </a:r>
                      <a:endParaRPr lang="en-US" sz="1400">
                        <a:effectLst/>
                      </a:endParaRPr>
                    </a:p>
                    <a:p>
                      <a:pPr marL="0" marR="0">
                        <a:lnSpc>
                          <a:spcPct val="107000"/>
                        </a:lnSpc>
                        <a:spcBef>
                          <a:spcPts val="0"/>
                        </a:spcBef>
                        <a:spcAft>
                          <a:spcPts val="0"/>
                        </a:spcAft>
                      </a:pPr>
                      <a:r>
                        <a:rPr lang="en-US" sz="1200">
                          <a:effectLst/>
                        </a:rPr>
                        <a:t>Weight = x 2</a:t>
                      </a:r>
                      <a:endParaRPr lang="en-US" sz="1400">
                        <a:effectLst/>
                      </a:endParaRPr>
                    </a:p>
                    <a:p>
                      <a:pPr marL="0" marR="0">
                        <a:lnSpc>
                          <a:spcPct val="107000"/>
                        </a:lnSpc>
                        <a:spcBef>
                          <a:spcPts val="0"/>
                        </a:spcBef>
                        <a:spcAft>
                          <a:spcPts val="0"/>
                        </a:spcAft>
                      </a:pPr>
                      <a:r>
                        <a:rPr lang="en-US" sz="1200">
                          <a:effectLst/>
                        </a:rPr>
                        <a:t>Total = 10 points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nSpc>
                          <a:spcPct val="107000"/>
                        </a:lnSpc>
                        <a:spcBef>
                          <a:spcPts val="0"/>
                        </a:spcBef>
                        <a:spcAft>
                          <a:spcPts val="0"/>
                        </a:spcAft>
                      </a:pPr>
                      <a:r>
                        <a:rPr lang="en-US" sz="1200">
                          <a:effectLst/>
                        </a:rPr>
                        <a:t>Easy to hear and interpret your lyrics clearly in the recording</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nSpc>
                          <a:spcPct val="107000"/>
                        </a:lnSpc>
                        <a:spcBef>
                          <a:spcPts val="0"/>
                        </a:spcBef>
                        <a:spcAft>
                          <a:spcPts val="0"/>
                        </a:spcAft>
                      </a:pPr>
                      <a:r>
                        <a:rPr lang="en-US" sz="1200">
                          <a:effectLst/>
                        </a:rPr>
                        <a:t>Easy to hear, but interpretation of lyrics could be better</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nSpc>
                          <a:spcPct val="107000"/>
                        </a:lnSpc>
                        <a:spcBef>
                          <a:spcPts val="0"/>
                        </a:spcBef>
                        <a:spcAft>
                          <a:spcPts val="0"/>
                        </a:spcAft>
                      </a:pPr>
                      <a:r>
                        <a:rPr lang="en-US" sz="1200" dirty="0">
                          <a:effectLst/>
                        </a:rPr>
                        <a:t>Lyrics are moderately clear</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nSpc>
                          <a:spcPct val="107000"/>
                        </a:lnSpc>
                        <a:spcBef>
                          <a:spcPts val="0"/>
                        </a:spcBef>
                        <a:spcAft>
                          <a:spcPts val="0"/>
                        </a:spcAft>
                      </a:pPr>
                      <a:r>
                        <a:rPr lang="en-US" sz="1200" dirty="0">
                          <a:effectLst/>
                        </a:rPr>
                        <a:t>Some lyrics are clear, but other party need improvement in clarity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nSpc>
                          <a:spcPct val="107000"/>
                        </a:lnSpc>
                        <a:spcBef>
                          <a:spcPts val="0"/>
                        </a:spcBef>
                        <a:spcAft>
                          <a:spcPts val="0"/>
                        </a:spcAft>
                      </a:pPr>
                      <a:r>
                        <a:rPr lang="en-US" sz="1200" dirty="0">
                          <a:effectLst/>
                        </a:rPr>
                        <a:t>All lyrics need improvement in clarity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extLst>
                  <a:ext uri="{0D108BD9-81ED-4DB2-BD59-A6C34878D82A}">
                    <a16:rowId xmlns:a16="http://schemas.microsoft.com/office/drawing/2014/main" val="323198489"/>
                  </a:ext>
                </a:extLst>
              </a:tr>
              <a:tr h="588562">
                <a:tc>
                  <a:txBody>
                    <a:bodyPr/>
                    <a:lstStyle/>
                    <a:p>
                      <a:pPr marL="0" marR="0">
                        <a:lnSpc>
                          <a:spcPct val="107000"/>
                        </a:lnSpc>
                        <a:spcBef>
                          <a:spcPts val="0"/>
                        </a:spcBef>
                        <a:spcAft>
                          <a:spcPts val="0"/>
                        </a:spcAft>
                      </a:pPr>
                      <a:r>
                        <a:rPr lang="en-US" sz="1200">
                          <a:effectLst/>
                        </a:rPr>
                        <a:t>Effort</a:t>
                      </a:r>
                      <a:endParaRPr lang="en-US" sz="1400">
                        <a:effectLst/>
                      </a:endParaRPr>
                    </a:p>
                    <a:p>
                      <a:pPr marL="0" marR="0">
                        <a:lnSpc>
                          <a:spcPct val="107000"/>
                        </a:lnSpc>
                        <a:spcBef>
                          <a:spcPts val="0"/>
                        </a:spcBef>
                        <a:spcAft>
                          <a:spcPts val="0"/>
                        </a:spcAft>
                      </a:pPr>
                      <a:r>
                        <a:rPr lang="en-US" sz="1200">
                          <a:effectLst/>
                        </a:rPr>
                        <a:t>Weight = x 1</a:t>
                      </a:r>
                      <a:endParaRPr lang="en-US" sz="1400">
                        <a:effectLst/>
                      </a:endParaRPr>
                    </a:p>
                    <a:p>
                      <a:pPr marL="0" marR="0">
                        <a:lnSpc>
                          <a:spcPct val="107000"/>
                        </a:lnSpc>
                        <a:spcBef>
                          <a:spcPts val="0"/>
                        </a:spcBef>
                        <a:spcAft>
                          <a:spcPts val="0"/>
                        </a:spcAft>
                      </a:pPr>
                      <a:r>
                        <a:rPr lang="en-US" sz="1200">
                          <a:effectLst/>
                        </a:rPr>
                        <a:t>Total = 5 points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nSpc>
                          <a:spcPct val="107000"/>
                        </a:lnSpc>
                        <a:spcBef>
                          <a:spcPts val="0"/>
                        </a:spcBef>
                        <a:spcAft>
                          <a:spcPts val="0"/>
                        </a:spcAft>
                      </a:pPr>
                      <a:r>
                        <a:rPr lang="en-US" sz="1200">
                          <a:effectLst/>
                        </a:rPr>
                        <a:t>Obvious you worked hard,  effort was strong, worked well in a group</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nSpc>
                          <a:spcPct val="107000"/>
                        </a:lnSpc>
                        <a:spcBef>
                          <a:spcPts val="0"/>
                        </a:spcBef>
                        <a:spcAft>
                          <a:spcPts val="0"/>
                        </a:spcAft>
                      </a:pPr>
                      <a:r>
                        <a:rPr lang="en-US" sz="1200">
                          <a:effectLst/>
                        </a:rPr>
                        <a:t>Effort of works was demonstrated, group was cooperative</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nSpc>
                          <a:spcPct val="107000"/>
                        </a:lnSpc>
                        <a:spcBef>
                          <a:spcPts val="0"/>
                        </a:spcBef>
                        <a:spcAft>
                          <a:spcPts val="0"/>
                        </a:spcAft>
                      </a:pPr>
                      <a:r>
                        <a:rPr lang="en-US" sz="1200" dirty="0">
                          <a:effectLst/>
                        </a:rPr>
                        <a:t>Effort of work was moderately demonstrated in production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nSpc>
                          <a:spcPct val="107000"/>
                        </a:lnSpc>
                        <a:spcBef>
                          <a:spcPts val="0"/>
                        </a:spcBef>
                        <a:spcAft>
                          <a:spcPts val="0"/>
                        </a:spcAft>
                      </a:pPr>
                      <a:r>
                        <a:rPr lang="en-US" sz="1200" dirty="0">
                          <a:effectLst/>
                        </a:rPr>
                        <a:t>Effort of work was slightly demonstrated</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tc>
                  <a:txBody>
                    <a:bodyPr/>
                    <a:lstStyle/>
                    <a:p>
                      <a:pPr marL="0" marR="0">
                        <a:lnSpc>
                          <a:spcPct val="107000"/>
                        </a:lnSpc>
                        <a:spcBef>
                          <a:spcPts val="0"/>
                        </a:spcBef>
                        <a:spcAft>
                          <a:spcPts val="0"/>
                        </a:spcAft>
                      </a:pPr>
                      <a:r>
                        <a:rPr lang="en-US" sz="1200" dirty="0">
                          <a:effectLst/>
                        </a:rPr>
                        <a:t>Effort of work was minimally demonstrated</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970" marR="34970" marT="34970" marB="34970"/>
                </a:tc>
                <a:extLst>
                  <a:ext uri="{0D108BD9-81ED-4DB2-BD59-A6C34878D82A}">
                    <a16:rowId xmlns:a16="http://schemas.microsoft.com/office/drawing/2014/main" val="2538271989"/>
                  </a:ext>
                </a:extLst>
              </a:tr>
            </a:tbl>
          </a:graphicData>
        </a:graphic>
      </p:graphicFrame>
    </p:spTree>
    <p:extLst>
      <p:ext uri="{BB962C8B-B14F-4D97-AF65-F5344CB8AC3E}">
        <p14:creationId xmlns:p14="http://schemas.microsoft.com/office/powerpoint/2010/main" val="34488853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Recording</a:t>
            </a:r>
            <a:endParaRPr lang="en-US" b="1" dirty="0"/>
          </a:p>
        </p:txBody>
      </p:sp>
      <p:sp>
        <p:nvSpPr>
          <p:cNvPr id="3" name="Content Placeholder 2"/>
          <p:cNvSpPr>
            <a:spLocks noGrp="1"/>
          </p:cNvSpPr>
          <p:nvPr>
            <p:ph idx="1"/>
          </p:nvPr>
        </p:nvSpPr>
        <p:spPr/>
        <p:txBody>
          <a:bodyPr/>
          <a:lstStyle/>
          <a:p>
            <a:r>
              <a:rPr lang="en-US" dirty="0" smtClean="0"/>
              <a:t>We used audacity (it was okay)</a:t>
            </a:r>
          </a:p>
          <a:p>
            <a:r>
              <a:rPr lang="en-US" dirty="0" smtClean="0"/>
              <a:t>I’m looking for better ways to record songs (please let me know your secrets!)</a:t>
            </a:r>
          </a:p>
        </p:txBody>
      </p:sp>
      <p:sp>
        <p:nvSpPr>
          <p:cNvPr id="9" name="Rectangle 6"/>
          <p:cNvSpPr>
            <a:spLocks noChangeArrowheads="1"/>
          </p:cNvSpPr>
          <p:nvPr/>
        </p:nvSpPr>
        <p:spPr bwMode="auto">
          <a:xfrm>
            <a:off x="2147483647" y="1386481225"/>
            <a:ext cx="12192000" cy="0"/>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23748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smtClean="0">
                <a:ln>
                  <a:noFill/>
                </a:ln>
                <a:solidFill>
                  <a:srgbClr val="FFFFFF"/>
                </a:solidFill>
                <a:effectLst/>
                <a:latin typeface="Roboto"/>
              </a:rPr>
              <a:t>Copy short URL</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 name="Rectangle 8"/>
          <p:cNvSpPr>
            <a:spLocks noChangeArrowheads="1"/>
          </p:cNvSpPr>
          <p:nvPr/>
        </p:nvSpPr>
        <p:spPr bwMode="auto">
          <a:xfrm>
            <a:off x="2147483647" y="1386633625"/>
            <a:ext cx="12192000" cy="0"/>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23748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smtClean="0">
                <a:ln>
                  <a:noFill/>
                </a:ln>
                <a:solidFill>
                  <a:srgbClr val="FFFFFF"/>
                </a:solidFill>
                <a:effectLst/>
                <a:latin typeface="Roboto"/>
              </a:rPr>
              <a:t>Copy short URL</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64611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Tips I Gave Students to Help them Learn to Write a Song Parody</a:t>
            </a:r>
            <a:endParaRPr lang="en-US" b="1" dirty="0"/>
          </a:p>
        </p:txBody>
      </p:sp>
      <p:sp>
        <p:nvSpPr>
          <p:cNvPr id="3" name="Content Placeholder 2"/>
          <p:cNvSpPr>
            <a:spLocks noGrp="1"/>
          </p:cNvSpPr>
          <p:nvPr>
            <p:ph idx="1"/>
          </p:nvPr>
        </p:nvSpPr>
        <p:spPr>
          <a:xfrm>
            <a:off x="609599" y="1473200"/>
            <a:ext cx="11153775" cy="4351338"/>
          </a:xfrm>
        </p:spPr>
        <p:txBody>
          <a:bodyPr>
            <a:noAutofit/>
          </a:bodyPr>
          <a:lstStyle/>
          <a:p>
            <a:r>
              <a:rPr lang="en-US" sz="1600" b="1" dirty="0"/>
              <a:t>Writing a Chemistry Song Parody</a:t>
            </a:r>
            <a:endParaRPr lang="en-US" sz="1600" b="0" dirty="0" smtClean="0">
              <a:effectLst/>
            </a:endParaRPr>
          </a:p>
          <a:p>
            <a:r>
              <a:rPr lang="en-US" sz="1600" dirty="0"/>
              <a:t>Your task is to write a chemistry song parody.  You may work individually or in a group for this assignment.  You will also get to decide both the topic of chemistry for your song, and the song itself.  If you have trouble, see Mrs. Getty for help and guidance.  Use the resources below to guide you through the process of writing song lyrics. </a:t>
            </a:r>
            <a:endParaRPr lang="en-US" sz="1600" b="0" dirty="0" smtClean="0">
              <a:effectLst/>
            </a:endParaRPr>
          </a:p>
          <a:p>
            <a:r>
              <a:rPr lang="en-US" sz="1600" dirty="0"/>
              <a:t>Remember – the hardest part is simply getting started!</a:t>
            </a:r>
            <a:endParaRPr lang="en-US" sz="1600" b="0" dirty="0" smtClean="0">
              <a:effectLst/>
            </a:endParaRPr>
          </a:p>
          <a:p>
            <a:r>
              <a:rPr lang="en-US" sz="1600" b="1" u="sng" dirty="0"/>
              <a:t>Picking a Topic</a:t>
            </a:r>
            <a:endParaRPr lang="en-US" sz="1600" b="0" dirty="0" smtClean="0">
              <a:effectLst/>
            </a:endParaRPr>
          </a:p>
          <a:p>
            <a:r>
              <a:rPr lang="en-US" sz="1600" dirty="0"/>
              <a:t>•You want to pick a topic that is not too general, but not too specific either</a:t>
            </a:r>
            <a:endParaRPr lang="en-US" sz="1600" b="0" dirty="0" smtClean="0">
              <a:effectLst/>
            </a:endParaRPr>
          </a:p>
          <a:p>
            <a:r>
              <a:rPr lang="en-US" sz="1600" dirty="0"/>
              <a:t>⊳Go more specific as opposed to more general, as long as you can incorporate enough vocabulary</a:t>
            </a:r>
            <a:endParaRPr lang="en-US" sz="1600" b="0" dirty="0" smtClean="0">
              <a:effectLst/>
            </a:endParaRPr>
          </a:p>
          <a:p>
            <a:r>
              <a:rPr lang="en-US" sz="1600" dirty="0"/>
              <a:t>⊳Example: Bonding might be a good (not too general but not too specific) topic.  You could choose Ionic Bonding, if you had enough terms to validate your point        </a:t>
            </a:r>
            <a:endParaRPr lang="en-US" sz="1600" b="0" dirty="0" smtClean="0">
              <a:effectLst/>
            </a:endParaRPr>
          </a:p>
          <a:p>
            <a:r>
              <a:rPr lang="en-US" sz="1600" dirty="0"/>
              <a:t>•Make a vocabulary list of all the terms that relate to the topic chosen</a:t>
            </a:r>
            <a:endParaRPr lang="en-US" sz="1600" b="0" dirty="0" smtClean="0">
              <a:effectLst/>
            </a:endParaRPr>
          </a:p>
          <a:p>
            <a:r>
              <a:rPr lang="en-US" sz="1600" dirty="0"/>
              <a:t>⊳Be creative – use more than just the vocabulary terms associated with the topic (think of famous people who relate to the topic, puns, or terms that simply might pertain to the topic or go with the song’s rhyme in loose realm, such as “discovery”, “beyond”, </a:t>
            </a:r>
            <a:r>
              <a:rPr lang="en-US" sz="1600" dirty="0" err="1"/>
              <a:t>etc</a:t>
            </a:r>
            <a:endParaRPr lang="en-US" sz="1600" b="0" dirty="0" smtClean="0">
              <a:effectLst/>
            </a:endParaRPr>
          </a:p>
          <a:p>
            <a:r>
              <a:rPr lang="en-US" sz="1600" dirty="0"/>
              <a:t>⊳Some topics we have studied that you might want to think about include:</a:t>
            </a:r>
            <a:endParaRPr lang="en-US" sz="1600" b="0" dirty="0" smtClean="0">
              <a:effectLst/>
            </a:endParaRPr>
          </a:p>
          <a:p>
            <a:r>
              <a:rPr lang="en-US" sz="1600" dirty="0"/>
              <a:t>Scientific Method, Scientific Measurement, Classifications of Matter, Atomic Theory/History, Atomic Structure, Electron Configurations, The Elements, Organization of the Periodic Table, Periodic Trends, Bonding (ionic and covalent), Lewis Dot Structures, Octet Rule, The Mole Concept, Chemical Quantities, Stoichiometry, Chemical Reactions, Solution Chemistry, etc</a:t>
            </a:r>
            <a:r>
              <a:rPr lang="en-US" sz="1600" dirty="0" smtClean="0"/>
              <a:t>.</a:t>
            </a:r>
            <a:endParaRPr lang="en-US" sz="1600" b="0" dirty="0" smtClean="0">
              <a:effectLst/>
            </a:endParaRPr>
          </a:p>
        </p:txBody>
      </p:sp>
    </p:spTree>
    <p:extLst>
      <p:ext uri="{BB962C8B-B14F-4D97-AF65-F5344CB8AC3E}">
        <p14:creationId xmlns:p14="http://schemas.microsoft.com/office/powerpoint/2010/main" val="16666912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1267</Words>
  <Application>Microsoft Office PowerPoint</Application>
  <PresentationFormat>Widescreen</PresentationFormat>
  <Paragraphs>207</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Roboto</vt:lpstr>
      <vt:lpstr>Times New Roman</vt:lpstr>
      <vt:lpstr>Office Theme</vt:lpstr>
      <vt:lpstr>Writing a Song Parody in High School Chemistry</vt:lpstr>
      <vt:lpstr>Who I Am</vt:lpstr>
      <vt:lpstr>How I Found VOICES</vt:lpstr>
      <vt:lpstr>My Video Poster</vt:lpstr>
      <vt:lpstr>Song Parody Project</vt:lpstr>
      <vt:lpstr>Grading Criteria</vt:lpstr>
      <vt:lpstr>Rubric for Grading</vt:lpstr>
      <vt:lpstr>Recording</vt:lpstr>
      <vt:lpstr>Tips I Gave Students to Help them Learn to Write a Song Parody</vt:lpstr>
      <vt:lpstr>Tips I Gave Students to Help them Learn to Write a Song Parody</vt:lpstr>
      <vt:lpstr>Tips I Gave Students to Help them Learn to Write a Song Parody</vt:lpstr>
      <vt:lpstr>Link to the Google Doc</vt:lpstr>
    </vt:vector>
  </TitlesOfParts>
  <Company>Wellsboro Area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 Song Parody in High School Chemistry</dc:title>
  <dc:creator>Getty, Tiffany</dc:creator>
  <cp:lastModifiedBy>Getty, Tiffany</cp:lastModifiedBy>
  <cp:revision>10</cp:revision>
  <dcterms:created xsi:type="dcterms:W3CDTF">2017-09-18T17:29:04Z</dcterms:created>
  <dcterms:modified xsi:type="dcterms:W3CDTF">2017-09-18T18:24:09Z</dcterms:modified>
</cp:coreProperties>
</file>