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handoutMasterIdLst>
    <p:handoutMasterId r:id="rId20"/>
  </p:handoutMasterIdLst>
  <p:sldIdLst>
    <p:sldId id="464" r:id="rId2"/>
    <p:sldId id="512" r:id="rId3"/>
    <p:sldId id="529" r:id="rId4"/>
    <p:sldId id="530" r:id="rId5"/>
    <p:sldId id="531" r:id="rId6"/>
    <p:sldId id="532" r:id="rId7"/>
    <p:sldId id="540" r:id="rId8"/>
    <p:sldId id="590" r:id="rId9"/>
    <p:sldId id="592" r:id="rId10"/>
    <p:sldId id="593" r:id="rId11"/>
    <p:sldId id="578" r:id="rId12"/>
    <p:sldId id="585" r:id="rId13"/>
    <p:sldId id="586" r:id="rId14"/>
    <p:sldId id="587" r:id="rId15"/>
    <p:sldId id="591" r:id="rId16"/>
    <p:sldId id="588" r:id="rId17"/>
    <p:sldId id="589" r:id="rId18"/>
  </p:sldIdLst>
  <p:sldSz cx="9144000" cy="6858000" type="screen4x3"/>
  <p:notesSz cx="7315200" cy="96012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7" userDrawn="1">
          <p15:clr>
            <a:srgbClr val="A4A3A4"/>
          </p15:clr>
        </p15:guide>
        <p15:guide id="3" orient="horz" pos="3024">
          <p15:clr>
            <a:srgbClr val="A4A3A4"/>
          </p15:clr>
        </p15:guide>
        <p15:guide id="4" pos="230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gan Neely" initials="MLN" lastIdx="4" clrIdx="0"/>
  <p:cmAuthor id="1" name="Steven Grambow" initials="SCG"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9B1B1"/>
    <a:srgbClr val="D0A0A0"/>
    <a:srgbClr val="F4E9E9"/>
    <a:srgbClr val="D0D8E8"/>
    <a:srgbClr val="E9EDF4"/>
    <a:srgbClr val="000000"/>
    <a:srgbClr val="990000"/>
    <a:srgbClr val="0036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426" autoAdjust="0"/>
    <p:restoredTop sz="96433" autoAdjust="0"/>
  </p:normalViewPr>
  <p:slideViewPr>
    <p:cSldViewPr>
      <p:cViewPr varScale="1">
        <p:scale>
          <a:sx n="109" d="100"/>
          <a:sy n="109" d="100"/>
        </p:scale>
        <p:origin x="1488" y="96"/>
      </p:cViewPr>
      <p:guideLst>
        <p:guide orient="horz" pos="2160"/>
        <p:guide pos="2880"/>
      </p:guideLst>
    </p:cSldViewPr>
  </p:slideViewPr>
  <p:notesTextViewPr>
    <p:cViewPr>
      <p:scale>
        <a:sx n="100" d="100"/>
        <a:sy n="100" d="100"/>
      </p:scale>
      <p:origin x="0" y="0"/>
    </p:cViewPr>
  </p:notesTextViewPr>
  <p:sorterViewPr>
    <p:cViewPr>
      <p:scale>
        <a:sx n="170" d="100"/>
        <a:sy n="170" d="100"/>
      </p:scale>
      <p:origin x="0" y="-5646"/>
    </p:cViewPr>
  </p:sorterViewPr>
  <p:notesViewPr>
    <p:cSldViewPr>
      <p:cViewPr varScale="1">
        <p:scale>
          <a:sx n="84" d="100"/>
          <a:sy n="84" d="100"/>
        </p:scale>
        <p:origin x="-3768" y="-90"/>
      </p:cViewPr>
      <p:guideLst>
        <p:guide orient="horz" pos="3224"/>
        <p:guide pos="2237"/>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 name="Date Placeholder 14"/>
          <p:cNvSpPr>
            <a:spLocks noGrp="1"/>
          </p:cNvSpPr>
          <p:nvPr>
            <p:ph type="dt" sz="quarter" idx="1"/>
          </p:nvPr>
        </p:nvSpPr>
        <p:spPr>
          <a:xfrm>
            <a:off x="4143375" y="1"/>
            <a:ext cx="3170238" cy="479425"/>
          </a:xfrm>
          <a:prstGeom prst="rect">
            <a:avLst/>
          </a:prstGeom>
        </p:spPr>
        <p:txBody>
          <a:bodyPr vert="horz" lIns="91431" tIns="45716" rIns="91431" bIns="45716" rtlCol="0"/>
          <a:lstStyle>
            <a:lvl1pPr algn="r">
              <a:defRPr sz="1200"/>
            </a:lvl1pPr>
          </a:lstStyle>
          <a:p>
            <a:endParaRPr lang="en-US" dirty="0"/>
          </a:p>
        </p:txBody>
      </p:sp>
      <p:sp>
        <p:nvSpPr>
          <p:cNvPr id="16" name="Slide Number Placeholder 15"/>
          <p:cNvSpPr>
            <a:spLocks noGrp="1"/>
          </p:cNvSpPr>
          <p:nvPr>
            <p:ph type="sldNum" sz="quarter" idx="3"/>
          </p:nvPr>
        </p:nvSpPr>
        <p:spPr>
          <a:xfrm>
            <a:off x="4143375" y="9120189"/>
            <a:ext cx="3170238" cy="479425"/>
          </a:xfrm>
          <a:prstGeom prst="rect">
            <a:avLst/>
          </a:prstGeom>
        </p:spPr>
        <p:txBody>
          <a:bodyPr vert="horz" lIns="91431" tIns="45716" rIns="91431" bIns="45716" rtlCol="0" anchor="b"/>
          <a:lstStyle>
            <a:lvl1pPr algn="r">
              <a:defRPr sz="1200"/>
            </a:lvl1pPr>
          </a:lstStyle>
          <a:p>
            <a:fld id="{110A277D-840C-451C-80BB-1F28645317B8}" type="slidenum">
              <a:rPr lang="en-US" smtClean="0"/>
              <a:t>‹#›</a:t>
            </a:fld>
            <a:endParaRPr lang="en-US" dirty="0"/>
          </a:p>
        </p:txBody>
      </p:sp>
      <p:sp>
        <p:nvSpPr>
          <p:cNvPr id="17" name="Footer Placeholder 16"/>
          <p:cNvSpPr>
            <a:spLocks noGrp="1"/>
          </p:cNvSpPr>
          <p:nvPr>
            <p:ph type="ftr" sz="quarter" idx="2"/>
          </p:nvPr>
        </p:nvSpPr>
        <p:spPr>
          <a:xfrm>
            <a:off x="0" y="9120189"/>
            <a:ext cx="3170238" cy="479425"/>
          </a:xfrm>
          <a:prstGeom prst="rect">
            <a:avLst/>
          </a:prstGeom>
        </p:spPr>
        <p:txBody>
          <a:bodyPr vert="horz" lIns="91431" tIns="45716" rIns="91431" bIns="45716" rtlCol="0" anchor="b"/>
          <a:lstStyle>
            <a:lvl1pPr algn="l">
              <a:defRPr sz="1200"/>
            </a:lvl1pPr>
          </a:lstStyle>
          <a:p>
            <a:endParaRPr lang="en-US" dirty="0"/>
          </a:p>
        </p:txBody>
      </p:sp>
      <p:sp>
        <p:nvSpPr>
          <p:cNvPr id="18" name="Header Placeholder 17"/>
          <p:cNvSpPr>
            <a:spLocks noGrp="1"/>
          </p:cNvSpPr>
          <p:nvPr>
            <p:ph type="hdr" sz="quarter"/>
          </p:nvPr>
        </p:nvSpPr>
        <p:spPr>
          <a:xfrm>
            <a:off x="0" y="1"/>
            <a:ext cx="3170238" cy="479425"/>
          </a:xfrm>
          <a:prstGeom prst="rect">
            <a:avLst/>
          </a:prstGeom>
        </p:spPr>
        <p:txBody>
          <a:bodyPr vert="horz" lIns="91431" tIns="45716" rIns="91431" bIns="45716" rtlCol="0"/>
          <a:lstStyle>
            <a:lvl1pPr algn="l">
              <a:defRPr sz="1200"/>
            </a:lvl1pPr>
          </a:lstStyle>
          <a:p>
            <a:r>
              <a:rPr lang="en-US" smtClean="0"/>
              <a:t>CRP241 | Module 4 Day 3</a:t>
            </a:r>
            <a:endParaRPr lang="en-US" dirty="0"/>
          </a:p>
        </p:txBody>
      </p:sp>
    </p:spTree>
    <p:extLst>
      <p:ext uri="{BB962C8B-B14F-4D97-AF65-F5344CB8AC3E}">
        <p14:creationId xmlns:p14="http://schemas.microsoft.com/office/powerpoint/2010/main" val="11525164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Image Placeholder 7"/>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31" tIns="45716" rIns="91431" bIns="45716" rtlCol="0" anchor="ctr"/>
          <a:lstStyle/>
          <a:p>
            <a:endParaRPr lang="en-US" dirty="0"/>
          </a:p>
        </p:txBody>
      </p:sp>
      <p:sp>
        <p:nvSpPr>
          <p:cNvPr id="9" name="Notes Placeholder 8"/>
          <p:cNvSpPr>
            <a:spLocks noGrp="1"/>
          </p:cNvSpPr>
          <p:nvPr>
            <p:ph type="body" sz="quarter" idx="3"/>
          </p:nvPr>
        </p:nvSpPr>
        <p:spPr>
          <a:xfrm>
            <a:off x="731840" y="4560891"/>
            <a:ext cx="5851525" cy="4319587"/>
          </a:xfrm>
          <a:prstGeom prst="rect">
            <a:avLst/>
          </a:prstGeom>
        </p:spPr>
        <p:txBody>
          <a:bodyPr vert="horz" lIns="91431" tIns="45716" rIns="91431" bIns="45716"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Date Placeholder 10"/>
          <p:cNvSpPr>
            <a:spLocks noGrp="1"/>
          </p:cNvSpPr>
          <p:nvPr>
            <p:ph type="dt" idx="1"/>
          </p:nvPr>
        </p:nvSpPr>
        <p:spPr>
          <a:xfrm>
            <a:off x="4143375" y="1"/>
            <a:ext cx="3170238" cy="479425"/>
          </a:xfrm>
          <a:prstGeom prst="rect">
            <a:avLst/>
          </a:prstGeom>
        </p:spPr>
        <p:txBody>
          <a:bodyPr vert="horz" lIns="91431" tIns="45716" rIns="91431" bIns="45716" rtlCol="0"/>
          <a:lstStyle>
            <a:lvl1pPr algn="r">
              <a:defRPr sz="1200"/>
            </a:lvl1pPr>
          </a:lstStyle>
          <a:p>
            <a:endParaRPr lang="en-US" dirty="0"/>
          </a:p>
        </p:txBody>
      </p:sp>
      <p:sp>
        <p:nvSpPr>
          <p:cNvPr id="12" name="Footer Placeholder 11"/>
          <p:cNvSpPr>
            <a:spLocks noGrp="1"/>
          </p:cNvSpPr>
          <p:nvPr>
            <p:ph type="ftr" sz="quarter" idx="4"/>
          </p:nvPr>
        </p:nvSpPr>
        <p:spPr>
          <a:xfrm>
            <a:off x="0" y="9120189"/>
            <a:ext cx="3170238" cy="479425"/>
          </a:xfrm>
          <a:prstGeom prst="rect">
            <a:avLst/>
          </a:prstGeom>
        </p:spPr>
        <p:txBody>
          <a:bodyPr vert="horz" lIns="91431" tIns="45716" rIns="91431" bIns="45716" rtlCol="0" anchor="b"/>
          <a:lstStyle>
            <a:lvl1pPr algn="l">
              <a:defRPr sz="1200"/>
            </a:lvl1pPr>
          </a:lstStyle>
          <a:p>
            <a:r>
              <a:rPr lang="en-US" dirty="0" smtClean="0"/>
              <a:t>Grambow</a:t>
            </a:r>
            <a:endParaRPr lang="en-US" dirty="0"/>
          </a:p>
        </p:txBody>
      </p:sp>
      <p:sp>
        <p:nvSpPr>
          <p:cNvPr id="13" name="Header Placeholder 12"/>
          <p:cNvSpPr>
            <a:spLocks noGrp="1"/>
          </p:cNvSpPr>
          <p:nvPr>
            <p:ph type="hdr" sz="quarter"/>
          </p:nvPr>
        </p:nvSpPr>
        <p:spPr>
          <a:xfrm>
            <a:off x="0" y="1"/>
            <a:ext cx="3170238" cy="479425"/>
          </a:xfrm>
          <a:prstGeom prst="rect">
            <a:avLst/>
          </a:prstGeom>
        </p:spPr>
        <p:txBody>
          <a:bodyPr vert="horz" lIns="91431" tIns="45716" rIns="91431" bIns="45716" rtlCol="0"/>
          <a:lstStyle>
            <a:lvl1pPr algn="l">
              <a:defRPr sz="1200"/>
            </a:lvl1pPr>
          </a:lstStyle>
          <a:p>
            <a:r>
              <a:rPr lang="en-US" smtClean="0"/>
              <a:t>CRP241 | Module 4 Day 3</a:t>
            </a:r>
            <a:endParaRPr lang="en-US" dirty="0"/>
          </a:p>
        </p:txBody>
      </p:sp>
      <p:sp>
        <p:nvSpPr>
          <p:cNvPr id="14" name="Slide Number Placeholder 13"/>
          <p:cNvSpPr>
            <a:spLocks noGrp="1"/>
          </p:cNvSpPr>
          <p:nvPr>
            <p:ph type="sldNum" sz="quarter" idx="5"/>
          </p:nvPr>
        </p:nvSpPr>
        <p:spPr>
          <a:xfrm>
            <a:off x="4143375" y="9120189"/>
            <a:ext cx="3170238" cy="479425"/>
          </a:xfrm>
          <a:prstGeom prst="rect">
            <a:avLst/>
          </a:prstGeom>
        </p:spPr>
        <p:txBody>
          <a:bodyPr vert="horz" lIns="91431" tIns="45716" rIns="91431" bIns="45716" rtlCol="0" anchor="b"/>
          <a:lstStyle>
            <a:lvl1pPr algn="r">
              <a:defRPr sz="1200"/>
            </a:lvl1pPr>
          </a:lstStyle>
          <a:p>
            <a:fld id="{BBC221EC-B5FE-4A2A-BE2A-D1165512372C}" type="slidenum">
              <a:rPr lang="en-US" smtClean="0"/>
              <a:t>‹#›</a:t>
            </a:fld>
            <a:endParaRPr lang="en-US" dirty="0"/>
          </a:p>
        </p:txBody>
      </p:sp>
    </p:spTree>
    <p:extLst>
      <p:ext uri="{BB962C8B-B14F-4D97-AF65-F5344CB8AC3E}">
        <p14:creationId xmlns:p14="http://schemas.microsoft.com/office/powerpoint/2010/main" val="3503549985"/>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1D20D04-DFE8-45B1-83C6-30AF04C57020}" type="slidenum">
              <a:rPr lang="en-US"/>
              <a:pPr/>
              <a:t>1</a:t>
            </a:fld>
            <a:endParaRPr lang="en-US" dirty="0"/>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dirty="0"/>
          </a:p>
        </p:txBody>
      </p:sp>
      <p:sp>
        <p:nvSpPr>
          <p:cNvPr id="3" name="Header Placeholder 2"/>
          <p:cNvSpPr>
            <a:spLocks noGrp="1"/>
          </p:cNvSpPr>
          <p:nvPr>
            <p:ph type="hdr" sz="quarter" idx="10"/>
          </p:nvPr>
        </p:nvSpPr>
        <p:spPr/>
        <p:txBody>
          <a:bodyPr/>
          <a:lstStyle/>
          <a:p>
            <a:r>
              <a:rPr lang="en-US" smtClean="0"/>
              <a:t>CRP241 | Module 4 Day 3</a:t>
            </a:r>
            <a:endParaRPr lang="en-US" dirty="0"/>
          </a:p>
        </p:txBody>
      </p:sp>
    </p:spTree>
    <p:extLst>
      <p:ext uri="{BB962C8B-B14F-4D97-AF65-F5344CB8AC3E}">
        <p14:creationId xmlns:p14="http://schemas.microsoft.com/office/powerpoint/2010/main" val="2902620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defRPr>
                <a:latin typeface="Arial" pitchFamily="34" charset="0"/>
                <a:cs typeface="Arial" pitchFamily="34"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r>
              <a:rPr lang="en-US" dirty="0" smtClean="0"/>
              <a:t>08-24-2012</a:t>
            </a:r>
            <a:endParaRPr lang="en-US"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0"/>
          </p:nvPr>
        </p:nvSpPr>
        <p:spPr/>
        <p:txBody>
          <a:bodyPr/>
          <a:lstStyle/>
          <a:p>
            <a:r>
              <a:rPr lang="en-US" dirty="0" smtClean="0"/>
              <a:t>08-24-2012</a:t>
            </a:r>
            <a:endParaRPr lang="en-US" dirty="0"/>
          </a:p>
        </p:txBody>
      </p:sp>
      <p:sp>
        <p:nvSpPr>
          <p:cNvPr id="12" name="Footer Placeholder 11"/>
          <p:cNvSpPr>
            <a:spLocks noGrp="1"/>
          </p:cNvSpPr>
          <p:nvPr>
            <p:ph type="ftr" sz="quarter" idx="11"/>
          </p:nvPr>
        </p:nvSpPr>
        <p:spPr/>
        <p:txBody>
          <a:bodyPr/>
          <a:lstStyle/>
          <a:p>
            <a:r>
              <a:rPr lang="en-US" dirty="0" smtClean="0"/>
              <a:t>CRP241 Module 1 Day 1 </a:t>
            </a:r>
            <a:endParaRPr lang="en-US" dirty="0"/>
          </a:p>
        </p:txBody>
      </p:sp>
      <p:sp>
        <p:nvSpPr>
          <p:cNvPr id="13" name="Slide Number Placeholder 12"/>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08-24-2012</a:t>
            </a:r>
            <a:endParaRPr lang="en-US" dirty="0"/>
          </a:p>
        </p:txBody>
      </p:sp>
      <p:sp>
        <p:nvSpPr>
          <p:cNvPr id="5" name="Footer Placeholder 4"/>
          <p:cNvSpPr>
            <a:spLocks noGrp="1"/>
          </p:cNvSpPr>
          <p:nvPr>
            <p:ph type="ftr" sz="quarter" idx="11"/>
          </p:nvPr>
        </p:nvSpPr>
        <p:spPr/>
        <p:txBody>
          <a:bodyPr/>
          <a:lstStyle/>
          <a:p>
            <a:r>
              <a:rPr lang="en-US" dirty="0" smtClean="0"/>
              <a:t>CRP241 Module 1 Day 1 </a:t>
            </a:r>
            <a:endParaRPr lang="en-US" dirty="0"/>
          </a:p>
        </p:txBody>
      </p:sp>
      <p:sp>
        <p:nvSpPr>
          <p:cNvPr id="6" name="Slide Number Placeholder 5"/>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08-24-2012</a:t>
            </a:r>
            <a:endParaRPr lang="en-US" dirty="0"/>
          </a:p>
        </p:txBody>
      </p:sp>
      <p:sp>
        <p:nvSpPr>
          <p:cNvPr id="8" name="Footer Placeholder 7"/>
          <p:cNvSpPr>
            <a:spLocks noGrp="1"/>
          </p:cNvSpPr>
          <p:nvPr>
            <p:ph type="ftr" sz="quarter" idx="11"/>
          </p:nvPr>
        </p:nvSpPr>
        <p:spPr/>
        <p:txBody>
          <a:bodyPr/>
          <a:lstStyle/>
          <a:p>
            <a:r>
              <a:rPr lang="en-US" dirty="0" smtClean="0"/>
              <a:t>CRP241 Module 1 Day 1 </a:t>
            </a:r>
            <a:endParaRPr lang="en-US" dirty="0"/>
          </a:p>
        </p:txBody>
      </p:sp>
      <p:sp>
        <p:nvSpPr>
          <p:cNvPr id="9" name="Slide Number Placeholder 8"/>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492875"/>
            <a:ext cx="2133600" cy="365125"/>
          </a:xfrm>
        </p:spPr>
        <p:txBody>
          <a:bodyPr/>
          <a:lstStyle>
            <a:lvl1pPr>
              <a:defRPr/>
            </a:lvl1pPr>
          </a:lstStyle>
          <a:p>
            <a:r>
              <a:rPr lang="en-US" dirty="0" smtClean="0"/>
              <a:t>08-24-2012</a:t>
            </a:r>
            <a:endParaRPr lang="en-US" dirty="0"/>
          </a:p>
        </p:txBody>
      </p:sp>
      <p:sp>
        <p:nvSpPr>
          <p:cNvPr id="4" name="Footer Placeholder 3"/>
          <p:cNvSpPr>
            <a:spLocks noGrp="1"/>
          </p:cNvSpPr>
          <p:nvPr>
            <p:ph type="ftr" sz="quarter" idx="11"/>
          </p:nvPr>
        </p:nvSpPr>
        <p:spPr>
          <a:xfrm>
            <a:off x="3124200" y="6492875"/>
            <a:ext cx="2895600" cy="365125"/>
          </a:xfrm>
        </p:spPr>
        <p:txBody>
          <a:bodyPr/>
          <a:lstStyle/>
          <a:p>
            <a:r>
              <a:rPr lang="en-US" dirty="0" smtClean="0"/>
              <a:t>CRP241 Module 1 Day 1 </a:t>
            </a:r>
            <a:endParaRPr lang="en-US" dirty="0"/>
          </a:p>
        </p:txBody>
      </p:sp>
      <p:sp>
        <p:nvSpPr>
          <p:cNvPr id="5" name="Slide Number Placeholder 4"/>
          <p:cNvSpPr>
            <a:spLocks noGrp="1"/>
          </p:cNvSpPr>
          <p:nvPr>
            <p:ph type="sldNum" sz="quarter" idx="12"/>
          </p:nvPr>
        </p:nvSpPr>
        <p:spPr>
          <a:xfrm>
            <a:off x="6553200" y="6492875"/>
            <a:ext cx="2133600" cy="365125"/>
          </a:xfrm>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08-24-2012</a:t>
            </a:r>
            <a:endParaRPr lang="en-US" dirty="0"/>
          </a:p>
        </p:txBody>
      </p:sp>
      <p:sp>
        <p:nvSpPr>
          <p:cNvPr id="3" name="Footer Placeholder 2"/>
          <p:cNvSpPr>
            <a:spLocks noGrp="1"/>
          </p:cNvSpPr>
          <p:nvPr>
            <p:ph type="ftr" sz="quarter" idx="11"/>
          </p:nvPr>
        </p:nvSpPr>
        <p:spPr/>
        <p:txBody>
          <a:bodyPr/>
          <a:lstStyle/>
          <a:p>
            <a:r>
              <a:rPr lang="en-US" dirty="0" smtClean="0"/>
              <a:t>CRP241 Module 1 Day 1 </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08-24-2012</a:t>
            </a:r>
            <a:endParaRPr lang="en-US" dirty="0"/>
          </a:p>
        </p:txBody>
      </p:sp>
      <p:sp>
        <p:nvSpPr>
          <p:cNvPr id="6" name="Footer Placeholder 5"/>
          <p:cNvSpPr>
            <a:spLocks noGrp="1"/>
          </p:cNvSpPr>
          <p:nvPr>
            <p:ph type="ftr" sz="quarter" idx="11"/>
          </p:nvPr>
        </p:nvSpPr>
        <p:spPr/>
        <p:txBody>
          <a:bodyPr/>
          <a:lstStyle/>
          <a:p>
            <a:r>
              <a:rPr lang="en-US" dirty="0" smtClean="0"/>
              <a:t>CRP241 Module 1 Day 1 </a:t>
            </a:r>
            <a:endParaRPr lang="en-US" dirty="0"/>
          </a:p>
        </p:txBody>
      </p:sp>
      <p:sp>
        <p:nvSpPr>
          <p:cNvPr id="7" name="Slide Number Placeholder 6"/>
          <p:cNvSpPr>
            <a:spLocks noGrp="1"/>
          </p:cNvSpPr>
          <p:nvPr>
            <p:ph type="sldNum" sz="quarter" idx="12"/>
          </p:nvPr>
        </p:nvSpPr>
        <p:spPr/>
        <p:txBody>
          <a:bodyPr/>
          <a:lstStyle/>
          <a:p>
            <a:r>
              <a:rPr lang="en-US" dirty="0" smtClean="0"/>
              <a:t>Slide </a:t>
            </a:r>
            <a:fld id="{03413174-A138-4697-9F8B-DFE211FDBA28}" type="slidenum">
              <a:rPr lang="en-US" smtClean="0"/>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8382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90601"/>
            <a:ext cx="8229600" cy="5135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47700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r>
              <a:rPr lang="en-US" dirty="0" smtClean="0"/>
              <a:t>08-24-2012</a:t>
            </a:r>
            <a:endParaRPr lang="en-US" dirty="0"/>
          </a:p>
        </p:txBody>
      </p:sp>
      <p:sp>
        <p:nvSpPr>
          <p:cNvPr id="5" name="Footer Placeholder 4"/>
          <p:cNvSpPr>
            <a:spLocks noGrp="1"/>
          </p:cNvSpPr>
          <p:nvPr>
            <p:ph type="ftr" sz="quarter" idx="3"/>
          </p:nvPr>
        </p:nvSpPr>
        <p:spPr>
          <a:xfrm>
            <a:off x="3124200" y="64770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r>
              <a:rPr lang="en-US" dirty="0" smtClean="0"/>
              <a:t>CRP241 Module 1 Day 1 </a:t>
            </a:r>
            <a:endParaRPr lang="en-US" dirty="0"/>
          </a:p>
        </p:txBody>
      </p:sp>
      <p:sp>
        <p:nvSpPr>
          <p:cNvPr id="6" name="Slide Number Placeholder 5"/>
          <p:cNvSpPr>
            <a:spLocks noGrp="1"/>
          </p:cNvSpPr>
          <p:nvPr>
            <p:ph type="sldNum" sz="quarter" idx="4"/>
          </p:nvPr>
        </p:nvSpPr>
        <p:spPr>
          <a:xfrm>
            <a:off x="6553200" y="647700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r>
              <a:rPr lang="en-US" dirty="0" smtClean="0"/>
              <a:t>Slide </a:t>
            </a:r>
            <a:fld id="{03413174-A138-4697-9F8B-DFE211FDBA2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rgbClr val="C00000"/>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oleObject" Target="../embeddings/oleObject2.bin"/><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r>
              <a:rPr lang="en-US" dirty="0" smtClean="0"/>
              <a:t>Confidence Intervals</a:t>
            </a:r>
            <a:endParaRPr lang="en-US" dirty="0"/>
          </a:p>
        </p:txBody>
      </p:sp>
      <p:graphicFrame>
        <p:nvGraphicFramePr>
          <p:cNvPr id="2053" name="Object 5"/>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49612" name="Equation" r:id="rId5" imgW="435285" imgH="677109" progId="">
                  <p:embed/>
                </p:oleObj>
              </mc:Choice>
              <mc:Fallback>
                <p:oleObj name="Equation" r:id="rId5" imgW="435285" imgH="67710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4" name="Object 6"/>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49613" name="Equation" r:id="rId7" imgW="435285" imgH="677109" progId="">
                  <p:embed/>
                </p:oleObj>
              </mc:Choice>
              <mc:Fallback>
                <p:oleObj name="Equation" r:id="rId7" imgW="435285" imgH="67710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ubtitle 1"/>
          <p:cNvSpPr>
            <a:spLocks noGrp="1"/>
          </p:cNvSpPr>
          <p:nvPr>
            <p:ph type="subTitle" idx="1"/>
          </p:nvPr>
        </p:nvSpPr>
        <p:spPr/>
        <p:txBody>
          <a:bodyPr/>
          <a:lstStyle/>
          <a:p>
            <a:r>
              <a:rPr lang="en-US" dirty="0" smtClean="0"/>
              <a:t>Exercise</a:t>
            </a:r>
            <a:endParaRPr lang="en-US" dirty="0"/>
          </a:p>
        </p:txBody>
      </p:sp>
    </p:spTree>
    <p:custDataLst>
      <p:tags r:id="rId2"/>
    </p:custDataLst>
    <p:extLst>
      <p:ext uri="{BB962C8B-B14F-4D97-AF65-F5344CB8AC3E}">
        <p14:creationId xmlns:p14="http://schemas.microsoft.com/office/powerpoint/2010/main" val="131109806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Motivating Example</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10</a:t>
            </a:fld>
            <a:endParaRPr lang="en-US" dirty="0"/>
          </a:p>
        </p:txBody>
      </p:sp>
      <p:sp>
        <p:nvSpPr>
          <p:cNvPr id="5" name="Rectangle 4"/>
          <p:cNvSpPr/>
          <p:nvPr/>
        </p:nvSpPr>
        <p:spPr>
          <a:xfrm>
            <a:off x="457200" y="990600"/>
            <a:ext cx="8229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b="1" dirty="0" smtClean="0"/>
              <a:t>The Acupuncture Data Set</a:t>
            </a:r>
            <a:endParaRPr lang="en-US" sz="2400" b="1" dirty="0"/>
          </a:p>
        </p:txBody>
      </p:sp>
      <p:sp>
        <p:nvSpPr>
          <p:cNvPr id="10" name="TextBox 9"/>
          <p:cNvSpPr txBox="1"/>
          <p:nvPr/>
        </p:nvSpPr>
        <p:spPr>
          <a:xfrm>
            <a:off x="457200" y="1600200"/>
            <a:ext cx="8229600" cy="76944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smtClean="0">
                <a:latin typeface="+mj-lt"/>
              </a:rPr>
              <a:t>Over 90 variables were measured on each patient. We will focus on a subset of these. </a:t>
            </a:r>
            <a:r>
              <a:rPr lang="en-US" sz="2200" dirty="0">
                <a:latin typeface="+mj-lt"/>
                <a:cs typeface="Arial" pitchFamily="34" charset="0"/>
              </a:rPr>
              <a:t>The data </a:t>
            </a:r>
            <a:r>
              <a:rPr lang="en-US" sz="2200" dirty="0" smtClean="0">
                <a:latin typeface="+mj-lt"/>
                <a:cs typeface="Arial" pitchFamily="34" charset="0"/>
              </a:rPr>
              <a:t>dictionary is </a:t>
            </a:r>
            <a:r>
              <a:rPr lang="en-US" sz="2200" dirty="0">
                <a:latin typeface="+mj-lt"/>
                <a:cs typeface="Arial" pitchFamily="34" charset="0"/>
              </a:rPr>
              <a:t>given below</a:t>
            </a:r>
            <a:r>
              <a:rPr lang="en-US" sz="2200" dirty="0" smtClean="0">
                <a:latin typeface="+mj-lt"/>
                <a:cs typeface="Arial" pitchFamily="34" charset="0"/>
              </a:rPr>
              <a:t>:</a:t>
            </a:r>
            <a:endParaRPr lang="en-US" sz="2200" dirty="0">
              <a:latin typeface="+mj-lt"/>
              <a:cs typeface="Arial" pitchFamily="34" charset="0"/>
            </a:endParaRPr>
          </a:p>
        </p:txBody>
      </p:sp>
      <p:graphicFrame>
        <p:nvGraphicFramePr>
          <p:cNvPr id="2" name="Table 1"/>
          <p:cNvGraphicFramePr>
            <a:graphicFrameLocks noGrp="1"/>
          </p:cNvGraphicFramePr>
          <p:nvPr>
            <p:extLst/>
          </p:nvPr>
        </p:nvGraphicFramePr>
        <p:xfrm>
          <a:off x="1028700" y="2533650"/>
          <a:ext cx="7086600" cy="3943350"/>
        </p:xfrm>
        <a:graphic>
          <a:graphicData uri="http://schemas.openxmlformats.org/drawingml/2006/table">
            <a:tbl>
              <a:tblPr firstRow="1" firstCol="1" bandRow="1">
                <a:tableStyleId>{9DCAF9ED-07DC-4A11-8D7F-57B35C25682E}</a:tableStyleId>
              </a:tblPr>
              <a:tblGrid>
                <a:gridCol w="2338101"/>
                <a:gridCol w="4748499"/>
              </a:tblGrid>
              <a:tr h="145980">
                <a:tc>
                  <a:txBody>
                    <a:bodyPr/>
                    <a:lstStyle/>
                    <a:p>
                      <a:pPr marL="0" marR="0">
                        <a:lnSpc>
                          <a:spcPct val="115000"/>
                        </a:lnSpc>
                        <a:spcBef>
                          <a:spcPts val="0"/>
                        </a:spcBef>
                        <a:spcAft>
                          <a:spcPts val="0"/>
                        </a:spcAft>
                      </a:pPr>
                      <a:r>
                        <a:rPr lang="en-US" sz="1500" dirty="0">
                          <a:effectLst/>
                        </a:rPr>
                        <a:t>Variable name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Variable description</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id</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patient ID code</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age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Age</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sex</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sex; female (1) vs. male (0)</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migraine</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diagnosis ; migraine (1) vs. tension-type (0)</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dirty="0">
                          <a:effectLst/>
                        </a:rPr>
                        <a:t>chronicity</a:t>
                      </a:r>
                      <a:endParaRPr lang="en-US" sz="1500" dirty="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a:effectLst/>
                        </a:rPr>
                        <a:t>number of years of headache disorder</a:t>
                      </a:r>
                      <a:endParaRPr lang="en-US" sz="150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acupuncturist</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acupuncturist id code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practice_id</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err="1">
                          <a:effectLst/>
                        </a:rPr>
                        <a:t>gp</a:t>
                      </a:r>
                      <a:r>
                        <a:rPr lang="en-US" sz="1500" dirty="0">
                          <a:effectLst/>
                        </a:rPr>
                        <a:t> practice id</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group</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treatment group; acupuncture (1) vs. control (0)</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pk1</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baseline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pk2</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3 month </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pk5</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severity score 1 year</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f1</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baseline</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f2</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3 month</a:t>
                      </a:r>
                      <a:endParaRPr lang="en-US" sz="1500" dirty="0">
                        <a:effectLst/>
                        <a:latin typeface="Arial"/>
                        <a:ea typeface="Calibri"/>
                        <a:cs typeface="Times New Roman"/>
                      </a:endParaRPr>
                    </a:p>
                  </a:txBody>
                  <a:tcPr marL="68580" marR="68580" marT="0" marB="0" anchor="b"/>
                </a:tc>
              </a:tr>
              <a:tr h="246740">
                <a:tc>
                  <a:txBody>
                    <a:bodyPr/>
                    <a:lstStyle/>
                    <a:p>
                      <a:pPr marL="0" marR="0">
                        <a:lnSpc>
                          <a:spcPct val="115000"/>
                        </a:lnSpc>
                        <a:spcBef>
                          <a:spcPts val="0"/>
                        </a:spcBef>
                        <a:spcAft>
                          <a:spcPts val="0"/>
                        </a:spcAft>
                      </a:pPr>
                      <a:r>
                        <a:rPr lang="en-US" sz="1500">
                          <a:effectLst/>
                        </a:rPr>
                        <a:t>f5</a:t>
                      </a:r>
                      <a:endParaRPr lang="en-US" sz="1500">
                        <a:effectLst/>
                        <a:latin typeface="Arial"/>
                        <a:ea typeface="Calibri"/>
                        <a:cs typeface="Times New Roman"/>
                      </a:endParaRPr>
                    </a:p>
                  </a:txBody>
                  <a:tcPr marL="68580" marR="68580" marT="0" marB="0" anchor="b"/>
                </a:tc>
                <a:tc>
                  <a:txBody>
                    <a:bodyPr/>
                    <a:lstStyle/>
                    <a:p>
                      <a:pPr marL="0" marR="0">
                        <a:lnSpc>
                          <a:spcPct val="115000"/>
                        </a:lnSpc>
                        <a:spcBef>
                          <a:spcPts val="0"/>
                        </a:spcBef>
                        <a:spcAft>
                          <a:spcPts val="0"/>
                        </a:spcAft>
                      </a:pPr>
                      <a:r>
                        <a:rPr lang="en-US" sz="1500" dirty="0">
                          <a:effectLst/>
                        </a:rPr>
                        <a:t>headache frequency 1 year</a:t>
                      </a:r>
                      <a:endParaRPr lang="en-US" sz="1500" dirty="0">
                        <a:effectLst/>
                        <a:latin typeface="Arial"/>
                        <a:ea typeface="Calibri"/>
                        <a:cs typeface="Times New Roman"/>
                      </a:endParaRPr>
                    </a:p>
                  </a:txBody>
                  <a:tcPr marL="68580" marR="68580" marT="0" marB="0" anchor="b"/>
                </a:tc>
              </a:tr>
            </a:tbl>
          </a:graphicData>
        </a:graphic>
      </p:graphicFrame>
    </p:spTree>
    <p:custDataLst>
      <p:tags r:id="rId1"/>
    </p:custDataLst>
    <p:extLst>
      <p:ext uri="{BB962C8B-B14F-4D97-AF65-F5344CB8AC3E}">
        <p14:creationId xmlns:p14="http://schemas.microsoft.com/office/powerpoint/2010/main" val="17923744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a:t>In this exercise, we will use the acupuncture data to calculate confidence intervals for the mean headache severity score at 1 year in the two treatment groups, acupuncture vs. </a:t>
            </a:r>
            <a:r>
              <a:rPr lang="en-US" dirty="0" smtClean="0"/>
              <a:t>standard </a:t>
            </a:r>
            <a:r>
              <a:rPr lang="en-US" dirty="0"/>
              <a:t>of care, and then use the output to create a report of the findings.</a:t>
            </a:r>
          </a:p>
          <a:p>
            <a:pPr marL="0" indent="0">
              <a:buNone/>
            </a:pPr>
            <a:endParaRPr lang="en-US" dirty="0"/>
          </a:p>
          <a:p>
            <a:r>
              <a:rPr lang="en-US" dirty="0"/>
              <a:t>To do this, </a:t>
            </a:r>
            <a:r>
              <a:rPr lang="en-US" dirty="0" smtClean="0"/>
              <a:t>we </a:t>
            </a:r>
            <a:r>
              <a:rPr lang="en-US" dirty="0"/>
              <a:t>will need to </a:t>
            </a:r>
            <a:r>
              <a:rPr lang="en-US" dirty="0" smtClean="0"/>
              <a:t>… </a:t>
            </a:r>
          </a:p>
          <a:p>
            <a:pPr lvl="1"/>
            <a:r>
              <a:rPr lang="en-US" dirty="0" smtClean="0"/>
              <a:t>Load </a:t>
            </a:r>
            <a:r>
              <a:rPr lang="en-US" dirty="0"/>
              <a:t>the acupuncture </a:t>
            </a:r>
            <a:r>
              <a:rPr lang="en-US" dirty="0" smtClean="0"/>
              <a:t>data</a:t>
            </a:r>
          </a:p>
          <a:p>
            <a:pPr lvl="1"/>
            <a:r>
              <a:rPr lang="en-US" dirty="0" smtClean="0"/>
              <a:t>Create subsets based on treatment group</a:t>
            </a:r>
          </a:p>
          <a:p>
            <a:pPr lvl="1"/>
            <a:r>
              <a:rPr lang="en-US" dirty="0" smtClean="0"/>
              <a:t>Examine summary stats for the variable of interest in each treatment group (checking assumptions!)</a:t>
            </a:r>
          </a:p>
          <a:p>
            <a:pPr lvl="1"/>
            <a:r>
              <a:rPr lang="en-US" dirty="0" smtClean="0"/>
              <a:t>Construct confidence interval for the mean headache severity score in each treatment group</a:t>
            </a:r>
          </a:p>
          <a:p>
            <a:pPr lvl="1"/>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11</a:t>
            </a:fld>
            <a:endParaRPr lang="en-US" dirty="0"/>
          </a:p>
        </p:txBody>
      </p:sp>
    </p:spTree>
    <p:custDataLst>
      <p:tags r:id="rId1"/>
    </p:custDataLst>
    <p:extLst>
      <p:ext uri="{BB962C8B-B14F-4D97-AF65-F5344CB8AC3E}">
        <p14:creationId xmlns:p14="http://schemas.microsoft.com/office/powerpoint/2010/main" val="243683894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57150" indent="0">
              <a:buNone/>
            </a:pPr>
            <a:r>
              <a:rPr lang="en-US" b="1" dirty="0"/>
              <a:t>Parts (a) – (e) walk you through the process of collecting the information needed to draft the different sections (Introduction, Methods, Results, and Discussion) of an abstract: </a:t>
            </a:r>
            <a:endParaRPr lang="en-US" dirty="0" smtClean="0"/>
          </a:p>
          <a:p>
            <a:pPr marL="57150" indent="0">
              <a:buNone/>
            </a:pPr>
            <a:endParaRPr lang="en-US" dirty="0"/>
          </a:p>
          <a:p>
            <a:pPr marL="57150" indent="0">
              <a:buNone/>
            </a:pPr>
            <a:r>
              <a:rPr lang="en-US" dirty="0" smtClean="0"/>
              <a:t>a) Report </a:t>
            </a:r>
            <a:r>
              <a:rPr lang="en-US" dirty="0"/>
              <a:t>the point estimate and associated 95% confidence interval for the mean headache severity score at 1 years (</a:t>
            </a:r>
            <a:r>
              <a:rPr lang="en-US" i="1" dirty="0"/>
              <a:t>variable name is pk5</a:t>
            </a:r>
            <a:r>
              <a:rPr lang="en-US" dirty="0"/>
              <a:t>), for the acupuncture group. </a:t>
            </a:r>
            <a:endParaRPr lang="en-US" dirty="0" smtClean="0"/>
          </a:p>
          <a:p>
            <a:pPr marL="57150" indent="0">
              <a:buNone/>
            </a:pPr>
            <a:endParaRPr lang="en-US" dirty="0" smtClean="0"/>
          </a:p>
          <a:p>
            <a:pPr marL="57150" indent="0">
              <a:buNone/>
            </a:pPr>
            <a:r>
              <a:rPr lang="en-US" dirty="0" smtClean="0"/>
              <a:t>b) Report </a:t>
            </a:r>
            <a:r>
              <a:rPr lang="en-US" dirty="0"/>
              <a:t>the point estimate and associated 95% confidence interval for the mean headache severity score at 1 years (</a:t>
            </a:r>
            <a:r>
              <a:rPr lang="en-US" i="1" dirty="0"/>
              <a:t>variable name is pk5</a:t>
            </a:r>
            <a:r>
              <a:rPr lang="en-US" dirty="0"/>
              <a:t>), for the control group. </a:t>
            </a:r>
            <a:endParaRPr lang="en-US" dirty="0" smtClean="0"/>
          </a:p>
          <a:p>
            <a:pPr marL="57150" indent="0">
              <a:buNone/>
            </a:pPr>
            <a:endParaRPr lang="en-US" dirty="0"/>
          </a:p>
          <a:p>
            <a:pPr marL="57150" lvl="1" indent="0">
              <a:buNone/>
            </a:pPr>
            <a:r>
              <a:rPr lang="en-US" sz="3100" dirty="0" smtClean="0"/>
              <a:t>c) </a:t>
            </a:r>
            <a:r>
              <a:rPr lang="en-US" sz="3100" dirty="0"/>
              <a:t>Write a statement that provides a statistical interpretation of the confidence intervals in (a) and (b). </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12</a:t>
            </a:fld>
            <a:endParaRPr lang="en-US" dirty="0"/>
          </a:p>
        </p:txBody>
      </p:sp>
    </p:spTree>
    <p:custDataLst>
      <p:tags r:id="rId1"/>
    </p:custDataLst>
    <p:extLst>
      <p:ext uri="{BB962C8B-B14F-4D97-AF65-F5344CB8AC3E}">
        <p14:creationId xmlns:p14="http://schemas.microsoft.com/office/powerpoint/2010/main" val="16975649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1" indent="0">
              <a:buNone/>
            </a:pPr>
            <a:r>
              <a:rPr lang="en-US" dirty="0" smtClean="0"/>
              <a:t>d) There </a:t>
            </a:r>
            <a:r>
              <a:rPr lang="en-US" dirty="0"/>
              <a:t>are underlying statistical assumptions that should be met when constructing confidence intervals. If these assumptions are not met, the interval estimate may be biased and conclusions based on the interval invalid. When calculating a confidence interval for a population mean, the underlying assumptions are the observations are independent, the sample in unbiased, and the sample size is sufficiently large. Do you think these assumptions are reasonable for the cohort used in that analysis?</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13</a:t>
            </a:fld>
            <a:endParaRPr lang="en-US" dirty="0"/>
          </a:p>
        </p:txBody>
      </p:sp>
    </p:spTree>
    <p:custDataLst>
      <p:tags r:id="rId1"/>
    </p:custDataLst>
    <p:extLst>
      <p:ext uri="{BB962C8B-B14F-4D97-AF65-F5344CB8AC3E}">
        <p14:creationId xmlns:p14="http://schemas.microsoft.com/office/powerpoint/2010/main" val="412572712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229600" cy="3200399"/>
          </a:xfrm>
        </p:spPr>
        <p:txBody>
          <a:bodyPr>
            <a:normAutofit fontScale="55000" lnSpcReduction="20000"/>
          </a:bodyPr>
          <a:lstStyle/>
          <a:p>
            <a:pPr marL="0" lvl="1" indent="0">
              <a:buNone/>
            </a:pPr>
            <a:r>
              <a:rPr lang="en-US" dirty="0" smtClean="0"/>
              <a:t>e) In </a:t>
            </a:r>
            <a:r>
              <a:rPr lang="en-US" dirty="0"/>
              <a:t>the trial protocol, researchers describe the primary outcome as follows:  </a:t>
            </a:r>
            <a:endParaRPr lang="en-US" dirty="0" smtClean="0"/>
          </a:p>
          <a:p>
            <a:pPr marL="0" lvl="1" indent="0">
              <a:buNone/>
            </a:pPr>
            <a:endParaRPr lang="en-US" dirty="0"/>
          </a:p>
          <a:p>
            <a:pPr marL="0" indent="0">
              <a:buNone/>
            </a:pPr>
            <a:r>
              <a:rPr lang="en-US" b="1" i="1" dirty="0"/>
              <a:t>Outcome assessment</a:t>
            </a:r>
            <a:endParaRPr lang="en-US" sz="4000" dirty="0"/>
          </a:p>
          <a:p>
            <a:pPr marL="0" indent="0">
              <a:buNone/>
            </a:pPr>
            <a:r>
              <a:rPr lang="en-US" i="1" dirty="0" smtClean="0"/>
              <a:t>Patients </a:t>
            </a:r>
            <a:r>
              <a:rPr lang="en-US" i="1" dirty="0"/>
              <a:t>completed a daily diary of headache and medication use for four weeks at baseline and then three months and one year after </a:t>
            </a:r>
            <a:r>
              <a:rPr lang="en-US" i="1" dirty="0" err="1"/>
              <a:t>randomisation</a:t>
            </a:r>
            <a:r>
              <a:rPr lang="en-US" i="1" dirty="0"/>
              <a:t>. Severity of headache was recorded four times a day on a six point </a:t>
            </a:r>
            <a:r>
              <a:rPr lang="en-US" i="1" dirty="0" err="1"/>
              <a:t>Likert</a:t>
            </a:r>
            <a:r>
              <a:rPr lang="en-US" i="1" dirty="0"/>
              <a:t> scale (box) and the total summed to give a headache score</a:t>
            </a:r>
            <a:r>
              <a:rPr lang="en-US" i="1" dirty="0" smtClean="0"/>
              <a:t>.</a:t>
            </a:r>
            <a:r>
              <a:rPr lang="en-US" i="1" dirty="0"/>
              <a:t> </a:t>
            </a:r>
            <a:endParaRPr lang="en-US" dirty="0"/>
          </a:p>
          <a:p>
            <a:pPr marL="0" indent="0">
              <a:buNone/>
            </a:pPr>
            <a:endParaRPr lang="en-US" b="1" dirty="0" smtClean="0"/>
          </a:p>
          <a:p>
            <a:pPr marL="0" indent="0">
              <a:buNone/>
            </a:pPr>
            <a:r>
              <a:rPr lang="en-US" b="1" i="1" dirty="0" smtClean="0"/>
              <a:t>Statistical </a:t>
            </a:r>
            <a:r>
              <a:rPr lang="en-US" b="1" i="1" dirty="0"/>
              <a:t>considerations</a:t>
            </a:r>
            <a:endParaRPr lang="en-US" i="1" dirty="0"/>
          </a:p>
          <a:p>
            <a:pPr marL="0" indent="0">
              <a:buNone/>
            </a:pPr>
            <a:r>
              <a:rPr lang="en-US" i="1" dirty="0"/>
              <a:t>The primary outcome measure was headache score at the one year follow up.</a:t>
            </a:r>
          </a:p>
          <a:p>
            <a:pPr marL="0" indent="0">
              <a:buNone/>
            </a:pPr>
            <a:endParaRPr lang="en-US" i="1" dirty="0"/>
          </a:p>
          <a:p>
            <a:pPr marL="0" indent="0">
              <a:buNone/>
            </a:pPr>
            <a:r>
              <a:rPr lang="en-US" i="1" dirty="0" err="1" smtClean="0"/>
              <a:t>Likert</a:t>
            </a:r>
            <a:r>
              <a:rPr lang="en-US" i="1" dirty="0" smtClean="0"/>
              <a:t> </a:t>
            </a:r>
            <a:r>
              <a:rPr lang="en-US" i="1" dirty="0"/>
              <a:t>Scale</a:t>
            </a:r>
            <a:r>
              <a:rPr lang="en-US" i="1" dirty="0" smtClean="0"/>
              <a:t>:</a:t>
            </a:r>
          </a:p>
          <a:p>
            <a:pPr marL="0" indent="0">
              <a:buNone/>
            </a:pPr>
            <a:endParaRPr lang="en-US" sz="4000" i="1" dirty="0"/>
          </a:p>
          <a:p>
            <a:pPr marL="0" indent="0">
              <a:buNone/>
            </a:pPr>
            <a:endParaRPr lang="en-US" sz="4000" i="1" dirty="0" smtClean="0"/>
          </a:p>
          <a:p>
            <a:pPr marL="0" indent="0">
              <a:buNone/>
            </a:pPr>
            <a:endParaRPr lang="en-US" sz="4000" i="1" dirty="0" smtClean="0"/>
          </a:p>
          <a:p>
            <a:pPr marL="0" indent="0">
              <a:buNone/>
            </a:pPr>
            <a:endParaRPr lang="en-US" sz="4000" i="1" dirty="0"/>
          </a:p>
          <a:p>
            <a:pPr marL="0" indent="0">
              <a:buNone/>
            </a:pPr>
            <a:endParaRPr lang="en-US" sz="4000" i="1" dirty="0"/>
          </a:p>
          <a:p>
            <a:pPr marL="0" lvl="1"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14</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743200" y="3886200"/>
            <a:ext cx="3657600" cy="1828800"/>
          </a:xfrm>
          <a:prstGeom prst="rect">
            <a:avLst/>
          </a:prstGeom>
        </p:spPr>
      </p:pic>
    </p:spTree>
    <p:custDataLst>
      <p:tags r:id="rId1"/>
    </p:custDataLst>
    <p:extLst>
      <p:ext uri="{BB962C8B-B14F-4D97-AF65-F5344CB8AC3E}">
        <p14:creationId xmlns:p14="http://schemas.microsoft.com/office/powerpoint/2010/main" val="413186770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124200"/>
            <a:ext cx="8229600" cy="3581400"/>
          </a:xfrm>
        </p:spPr>
        <p:txBody>
          <a:bodyPr>
            <a:normAutofit fontScale="55000" lnSpcReduction="20000"/>
          </a:bodyPr>
          <a:lstStyle/>
          <a:p>
            <a:r>
              <a:rPr lang="en-US" dirty="0"/>
              <a:t>Based on this information, it appears that the data set contains the sum of the daily headache severity scores. If this were the case, the scores in the data set should range from 0 to 20, but the mean outcome in the control arm is 22.3. In reality, the authors reported the average weekly headache severity score. That is, the 28 daily scores from a given week were summed and then averaged over the 4 weeks of journaling to create the score reported in the data set. This means that the scores in the data set could range from 0 to 140. Using this information, can you make a clinical assessment about the confidence intervals in (a) and (b)? That is, do the confidence intervals contain clinically relevant values of mean headache severity? If so, provide a clinical interpretation of the findings. If not, explain why and explain what additional information might be needed in order to provide a clinical interpretation of the findings. </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15</a:t>
            </a:fld>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2868706" y="1066800"/>
            <a:ext cx="3657600" cy="1828800"/>
          </a:xfrm>
          <a:prstGeom prst="rect">
            <a:avLst/>
          </a:prstGeom>
        </p:spPr>
      </p:pic>
    </p:spTree>
    <p:custDataLst>
      <p:tags r:id="rId1"/>
    </p:custDataLst>
    <p:extLst>
      <p:ext uri="{BB962C8B-B14F-4D97-AF65-F5344CB8AC3E}">
        <p14:creationId xmlns:p14="http://schemas.microsoft.com/office/powerpoint/2010/main" val="14794010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marL="0" indent="0">
              <a:buNone/>
            </a:pPr>
            <a:r>
              <a:rPr lang="en-US" b="1" dirty="0"/>
              <a:t>In parts (f) – (</a:t>
            </a:r>
            <a:r>
              <a:rPr lang="en-US" b="1" dirty="0" err="1"/>
              <a:t>i</a:t>
            </a:r>
            <a:r>
              <a:rPr lang="en-US" b="1" dirty="0"/>
              <a:t>) you should use the information collected in parts (a) – (e) to draft the different sections of an abstract that could be used to describe the findings of the analysis:</a:t>
            </a:r>
            <a:endParaRPr lang="en-US" dirty="0"/>
          </a:p>
          <a:p>
            <a:pPr marL="0" indent="0">
              <a:buNone/>
            </a:pPr>
            <a:endParaRPr lang="en-US" dirty="0" smtClean="0"/>
          </a:p>
          <a:p>
            <a:pPr marL="0" indent="0">
              <a:buNone/>
            </a:pPr>
            <a:r>
              <a:rPr lang="en-US" dirty="0" smtClean="0"/>
              <a:t>f) Based </a:t>
            </a:r>
            <a:r>
              <a:rPr lang="en-US" dirty="0"/>
              <a:t>on your responses in parts (a) – (e), what would you report in the Methods section of a manuscript describing the findings of this analysis? Give a brief 1 to 2 sentence example</a:t>
            </a:r>
            <a:r>
              <a:rPr lang="en-US" dirty="0" smtClean="0"/>
              <a:t>.</a:t>
            </a:r>
          </a:p>
          <a:p>
            <a:pPr lvl="1"/>
            <a:r>
              <a:rPr lang="en-US" dirty="0"/>
              <a:t>Recall, in this section you should state which statistical approach was used to obtain the results that will be described in the abstract. </a:t>
            </a:r>
          </a:p>
          <a:p>
            <a:pPr marL="0" indent="0">
              <a:buNone/>
            </a:pPr>
            <a:r>
              <a:rPr lang="en-US" dirty="0" smtClean="0"/>
              <a:t> </a:t>
            </a:r>
          </a:p>
          <a:p>
            <a:pPr marL="0" indent="0">
              <a:buNone/>
            </a:pPr>
            <a:r>
              <a:rPr lang="en-US" dirty="0" smtClean="0"/>
              <a:t>g) Based </a:t>
            </a:r>
            <a:r>
              <a:rPr lang="en-US" dirty="0"/>
              <a:t>on your responses in parts (a) – (e), what would you report in the Results section of a manuscript describing the findings of this analysis? Give a brief 1 to 2 sentence </a:t>
            </a:r>
            <a:r>
              <a:rPr lang="en-US" dirty="0" smtClean="0"/>
              <a:t>example.</a:t>
            </a:r>
          </a:p>
          <a:p>
            <a:pPr lvl="1"/>
            <a:r>
              <a:rPr lang="en-US" dirty="0" smtClean="0"/>
              <a:t>Recall</a:t>
            </a:r>
            <a:r>
              <a:rPr lang="en-US" dirty="0"/>
              <a:t>, in this section you should state the </a:t>
            </a:r>
            <a:r>
              <a:rPr lang="en-US" i="1" dirty="0"/>
              <a:t>statistical</a:t>
            </a:r>
            <a:r>
              <a:rPr lang="en-US" dirty="0"/>
              <a:t> findings of the analysis. That is, report the findings of the analysis and the “answer” to the research question. </a:t>
            </a:r>
            <a:endParaRPr lang="en-US" dirty="0" smtClean="0"/>
          </a:p>
          <a:p>
            <a:pPr marL="0" indent="0">
              <a:buNone/>
            </a:pPr>
            <a:endParaRPr lang="en-US" dirty="0" smtClean="0"/>
          </a:p>
          <a:p>
            <a:pPr marL="0" indent="0">
              <a:buNone/>
            </a:pPr>
            <a:r>
              <a:rPr lang="en-US" dirty="0" smtClean="0"/>
              <a:t>h)Based </a:t>
            </a:r>
            <a:r>
              <a:rPr lang="en-US" dirty="0"/>
              <a:t>on your responses in parts (a) – (e), what would you report in the Discussion section of a manuscript describing the findings of this analysis? Give a brief 1 to 2 sentence example</a:t>
            </a:r>
            <a:r>
              <a:rPr lang="en-US" dirty="0" smtClean="0"/>
              <a:t>.</a:t>
            </a:r>
          </a:p>
          <a:p>
            <a:pPr lvl="1"/>
            <a:r>
              <a:rPr lang="en-US" dirty="0"/>
              <a:t>Recall, in this section you should discuss the </a:t>
            </a:r>
            <a:r>
              <a:rPr lang="en-US" i="1" dirty="0"/>
              <a:t>clinical relevance</a:t>
            </a:r>
            <a:r>
              <a:rPr lang="en-US" dirty="0"/>
              <a:t> of the findings and any </a:t>
            </a:r>
            <a:r>
              <a:rPr lang="en-US" i="1" dirty="0"/>
              <a:t>limitations</a:t>
            </a:r>
            <a:r>
              <a:rPr lang="en-US" dirty="0"/>
              <a:t> that may influence the validity and generalizability of the findings. </a:t>
            </a:r>
          </a:p>
          <a:p>
            <a:pPr marL="0" indent="0">
              <a:buNone/>
            </a:pPr>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16</a:t>
            </a:fld>
            <a:endParaRPr lang="en-US" dirty="0"/>
          </a:p>
        </p:txBody>
      </p:sp>
    </p:spTree>
    <p:custDataLst>
      <p:tags r:id="rId1"/>
    </p:custDataLst>
    <p:extLst>
      <p:ext uri="{BB962C8B-B14F-4D97-AF65-F5344CB8AC3E}">
        <p14:creationId xmlns:p14="http://schemas.microsoft.com/office/powerpoint/2010/main" val="315336549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1" indent="0">
              <a:buNone/>
            </a:pPr>
            <a:r>
              <a:rPr lang="en-US" dirty="0"/>
              <a:t>i</a:t>
            </a:r>
            <a:r>
              <a:rPr lang="en-US" dirty="0" smtClean="0"/>
              <a:t>) </a:t>
            </a:r>
            <a:r>
              <a:rPr lang="en-US" dirty="0"/>
              <a:t>The previous questions have ignored the justification of the analysis that is usually given in the Introduction section of a manuscript. Recall, the goal of the trial was to determine whether adding acupuncture to standard care improved outcomes for patients suffering severe headaches. Do you think that the analysis performed here addresses the researchers’ goal? Why or why not?</a:t>
            </a:r>
          </a:p>
          <a:p>
            <a:pPr marL="0" indent="0">
              <a:buNone/>
            </a:pPr>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17</a:t>
            </a:fld>
            <a:endParaRPr lang="en-US" dirty="0"/>
          </a:p>
        </p:txBody>
      </p:sp>
    </p:spTree>
    <p:custDataLst>
      <p:tags r:id="rId1"/>
    </p:custDataLst>
    <p:extLst>
      <p:ext uri="{BB962C8B-B14F-4D97-AF65-F5344CB8AC3E}">
        <p14:creationId xmlns:p14="http://schemas.microsoft.com/office/powerpoint/2010/main" val="350790518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1"/>
            <a:ext cx="8382000" cy="5486399"/>
          </a:xfrm>
        </p:spPr>
        <p:txBody>
          <a:bodyPr>
            <a:normAutofit/>
          </a:bodyPr>
          <a:lstStyle/>
          <a:p>
            <a:r>
              <a:rPr lang="en-US" dirty="0" smtClean="0"/>
              <a:t>Today we will work through a series exercises that will get you thinking about:</a:t>
            </a:r>
          </a:p>
          <a:p>
            <a:pPr lvl="1"/>
            <a:r>
              <a:rPr lang="en-US" dirty="0" smtClean="0"/>
              <a:t>The details involved in constructing confidence intervals for a population parameter. </a:t>
            </a:r>
          </a:p>
          <a:p>
            <a:pPr lvl="1"/>
            <a:r>
              <a:rPr lang="en-US" dirty="0" smtClean="0"/>
              <a:t>Reporting and interpreting the results of confidence intervals in a clinical setting. </a:t>
            </a:r>
          </a:p>
          <a:p>
            <a:pPr marL="457200" lvl="1" indent="0">
              <a:buNone/>
            </a:pPr>
            <a:endParaRPr lang="en-US" dirty="0"/>
          </a:p>
        </p:txBody>
      </p:sp>
      <p:sp>
        <p:nvSpPr>
          <p:cNvPr id="3" name="Title 2"/>
          <p:cNvSpPr>
            <a:spLocks noGrp="1"/>
          </p:cNvSpPr>
          <p:nvPr>
            <p:ph type="title"/>
          </p:nvPr>
        </p:nvSpPr>
        <p:spPr/>
        <p:txBody>
          <a:bodyPr/>
          <a:lstStyle/>
          <a:p>
            <a:r>
              <a:rPr lang="en-US" dirty="0" smtClean="0"/>
              <a:t>Outline</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2</a:t>
            </a:fld>
            <a:endParaRPr lang="en-US" dirty="0"/>
          </a:p>
        </p:txBody>
      </p:sp>
    </p:spTree>
    <p:custDataLst>
      <p:tags r:id="rId1"/>
    </p:custDataLst>
    <p:extLst>
      <p:ext uri="{BB962C8B-B14F-4D97-AF65-F5344CB8AC3E}">
        <p14:creationId xmlns:p14="http://schemas.microsoft.com/office/powerpoint/2010/main" val="191634327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2718" y="990600"/>
            <a:ext cx="8229600" cy="5135563"/>
          </a:xfrm>
        </p:spPr>
        <p:txBody>
          <a:bodyPr>
            <a:normAutofit lnSpcReduction="10000"/>
          </a:bodyPr>
          <a:lstStyle/>
          <a:p>
            <a:pPr marL="0" indent="0">
              <a:buNone/>
            </a:pPr>
            <a:r>
              <a:rPr lang="en-US" dirty="0" smtClean="0"/>
              <a:t>Typical sections in a clinical manuscript: </a:t>
            </a:r>
          </a:p>
          <a:p>
            <a:r>
              <a:rPr lang="en-US" b="1" dirty="0" smtClean="0">
                <a:solidFill>
                  <a:schemeClr val="accent1"/>
                </a:solidFill>
              </a:rPr>
              <a:t>Introduction</a:t>
            </a:r>
          </a:p>
          <a:p>
            <a:pPr lvl="1"/>
            <a:r>
              <a:rPr lang="en-US" dirty="0" smtClean="0"/>
              <a:t>Motivate why examining the parameter that is estimated in the analysis is of interest and addresses the research question.</a:t>
            </a:r>
          </a:p>
          <a:p>
            <a:pPr lvl="1"/>
            <a:r>
              <a:rPr lang="en-US" dirty="0" smtClean="0"/>
              <a:t>That is, justify why estimate the population parameter … addresses the question of … </a:t>
            </a:r>
          </a:p>
          <a:p>
            <a:r>
              <a:rPr lang="en-US" dirty="0" smtClean="0"/>
              <a:t>Methods</a:t>
            </a:r>
          </a:p>
          <a:p>
            <a:r>
              <a:rPr lang="en-US" dirty="0" smtClean="0"/>
              <a:t>Results</a:t>
            </a:r>
          </a:p>
          <a:p>
            <a:r>
              <a:rPr lang="en-US" dirty="0" smtClean="0"/>
              <a:t>Discussion (w/ Limitations)</a:t>
            </a:r>
          </a:p>
        </p:txBody>
      </p:sp>
      <p:sp>
        <p:nvSpPr>
          <p:cNvPr id="3" name="Title 2"/>
          <p:cNvSpPr>
            <a:spLocks noGrp="1"/>
          </p:cNvSpPr>
          <p:nvPr>
            <p:ph type="title"/>
          </p:nvPr>
        </p:nvSpPr>
        <p:spPr/>
        <p:txBody>
          <a:bodyPr/>
          <a:lstStyle/>
          <a:p>
            <a:r>
              <a:rPr lang="en-US" dirty="0" smtClean="0"/>
              <a:t>What to report and where?</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3</a:t>
            </a:fld>
            <a:endParaRPr lang="en-US" dirty="0"/>
          </a:p>
        </p:txBody>
      </p:sp>
    </p:spTree>
    <p:custDataLst>
      <p:tags r:id="rId1"/>
    </p:custDataLst>
    <p:extLst>
      <p:ext uri="{BB962C8B-B14F-4D97-AF65-F5344CB8AC3E}">
        <p14:creationId xmlns:p14="http://schemas.microsoft.com/office/powerpoint/2010/main" val="6188830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smtClean="0"/>
              <a:t>Typical sections in a clinical manuscript: </a:t>
            </a:r>
          </a:p>
          <a:p>
            <a:r>
              <a:rPr lang="en-US" dirty="0" smtClean="0"/>
              <a:t>Introduction</a:t>
            </a:r>
          </a:p>
          <a:p>
            <a:r>
              <a:rPr lang="en-US" b="1" dirty="0" smtClean="0">
                <a:solidFill>
                  <a:schemeClr val="accent1"/>
                </a:solidFill>
              </a:rPr>
              <a:t>Methods</a:t>
            </a:r>
          </a:p>
          <a:p>
            <a:pPr lvl="1"/>
            <a:r>
              <a:rPr lang="en-US" dirty="0" smtClean="0"/>
              <a:t>Describe what approach was used to construct the confidence interval </a:t>
            </a:r>
          </a:p>
          <a:p>
            <a:pPr lvl="1"/>
            <a:r>
              <a:rPr lang="en-US" dirty="0" smtClean="0"/>
              <a:t>That is, did you use a normality-based, exact, or bootstrap confidence interval?</a:t>
            </a:r>
          </a:p>
          <a:p>
            <a:r>
              <a:rPr lang="en-US" dirty="0" smtClean="0"/>
              <a:t>Results</a:t>
            </a:r>
          </a:p>
          <a:p>
            <a:r>
              <a:rPr lang="en-US" dirty="0" smtClean="0"/>
              <a:t>Discussion (w/ Limitations)</a:t>
            </a:r>
          </a:p>
        </p:txBody>
      </p:sp>
      <p:sp>
        <p:nvSpPr>
          <p:cNvPr id="3" name="Title 2"/>
          <p:cNvSpPr>
            <a:spLocks noGrp="1"/>
          </p:cNvSpPr>
          <p:nvPr>
            <p:ph type="title"/>
          </p:nvPr>
        </p:nvSpPr>
        <p:spPr/>
        <p:txBody>
          <a:bodyPr/>
          <a:lstStyle/>
          <a:p>
            <a:r>
              <a:rPr lang="en-US" dirty="0" smtClean="0"/>
              <a:t>What to report and where?</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4</a:t>
            </a:fld>
            <a:endParaRPr lang="en-US" dirty="0"/>
          </a:p>
        </p:txBody>
      </p:sp>
    </p:spTree>
    <p:custDataLst>
      <p:tags r:id="rId1"/>
    </p:custDataLst>
    <p:extLst>
      <p:ext uri="{BB962C8B-B14F-4D97-AF65-F5344CB8AC3E}">
        <p14:creationId xmlns:p14="http://schemas.microsoft.com/office/powerpoint/2010/main" val="15111365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dirty="0" smtClean="0"/>
              <a:t>Typical sections in a clinical manuscript: </a:t>
            </a:r>
          </a:p>
          <a:p>
            <a:r>
              <a:rPr lang="en-US" dirty="0" smtClean="0"/>
              <a:t>Introduction</a:t>
            </a:r>
          </a:p>
          <a:p>
            <a:r>
              <a:rPr lang="en-US" dirty="0" smtClean="0"/>
              <a:t>Methods</a:t>
            </a:r>
          </a:p>
          <a:p>
            <a:r>
              <a:rPr lang="en-US" b="1" dirty="0" smtClean="0">
                <a:solidFill>
                  <a:schemeClr val="accent1"/>
                </a:solidFill>
              </a:rPr>
              <a:t>Results</a:t>
            </a:r>
          </a:p>
          <a:p>
            <a:pPr lvl="1"/>
            <a:r>
              <a:rPr lang="en-US" dirty="0" smtClean="0"/>
              <a:t>Report the findings of the analysis. </a:t>
            </a:r>
          </a:p>
          <a:p>
            <a:pPr lvl="2"/>
            <a:r>
              <a:rPr lang="en-US" dirty="0" smtClean="0"/>
              <a:t>The sample statistic was … with a (1-</a:t>
            </a:r>
            <a:r>
              <a:rPr lang="el-GR" dirty="0" smtClean="0"/>
              <a:t>α</a:t>
            </a:r>
            <a:r>
              <a:rPr lang="en-US" dirty="0" smtClean="0"/>
              <a:t>)∙100% confidence interval of …</a:t>
            </a:r>
          </a:p>
          <a:p>
            <a:pPr lvl="1"/>
            <a:r>
              <a:rPr lang="en-US" dirty="0"/>
              <a:t>R</a:t>
            </a:r>
            <a:r>
              <a:rPr lang="en-US" dirty="0" smtClean="0"/>
              <a:t>eport the statistical significance of the confidence interval. </a:t>
            </a:r>
          </a:p>
          <a:p>
            <a:pPr lvl="2"/>
            <a:r>
              <a:rPr lang="en-US" dirty="0" smtClean="0"/>
              <a:t>These findings suggest that the population parameter is ... different from / larger than … </a:t>
            </a:r>
          </a:p>
          <a:p>
            <a:r>
              <a:rPr lang="en-US" dirty="0" smtClean="0"/>
              <a:t>Discussion (w/ Limitations)</a:t>
            </a:r>
          </a:p>
        </p:txBody>
      </p:sp>
      <p:sp>
        <p:nvSpPr>
          <p:cNvPr id="3" name="Title 2"/>
          <p:cNvSpPr>
            <a:spLocks noGrp="1"/>
          </p:cNvSpPr>
          <p:nvPr>
            <p:ph type="title"/>
          </p:nvPr>
        </p:nvSpPr>
        <p:spPr/>
        <p:txBody>
          <a:bodyPr/>
          <a:lstStyle/>
          <a:p>
            <a:r>
              <a:rPr lang="en-US" dirty="0" smtClean="0"/>
              <a:t>What to report and where?</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5</a:t>
            </a:fld>
            <a:endParaRPr lang="en-US" dirty="0"/>
          </a:p>
        </p:txBody>
      </p:sp>
    </p:spTree>
    <p:custDataLst>
      <p:tags r:id="rId1"/>
    </p:custDataLst>
    <p:extLst>
      <p:ext uri="{BB962C8B-B14F-4D97-AF65-F5344CB8AC3E}">
        <p14:creationId xmlns:p14="http://schemas.microsoft.com/office/powerpoint/2010/main" val="275551858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0" indent="0">
              <a:buNone/>
            </a:pPr>
            <a:r>
              <a:rPr lang="en-US" dirty="0" smtClean="0"/>
              <a:t>Typical sections in a clinical manuscript: </a:t>
            </a:r>
          </a:p>
          <a:p>
            <a:r>
              <a:rPr lang="en-US" dirty="0" smtClean="0"/>
              <a:t>Introduction</a:t>
            </a:r>
          </a:p>
          <a:p>
            <a:r>
              <a:rPr lang="en-US" dirty="0" smtClean="0"/>
              <a:t>Methods</a:t>
            </a:r>
          </a:p>
          <a:p>
            <a:r>
              <a:rPr lang="en-US" dirty="0" smtClean="0"/>
              <a:t>Results</a:t>
            </a:r>
          </a:p>
          <a:p>
            <a:r>
              <a:rPr lang="en-US" b="1" dirty="0" smtClean="0">
                <a:solidFill>
                  <a:schemeClr val="accent1"/>
                </a:solidFill>
              </a:rPr>
              <a:t>Discussion (w/ Limitations)</a:t>
            </a:r>
          </a:p>
          <a:p>
            <a:pPr lvl="1"/>
            <a:r>
              <a:rPr lang="en-US" dirty="0" smtClean="0"/>
              <a:t>Report the clinical significance of the findings. </a:t>
            </a:r>
          </a:p>
          <a:p>
            <a:pPr lvl="2"/>
            <a:r>
              <a:rPr lang="en-US" dirty="0" smtClean="0"/>
              <a:t>Different from statistical significance – are the values in the confidence interval clinically relevant?</a:t>
            </a:r>
            <a:endParaRPr lang="en-US" dirty="0"/>
          </a:p>
          <a:p>
            <a:pPr lvl="1"/>
            <a:r>
              <a:rPr lang="en-US" dirty="0" smtClean="0"/>
              <a:t>Describe any limitations of the analysis</a:t>
            </a:r>
          </a:p>
          <a:p>
            <a:pPr lvl="2"/>
            <a:r>
              <a:rPr lang="en-US" dirty="0" smtClean="0"/>
              <a:t>Are all assumptions associated with the confidence interval met? If not, make an argument for why the constructed confidence interval still provides a reliable estimate of the population parameter. </a:t>
            </a:r>
          </a:p>
        </p:txBody>
      </p:sp>
      <p:sp>
        <p:nvSpPr>
          <p:cNvPr id="3" name="Title 2"/>
          <p:cNvSpPr>
            <a:spLocks noGrp="1"/>
          </p:cNvSpPr>
          <p:nvPr>
            <p:ph type="title"/>
          </p:nvPr>
        </p:nvSpPr>
        <p:spPr/>
        <p:txBody>
          <a:bodyPr/>
          <a:lstStyle/>
          <a:p>
            <a:r>
              <a:rPr lang="en-US" dirty="0" smtClean="0"/>
              <a:t>What to report and where?</a:t>
            </a:r>
            <a:endParaRPr lang="en-US" dirty="0"/>
          </a:p>
        </p:txBody>
      </p:sp>
      <p:sp>
        <p:nvSpPr>
          <p:cNvPr id="4" name="Slide Number Placeholder 3"/>
          <p:cNvSpPr>
            <a:spLocks noGrp="1"/>
          </p:cNvSpPr>
          <p:nvPr>
            <p:ph type="sldNum" sz="quarter" idx="12"/>
          </p:nvPr>
        </p:nvSpPr>
        <p:spPr/>
        <p:txBody>
          <a:bodyPr/>
          <a:lstStyle/>
          <a:p>
            <a:r>
              <a:rPr lang="en-US" dirty="0" smtClean="0"/>
              <a:t>Slide </a:t>
            </a:r>
            <a:fld id="{03413174-A138-4697-9F8B-DFE211FDBA28}" type="slidenum">
              <a:rPr lang="en-US" smtClean="0"/>
              <a:pPr/>
              <a:t>6</a:t>
            </a:fld>
            <a:endParaRPr lang="en-US" dirty="0"/>
          </a:p>
        </p:txBody>
      </p:sp>
    </p:spTree>
    <p:custDataLst>
      <p:tags r:id="rId1"/>
    </p:custDataLst>
    <p:extLst>
      <p:ext uri="{BB962C8B-B14F-4D97-AF65-F5344CB8AC3E}">
        <p14:creationId xmlns:p14="http://schemas.microsoft.com/office/powerpoint/2010/main" val="38773452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562599"/>
          </a:xfrm>
        </p:spPr>
        <p:txBody>
          <a:bodyPr>
            <a:normAutofit fontScale="85000" lnSpcReduction="20000"/>
          </a:bodyPr>
          <a:lstStyle/>
          <a:p>
            <a:r>
              <a:rPr lang="en-US" dirty="0" smtClean="0"/>
              <a:t>Keep these tips in mind when reporting the results of an inferential analysis – should build a road map through the sections of the manuscript that helps the reader understand and digest the findings. </a:t>
            </a:r>
          </a:p>
          <a:p>
            <a:pPr lvl="1"/>
            <a:r>
              <a:rPr lang="en-US" dirty="0" smtClean="0"/>
              <a:t>Introduction </a:t>
            </a:r>
          </a:p>
          <a:p>
            <a:pPr lvl="1"/>
            <a:r>
              <a:rPr lang="en-US" dirty="0" smtClean="0"/>
              <a:t>Methods</a:t>
            </a:r>
          </a:p>
          <a:p>
            <a:pPr lvl="1"/>
            <a:r>
              <a:rPr lang="en-US" dirty="0" smtClean="0"/>
              <a:t>Results</a:t>
            </a:r>
          </a:p>
          <a:p>
            <a:pPr lvl="1"/>
            <a:r>
              <a:rPr lang="en-US" dirty="0" smtClean="0"/>
              <a:t>Discussion (w/ Limitations)</a:t>
            </a:r>
          </a:p>
          <a:p>
            <a:endParaRPr lang="en-US" dirty="0"/>
          </a:p>
          <a:p>
            <a:r>
              <a:rPr lang="en-US" dirty="0" smtClean="0"/>
              <a:t>Try it out in Exercise 1!</a:t>
            </a:r>
          </a:p>
          <a:p>
            <a:pPr lvl="1"/>
            <a:r>
              <a:rPr lang="en-US" dirty="0" smtClean="0"/>
              <a:t>Using the </a:t>
            </a:r>
            <a:r>
              <a:rPr lang="en-US" dirty="0"/>
              <a:t>acupuncture data set, let’s work through some of these decisions when estimating the mean headache score after one year in the control and treatment groups. </a:t>
            </a:r>
          </a:p>
        </p:txBody>
      </p:sp>
      <p:sp>
        <p:nvSpPr>
          <p:cNvPr id="3" name="Title 2"/>
          <p:cNvSpPr>
            <a:spLocks noGrp="1"/>
          </p:cNvSpPr>
          <p:nvPr>
            <p:ph type="title"/>
          </p:nvPr>
        </p:nvSpPr>
        <p:spPr/>
        <p:txBody>
          <a:bodyPr/>
          <a:lstStyle/>
          <a:p>
            <a:r>
              <a:rPr lang="en-US" dirty="0" smtClean="0"/>
              <a:t>What to report and where?</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7</a:t>
            </a:fld>
            <a:endParaRPr lang="en-US" dirty="0"/>
          </a:p>
        </p:txBody>
      </p:sp>
    </p:spTree>
    <p:custDataLst>
      <p:tags r:id="rId1"/>
    </p:custDataLst>
    <p:extLst>
      <p:ext uri="{BB962C8B-B14F-4D97-AF65-F5344CB8AC3E}">
        <p14:creationId xmlns:p14="http://schemas.microsoft.com/office/powerpoint/2010/main" val="20675693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a:t>We will </a:t>
            </a:r>
            <a:r>
              <a:rPr lang="en-US" dirty="0" smtClean="0"/>
              <a:t>be </a:t>
            </a:r>
            <a:r>
              <a:rPr lang="en-US" dirty="0"/>
              <a:t>working with the acupuncture trial data </a:t>
            </a:r>
            <a:r>
              <a:rPr lang="en-US" dirty="0" smtClean="0"/>
              <a:t>set.</a:t>
            </a:r>
          </a:p>
          <a:p>
            <a:endParaRPr lang="en-US" dirty="0"/>
          </a:p>
          <a:p>
            <a:r>
              <a:rPr lang="en-US" dirty="0" smtClean="0"/>
              <a:t>The goal </a:t>
            </a:r>
            <a:r>
              <a:rPr lang="en-US" dirty="0"/>
              <a:t>of this trial was to compare the effectiveness of acupuncture therapy vs. standard of care on headache related measures among patients with chronic headaches. </a:t>
            </a:r>
            <a:endParaRPr lang="en-US" dirty="0" smtClean="0"/>
          </a:p>
          <a:p>
            <a:endParaRPr lang="en-US" dirty="0"/>
          </a:p>
          <a:p>
            <a:r>
              <a:rPr lang="en-US" dirty="0" smtClean="0"/>
              <a:t>In </a:t>
            </a:r>
            <a:r>
              <a:rPr lang="en-US" dirty="0"/>
              <a:t>this exercise, we will focus on one outcome measure – headache severity. </a:t>
            </a:r>
            <a:r>
              <a:rPr lang="en-US" b="1" i="1" dirty="0"/>
              <a:t>To examine the relationship between the randomized treatment and this outcome, suppose the researchers decided to construct a confidence interval for the mean headache severity score at 1 year in each treatment arm separately</a:t>
            </a:r>
            <a:r>
              <a:rPr lang="en-US" dirty="0"/>
              <a:t>. They would like to use the findings of this analysis to create an abstract for an upcoming conference. </a:t>
            </a:r>
          </a:p>
          <a:p>
            <a:endParaRPr lang="en-US" dirty="0"/>
          </a:p>
        </p:txBody>
      </p:sp>
      <p:sp>
        <p:nvSpPr>
          <p:cNvPr id="3" name="Title 2"/>
          <p:cNvSpPr>
            <a:spLocks noGrp="1"/>
          </p:cNvSpPr>
          <p:nvPr>
            <p:ph type="title"/>
          </p:nvPr>
        </p:nvSpPr>
        <p:spPr/>
        <p:txBody>
          <a:bodyPr/>
          <a:lstStyle/>
          <a:p>
            <a:r>
              <a:rPr lang="en-US" dirty="0" smtClean="0"/>
              <a:t>Discuss Exercise 1</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8</a:t>
            </a:fld>
            <a:endParaRPr lang="en-US" dirty="0"/>
          </a:p>
        </p:txBody>
      </p:sp>
    </p:spTree>
    <p:custDataLst>
      <p:tags r:id="rId1"/>
    </p:custDataLst>
    <p:extLst>
      <p:ext uri="{BB962C8B-B14F-4D97-AF65-F5344CB8AC3E}">
        <p14:creationId xmlns:p14="http://schemas.microsoft.com/office/powerpoint/2010/main" val="317737298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Motivating Example</a:t>
            </a:r>
            <a:endParaRPr lang="en-US" dirty="0"/>
          </a:p>
        </p:txBody>
      </p:sp>
      <p:sp>
        <p:nvSpPr>
          <p:cNvPr id="4" name="Slide Number Placeholder 3"/>
          <p:cNvSpPr>
            <a:spLocks noGrp="1"/>
          </p:cNvSpPr>
          <p:nvPr>
            <p:ph type="sldNum" sz="quarter" idx="12"/>
          </p:nvPr>
        </p:nvSpPr>
        <p:spPr/>
        <p:txBody>
          <a:bodyPr/>
          <a:lstStyle/>
          <a:p>
            <a:r>
              <a:rPr lang="en-US" smtClean="0"/>
              <a:t>Slide </a:t>
            </a:r>
            <a:fld id="{03413174-A138-4697-9F8B-DFE211FDBA28}" type="slidenum">
              <a:rPr lang="en-US" smtClean="0"/>
              <a:pPr/>
              <a:t>9</a:t>
            </a:fld>
            <a:endParaRPr lang="en-US" dirty="0"/>
          </a:p>
        </p:txBody>
      </p:sp>
      <p:sp>
        <p:nvSpPr>
          <p:cNvPr id="5" name="Rectangle 4"/>
          <p:cNvSpPr/>
          <p:nvPr/>
        </p:nvSpPr>
        <p:spPr>
          <a:xfrm>
            <a:off x="457200" y="1143000"/>
            <a:ext cx="8229600" cy="4572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2400" b="1" dirty="0" smtClean="0"/>
              <a:t>The Acupuncture Data Set</a:t>
            </a:r>
            <a:endParaRPr lang="en-US" sz="2400" b="1" dirty="0"/>
          </a:p>
        </p:txBody>
      </p:sp>
      <p:sp>
        <p:nvSpPr>
          <p:cNvPr id="10" name="TextBox 9"/>
          <p:cNvSpPr txBox="1"/>
          <p:nvPr/>
        </p:nvSpPr>
        <p:spPr>
          <a:xfrm>
            <a:off x="457200" y="2143542"/>
            <a:ext cx="8229600" cy="212365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a:t>A randomized, controlled trial was conducted to determine </a:t>
            </a:r>
            <a:r>
              <a:rPr lang="en-US" sz="2200" dirty="0" smtClean="0"/>
              <a:t>the effect </a:t>
            </a:r>
            <a:r>
              <a:rPr lang="en-US" sz="2200" dirty="0"/>
              <a:t>of acupuncture therapy vs. no acupuncture therapy on headache, health status, days off sick, and resource use in patients with chronic headaches. These measures were assessed at randomization, 3 months post-randomization, and 1 year post-randomization. 401 patients were enrolled in the trial at 36 sites. </a:t>
            </a:r>
          </a:p>
        </p:txBody>
      </p:sp>
      <p:sp>
        <p:nvSpPr>
          <p:cNvPr id="11" name="TextBox 10"/>
          <p:cNvSpPr txBox="1"/>
          <p:nvPr/>
        </p:nvSpPr>
        <p:spPr>
          <a:xfrm>
            <a:off x="457200" y="4454604"/>
            <a:ext cx="8229600" cy="110799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200" dirty="0" smtClean="0"/>
              <a:t>Overall, the results of the trial were positive. Investigators found that the use of acupuncture therapy lead to significant reduction in the headache score and components of the health status instrument. </a:t>
            </a:r>
            <a:endParaRPr lang="en-US" sz="2200" dirty="0"/>
          </a:p>
        </p:txBody>
      </p:sp>
      <p:sp>
        <p:nvSpPr>
          <p:cNvPr id="12" name="TextBox 11"/>
          <p:cNvSpPr txBox="1"/>
          <p:nvPr/>
        </p:nvSpPr>
        <p:spPr>
          <a:xfrm>
            <a:off x="457200" y="5754469"/>
            <a:ext cx="82296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Andrew J Vickers, Rebecca W Rees, Catherine E </a:t>
            </a:r>
            <a:r>
              <a:rPr lang="en-US" dirty="0" err="1"/>
              <a:t>Zollman</a:t>
            </a:r>
            <a:r>
              <a:rPr lang="en-US" dirty="0"/>
              <a:t>, Rob </a:t>
            </a:r>
            <a:r>
              <a:rPr lang="en-US" dirty="0" err="1"/>
              <a:t>McCarney</a:t>
            </a:r>
            <a:r>
              <a:rPr lang="en-US" dirty="0"/>
              <a:t>, Claire M Smith, Nadia Ellis, Peter Fisher and </a:t>
            </a:r>
            <a:r>
              <a:rPr lang="en-US" dirty="0" err="1"/>
              <a:t>Robbert</a:t>
            </a:r>
            <a:r>
              <a:rPr lang="en-US" dirty="0"/>
              <a:t> Van </a:t>
            </a:r>
            <a:r>
              <a:rPr lang="en-US" dirty="0" err="1"/>
              <a:t>Haselen</a:t>
            </a:r>
            <a:r>
              <a:rPr lang="en-US" dirty="0"/>
              <a:t>, 2004 Mar 27;328(7442):744</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0400" y="755650"/>
            <a:ext cx="1828800" cy="12498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ustDataLst>
      <p:tags r:id="rId1"/>
    </p:custDataLst>
    <p:extLst>
      <p:ext uri="{BB962C8B-B14F-4D97-AF65-F5344CB8AC3E}">
        <p14:creationId xmlns:p14="http://schemas.microsoft.com/office/powerpoint/2010/main" val="324268221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IT2010_04.29.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CIT2010_04.29.2010</Template>
  <TotalTime>7034</TotalTime>
  <Words>1709</Words>
  <Application>Microsoft Office PowerPoint</Application>
  <PresentationFormat>On-screen Show (4:3)</PresentationFormat>
  <Paragraphs>161</Paragraphs>
  <Slides>17</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2" baseType="lpstr">
      <vt:lpstr>Arial</vt:lpstr>
      <vt:lpstr>Calibri</vt:lpstr>
      <vt:lpstr>Times New Roman</vt:lpstr>
      <vt:lpstr>CIT2010_04.29.2010</vt:lpstr>
      <vt:lpstr>Equation</vt:lpstr>
      <vt:lpstr>Confidence Intervals</vt:lpstr>
      <vt:lpstr>Outline</vt:lpstr>
      <vt:lpstr>What to report and where?</vt:lpstr>
      <vt:lpstr>What to report and where?</vt:lpstr>
      <vt:lpstr>What to report and where?</vt:lpstr>
      <vt:lpstr>What to report and where?</vt:lpstr>
      <vt:lpstr>What to report and where?</vt:lpstr>
      <vt:lpstr>Discuss Exercise 1</vt:lpstr>
      <vt:lpstr>Motivating Example</vt:lpstr>
      <vt:lpstr>Motivating Example</vt:lpstr>
      <vt:lpstr>Discuss Exercise 1</vt:lpstr>
      <vt:lpstr>Discuss Exercise 1</vt:lpstr>
      <vt:lpstr>Discuss Exercise 1</vt:lpstr>
      <vt:lpstr>Discuss Exercise 1</vt:lpstr>
      <vt:lpstr>Discuss Exercise 1</vt:lpstr>
      <vt:lpstr>Discuss Exercise 1</vt:lpstr>
      <vt:lpstr>Discuss Exercise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CRP241 2009 intro lecture</dc:title>
  <dc:subject>Statistics</dc:subject>
  <dc:creator>Steven C Grambow</dc:creator>
  <cp:keywords>intro statistics</cp:keywords>
  <dc:description>This is the CRP241 Introduction Lecture for 2009</dc:description>
  <cp:lastModifiedBy>Steven Grambow, Ph.D.</cp:lastModifiedBy>
  <cp:revision>612</cp:revision>
  <cp:lastPrinted>2013-10-03T16:57:35Z</cp:lastPrinted>
  <dcterms:created xsi:type="dcterms:W3CDTF">2009-08-13T17:41:22Z</dcterms:created>
  <dcterms:modified xsi:type="dcterms:W3CDTF">2015-07-30T19:40:32Z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C069CC6B-E6C9-4456-B15D-5106876E471D</vt:lpwstr>
  </property>
  <property fmtid="{D5CDD505-2E9C-101B-9397-08002B2CF9AE}" pid="3" name="ArticulatePath">
    <vt:lpwstr>module4-day3</vt:lpwstr>
  </property>
</Properties>
</file>