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Lst>
  <p:notesMasterIdLst>
    <p:notesMasterId r:id="rId14"/>
  </p:notesMasterIdLst>
  <p:handoutMasterIdLst>
    <p:handoutMasterId r:id="rId15"/>
  </p:handoutMasterIdLst>
  <p:sldIdLst>
    <p:sldId id="576" r:id="rId2"/>
    <p:sldId id="577" r:id="rId3"/>
    <p:sldId id="585" r:id="rId4"/>
    <p:sldId id="594" r:id="rId5"/>
    <p:sldId id="595" r:id="rId6"/>
    <p:sldId id="586" r:id="rId7"/>
    <p:sldId id="596" r:id="rId8"/>
    <p:sldId id="587" r:id="rId9"/>
    <p:sldId id="591" r:id="rId10"/>
    <p:sldId id="597" r:id="rId11"/>
    <p:sldId id="598" r:id="rId12"/>
    <p:sldId id="599" r:id="rId13"/>
  </p:sldIdLst>
  <p:sldSz cx="9144000" cy="6858000" type="screen4x3"/>
  <p:notesSz cx="7315200" cy="9601200"/>
  <p:custDataLst>
    <p:tags r:id="rId16"/>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224" userDrawn="1">
          <p15:clr>
            <a:srgbClr val="A4A3A4"/>
          </p15:clr>
        </p15:guide>
        <p15:guide id="2" pos="2237" userDrawn="1">
          <p15:clr>
            <a:srgbClr val="A4A3A4"/>
          </p15:clr>
        </p15:guide>
        <p15:guide id="3" orient="horz" pos="3024">
          <p15:clr>
            <a:srgbClr val="A4A3A4"/>
          </p15:clr>
        </p15:guide>
        <p15:guide id="4" pos="2305">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Megan Neely" initials="MLN" lastIdx="4" clrIdx="0"/>
  <p:cmAuthor id="1" name="Steven Grambow" initials="SCG" lastIdx="2"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a:srgbClr val="D9B1B1"/>
    <a:srgbClr val="D0A0A0"/>
    <a:srgbClr val="F4E9E9"/>
    <a:srgbClr val="D0D8E8"/>
    <a:srgbClr val="E9EDF4"/>
    <a:srgbClr val="000000"/>
    <a:srgbClr val="990000"/>
    <a:srgbClr val="00369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125E5076-3810-47DD-B79F-674D7AD40C01}" styleName="Dark Style 1 - Accent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1"/>
          </a:solidFill>
        </a:fill>
      </a:tcStyle>
    </a:wholeTbl>
    <a:band1H>
      <a:tcStyle>
        <a:tcBdr/>
        <a:fill>
          <a:solidFill>
            <a:schemeClr val="accent1">
              <a:shade val="60000"/>
            </a:schemeClr>
          </a:solidFill>
        </a:fill>
      </a:tcStyle>
    </a:band1H>
    <a:band1V>
      <a:tcStyle>
        <a:tcBdr/>
        <a:fill>
          <a:solidFill>
            <a:schemeClr val="accent1">
              <a:shade val="60000"/>
            </a:schemeClr>
          </a:solidFill>
        </a:fill>
      </a:tcStyle>
    </a:band1V>
    <a:lastCol>
      <a:tcTxStyle b="on"/>
      <a:tcStyle>
        <a:tcBdr>
          <a:left>
            <a:ln w="25400" cmpd="sng">
              <a:solidFill>
                <a:schemeClr val="lt1"/>
              </a:solidFill>
            </a:ln>
          </a:left>
        </a:tcBdr>
        <a:fill>
          <a:solidFill>
            <a:schemeClr val="accent1">
              <a:shade val="60000"/>
            </a:schemeClr>
          </a:solidFill>
        </a:fill>
      </a:tcStyle>
    </a:lastCol>
    <a:firstCol>
      <a:tcTxStyle b="on"/>
      <a:tcStyle>
        <a:tcBdr>
          <a:right>
            <a:ln w="25400" cmpd="sng">
              <a:solidFill>
                <a:schemeClr val="lt1"/>
              </a:solidFill>
            </a:ln>
          </a:right>
        </a:tcBdr>
        <a:fill>
          <a:solidFill>
            <a:schemeClr val="accent1">
              <a:shade val="60000"/>
            </a:schemeClr>
          </a:solidFill>
        </a:fill>
      </a:tcStyle>
    </a:firstCol>
    <a:lastRow>
      <a:tcTxStyle b="on"/>
      <a:tcStyle>
        <a:tcBdr>
          <a:top>
            <a:ln w="25400" cmpd="sng">
              <a:solidFill>
                <a:schemeClr val="lt1"/>
              </a:solidFill>
            </a:ln>
          </a:top>
        </a:tcBdr>
        <a:fill>
          <a:solidFill>
            <a:schemeClr val="accent1">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5DA37D80-6434-44D0-A028-1B22A696006F}" styleName="Light Style 3 - Accent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426" autoAdjust="0"/>
    <p:restoredTop sz="96433" autoAdjust="0"/>
  </p:normalViewPr>
  <p:slideViewPr>
    <p:cSldViewPr>
      <p:cViewPr varScale="1">
        <p:scale>
          <a:sx n="114" d="100"/>
          <a:sy n="114" d="100"/>
        </p:scale>
        <p:origin x="1338" y="96"/>
      </p:cViewPr>
      <p:guideLst>
        <p:guide orient="horz" pos="2160"/>
        <p:guide pos="2880"/>
      </p:guideLst>
    </p:cSldViewPr>
  </p:slideViewPr>
  <p:notesTextViewPr>
    <p:cViewPr>
      <p:scale>
        <a:sx n="100" d="100"/>
        <a:sy n="100" d="100"/>
      </p:scale>
      <p:origin x="0" y="0"/>
    </p:cViewPr>
  </p:notesTextViewPr>
  <p:sorterViewPr>
    <p:cViewPr>
      <p:scale>
        <a:sx n="200" d="100"/>
        <a:sy n="200" d="100"/>
      </p:scale>
      <p:origin x="0" y="-4788"/>
    </p:cViewPr>
  </p:sorterViewPr>
  <p:notesViewPr>
    <p:cSldViewPr>
      <p:cViewPr varScale="1">
        <p:scale>
          <a:sx n="84" d="100"/>
          <a:sy n="84" d="100"/>
        </p:scale>
        <p:origin x="-3768" y="-90"/>
      </p:cViewPr>
      <p:guideLst>
        <p:guide orient="horz" pos="3224"/>
        <p:guide pos="2237"/>
        <p:guide orient="horz" pos="3024"/>
        <p:guide pos="2305"/>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commentAuthors" Target="commentAuthors.xml"/><Relationship Id="rId2" Type="http://schemas.openxmlformats.org/officeDocument/2006/relationships/slide" Target="slides/slide1.xml"/><Relationship Id="rId16" Type="http://schemas.openxmlformats.org/officeDocument/2006/relationships/tags" Target="tags/tag1.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5" name="Date Placeholder 14"/>
          <p:cNvSpPr>
            <a:spLocks noGrp="1"/>
          </p:cNvSpPr>
          <p:nvPr>
            <p:ph type="dt" sz="quarter" idx="1"/>
          </p:nvPr>
        </p:nvSpPr>
        <p:spPr>
          <a:xfrm>
            <a:off x="4143375" y="1"/>
            <a:ext cx="3170238" cy="479425"/>
          </a:xfrm>
          <a:prstGeom prst="rect">
            <a:avLst/>
          </a:prstGeom>
        </p:spPr>
        <p:txBody>
          <a:bodyPr vert="horz" lIns="91431" tIns="45716" rIns="91431" bIns="45716" rtlCol="0"/>
          <a:lstStyle>
            <a:lvl1pPr algn="r">
              <a:defRPr sz="1200"/>
            </a:lvl1pPr>
          </a:lstStyle>
          <a:p>
            <a:endParaRPr lang="en-US" dirty="0"/>
          </a:p>
        </p:txBody>
      </p:sp>
      <p:sp>
        <p:nvSpPr>
          <p:cNvPr id="16" name="Slide Number Placeholder 15"/>
          <p:cNvSpPr>
            <a:spLocks noGrp="1"/>
          </p:cNvSpPr>
          <p:nvPr>
            <p:ph type="sldNum" sz="quarter" idx="3"/>
          </p:nvPr>
        </p:nvSpPr>
        <p:spPr>
          <a:xfrm>
            <a:off x="4143375" y="9120189"/>
            <a:ext cx="3170238" cy="479425"/>
          </a:xfrm>
          <a:prstGeom prst="rect">
            <a:avLst/>
          </a:prstGeom>
        </p:spPr>
        <p:txBody>
          <a:bodyPr vert="horz" lIns="91431" tIns="45716" rIns="91431" bIns="45716" rtlCol="0" anchor="b"/>
          <a:lstStyle>
            <a:lvl1pPr algn="r">
              <a:defRPr sz="1200"/>
            </a:lvl1pPr>
          </a:lstStyle>
          <a:p>
            <a:fld id="{110A277D-840C-451C-80BB-1F28645317B8}" type="slidenum">
              <a:rPr lang="en-US" smtClean="0"/>
              <a:t>‹#›</a:t>
            </a:fld>
            <a:endParaRPr lang="en-US" dirty="0"/>
          </a:p>
        </p:txBody>
      </p:sp>
      <p:sp>
        <p:nvSpPr>
          <p:cNvPr id="17" name="Footer Placeholder 16"/>
          <p:cNvSpPr>
            <a:spLocks noGrp="1"/>
          </p:cNvSpPr>
          <p:nvPr>
            <p:ph type="ftr" sz="quarter" idx="2"/>
          </p:nvPr>
        </p:nvSpPr>
        <p:spPr>
          <a:xfrm>
            <a:off x="0" y="9120189"/>
            <a:ext cx="3170238" cy="479425"/>
          </a:xfrm>
          <a:prstGeom prst="rect">
            <a:avLst/>
          </a:prstGeom>
        </p:spPr>
        <p:txBody>
          <a:bodyPr vert="horz" lIns="91431" tIns="45716" rIns="91431" bIns="45716" rtlCol="0" anchor="b"/>
          <a:lstStyle>
            <a:lvl1pPr algn="l">
              <a:defRPr sz="1200"/>
            </a:lvl1pPr>
          </a:lstStyle>
          <a:p>
            <a:endParaRPr lang="en-US" dirty="0"/>
          </a:p>
        </p:txBody>
      </p:sp>
      <p:sp>
        <p:nvSpPr>
          <p:cNvPr id="18" name="Header Placeholder 17"/>
          <p:cNvSpPr>
            <a:spLocks noGrp="1"/>
          </p:cNvSpPr>
          <p:nvPr>
            <p:ph type="hdr" sz="quarter"/>
          </p:nvPr>
        </p:nvSpPr>
        <p:spPr>
          <a:xfrm>
            <a:off x="0" y="1"/>
            <a:ext cx="3170238" cy="479425"/>
          </a:xfrm>
          <a:prstGeom prst="rect">
            <a:avLst/>
          </a:prstGeom>
        </p:spPr>
        <p:txBody>
          <a:bodyPr vert="horz" lIns="91431" tIns="45716" rIns="91431" bIns="45716" rtlCol="0"/>
          <a:lstStyle>
            <a:lvl1pPr algn="l">
              <a:defRPr sz="1200"/>
            </a:lvl1pPr>
          </a:lstStyle>
          <a:p>
            <a:r>
              <a:rPr lang="en-US" dirty="0" smtClean="0"/>
              <a:t>10-03-2013 | CRP241 | Module 4 Day 3</a:t>
            </a:r>
            <a:endParaRPr lang="en-US" dirty="0"/>
          </a:p>
        </p:txBody>
      </p:sp>
    </p:spTree>
    <p:extLst>
      <p:ext uri="{BB962C8B-B14F-4D97-AF65-F5344CB8AC3E}">
        <p14:creationId xmlns:p14="http://schemas.microsoft.com/office/powerpoint/2010/main" val="1152516481"/>
      </p:ext>
    </p:extLst>
  </p:cSld>
  <p:clrMap bg1="lt1" tx1="dk1" bg2="lt2" tx2="dk2" accent1="accent1" accent2="accent2" accent3="accent3" accent4="accent4" accent5="accent5" accent6="accent6" hlink="hlink" folHlink="folHlink"/>
  <p:hf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 name="Slide Image Placeholder 7"/>
          <p:cNvSpPr>
            <a:spLocks noGrp="1" noRot="1" noChangeAspect="1"/>
          </p:cNvSpPr>
          <p:nvPr>
            <p:ph type="sldImg" idx="2"/>
          </p:nvPr>
        </p:nvSpPr>
        <p:spPr>
          <a:xfrm>
            <a:off x="1257300" y="720725"/>
            <a:ext cx="4800600" cy="3600450"/>
          </a:xfrm>
          <a:prstGeom prst="rect">
            <a:avLst/>
          </a:prstGeom>
          <a:noFill/>
          <a:ln w="12700">
            <a:solidFill>
              <a:prstClr val="black"/>
            </a:solidFill>
          </a:ln>
        </p:spPr>
        <p:txBody>
          <a:bodyPr vert="horz" lIns="91431" tIns="45716" rIns="91431" bIns="45716" rtlCol="0" anchor="ctr"/>
          <a:lstStyle/>
          <a:p>
            <a:endParaRPr lang="en-US" dirty="0"/>
          </a:p>
        </p:txBody>
      </p:sp>
      <p:sp>
        <p:nvSpPr>
          <p:cNvPr id="9" name="Notes Placeholder 8"/>
          <p:cNvSpPr>
            <a:spLocks noGrp="1"/>
          </p:cNvSpPr>
          <p:nvPr>
            <p:ph type="body" sz="quarter" idx="3"/>
          </p:nvPr>
        </p:nvSpPr>
        <p:spPr>
          <a:xfrm>
            <a:off x="731840" y="4560891"/>
            <a:ext cx="5851525" cy="4319587"/>
          </a:xfrm>
          <a:prstGeom prst="rect">
            <a:avLst/>
          </a:prstGeom>
        </p:spPr>
        <p:txBody>
          <a:bodyPr vert="horz" lIns="91431" tIns="45716" rIns="91431" bIns="45716"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1" name="Date Placeholder 10"/>
          <p:cNvSpPr>
            <a:spLocks noGrp="1"/>
          </p:cNvSpPr>
          <p:nvPr>
            <p:ph type="dt" idx="1"/>
          </p:nvPr>
        </p:nvSpPr>
        <p:spPr>
          <a:xfrm>
            <a:off x="4143375" y="1"/>
            <a:ext cx="3170238" cy="479425"/>
          </a:xfrm>
          <a:prstGeom prst="rect">
            <a:avLst/>
          </a:prstGeom>
        </p:spPr>
        <p:txBody>
          <a:bodyPr vert="horz" lIns="91431" tIns="45716" rIns="91431" bIns="45716" rtlCol="0"/>
          <a:lstStyle>
            <a:lvl1pPr algn="r">
              <a:defRPr sz="1200"/>
            </a:lvl1pPr>
          </a:lstStyle>
          <a:p>
            <a:endParaRPr lang="en-US" dirty="0"/>
          </a:p>
        </p:txBody>
      </p:sp>
      <p:sp>
        <p:nvSpPr>
          <p:cNvPr id="12" name="Footer Placeholder 11"/>
          <p:cNvSpPr>
            <a:spLocks noGrp="1"/>
          </p:cNvSpPr>
          <p:nvPr>
            <p:ph type="ftr" sz="quarter" idx="4"/>
          </p:nvPr>
        </p:nvSpPr>
        <p:spPr>
          <a:xfrm>
            <a:off x="0" y="9120189"/>
            <a:ext cx="3170238" cy="479425"/>
          </a:xfrm>
          <a:prstGeom prst="rect">
            <a:avLst/>
          </a:prstGeom>
        </p:spPr>
        <p:txBody>
          <a:bodyPr vert="horz" lIns="91431" tIns="45716" rIns="91431" bIns="45716" rtlCol="0" anchor="b"/>
          <a:lstStyle>
            <a:lvl1pPr algn="l">
              <a:defRPr sz="1200"/>
            </a:lvl1pPr>
          </a:lstStyle>
          <a:p>
            <a:r>
              <a:rPr lang="en-US" dirty="0" smtClean="0"/>
              <a:t>Grambow</a:t>
            </a:r>
            <a:endParaRPr lang="en-US" dirty="0"/>
          </a:p>
        </p:txBody>
      </p:sp>
      <p:sp>
        <p:nvSpPr>
          <p:cNvPr id="13" name="Header Placeholder 12"/>
          <p:cNvSpPr>
            <a:spLocks noGrp="1"/>
          </p:cNvSpPr>
          <p:nvPr>
            <p:ph type="hdr" sz="quarter"/>
          </p:nvPr>
        </p:nvSpPr>
        <p:spPr>
          <a:xfrm>
            <a:off x="0" y="1"/>
            <a:ext cx="3170238" cy="479425"/>
          </a:xfrm>
          <a:prstGeom prst="rect">
            <a:avLst/>
          </a:prstGeom>
        </p:spPr>
        <p:txBody>
          <a:bodyPr vert="horz" lIns="91431" tIns="45716" rIns="91431" bIns="45716" rtlCol="0"/>
          <a:lstStyle>
            <a:lvl1pPr algn="l">
              <a:defRPr sz="1200"/>
            </a:lvl1pPr>
          </a:lstStyle>
          <a:p>
            <a:r>
              <a:rPr lang="en-US" dirty="0" smtClean="0"/>
              <a:t>10-03-2013 | CRP241 | Module 4 Day 3</a:t>
            </a:r>
            <a:endParaRPr lang="en-US" dirty="0"/>
          </a:p>
        </p:txBody>
      </p:sp>
      <p:sp>
        <p:nvSpPr>
          <p:cNvPr id="14" name="Slide Number Placeholder 13"/>
          <p:cNvSpPr>
            <a:spLocks noGrp="1"/>
          </p:cNvSpPr>
          <p:nvPr>
            <p:ph type="sldNum" sz="quarter" idx="5"/>
          </p:nvPr>
        </p:nvSpPr>
        <p:spPr>
          <a:xfrm>
            <a:off x="4143375" y="9120189"/>
            <a:ext cx="3170238" cy="479425"/>
          </a:xfrm>
          <a:prstGeom prst="rect">
            <a:avLst/>
          </a:prstGeom>
        </p:spPr>
        <p:txBody>
          <a:bodyPr vert="horz" lIns="91431" tIns="45716" rIns="91431" bIns="45716" rtlCol="0" anchor="b"/>
          <a:lstStyle>
            <a:lvl1pPr algn="r">
              <a:defRPr sz="1200"/>
            </a:lvl1pPr>
          </a:lstStyle>
          <a:p>
            <a:fld id="{BBC221EC-B5FE-4A2A-BE2A-D1165512372C}" type="slidenum">
              <a:rPr lang="en-US" smtClean="0"/>
              <a:t>‹#›</a:t>
            </a:fld>
            <a:endParaRPr lang="en-US" dirty="0"/>
          </a:p>
        </p:txBody>
      </p:sp>
    </p:spTree>
    <p:extLst>
      <p:ext uri="{BB962C8B-B14F-4D97-AF65-F5344CB8AC3E}">
        <p14:creationId xmlns:p14="http://schemas.microsoft.com/office/powerpoint/2010/main" val="3503549985"/>
      </p:ext>
    </p:extLst>
  </p:cSld>
  <p:clrMap bg1="lt1" tx1="dk1" bg2="lt2" tx2="dk2" accent1="accent1" accent2="accent2" accent3="accent3" accent4="accent4" accent5="accent5" accent6="accent6" hlink="hlink" folHlink="folHlink"/>
  <p:hf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6"/>
            <a:ext cx="7772400" cy="1470025"/>
          </a:xfrm>
        </p:spPr>
        <p:txBody>
          <a:bodyPr/>
          <a:lstStyle>
            <a:lvl1pPr>
              <a:defRPr>
                <a:latin typeface="Arial" pitchFamily="34" charset="0"/>
                <a:cs typeface="Arial" pitchFamily="34" charset="0"/>
              </a:defRPr>
            </a:lvl1p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latin typeface="Arial" pitchFamily="34" charset="0"/>
                <a:cs typeface="Arial"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atin typeface="Arial" pitchFamily="34" charset="0"/>
                <a:cs typeface="Arial" pitchFamily="34" charset="0"/>
              </a:defRPr>
            </a:lvl1pPr>
          </a:lstStyle>
          <a:p>
            <a:r>
              <a:rPr lang="en-US" dirty="0" smtClean="0"/>
              <a:t>08-24-2012</a:t>
            </a:r>
            <a:endParaRPr lang="en-US" dirty="0"/>
          </a:p>
        </p:txBody>
      </p:sp>
      <p:sp>
        <p:nvSpPr>
          <p:cNvPr id="5" name="Footer Placeholder 4"/>
          <p:cNvSpPr>
            <a:spLocks noGrp="1"/>
          </p:cNvSpPr>
          <p:nvPr>
            <p:ph type="ftr" sz="quarter" idx="11"/>
          </p:nvPr>
        </p:nvSpPr>
        <p:spPr/>
        <p:txBody>
          <a:bodyPr/>
          <a:lstStyle>
            <a:lvl1pPr>
              <a:defRPr>
                <a:latin typeface="Arial" pitchFamily="34" charset="0"/>
                <a:cs typeface="Arial" pitchFamily="34" charset="0"/>
              </a:defRPr>
            </a:lvl1pPr>
          </a:lstStyle>
          <a:p>
            <a:r>
              <a:rPr lang="en-US" dirty="0" smtClean="0"/>
              <a:t>CRP241 Module 1 Day 1 </a:t>
            </a:r>
            <a:endParaRPr lang="en-US" dirty="0"/>
          </a:p>
        </p:txBody>
      </p:sp>
      <p:sp>
        <p:nvSpPr>
          <p:cNvPr id="6" name="Slide Number Placeholder 5"/>
          <p:cNvSpPr>
            <a:spLocks noGrp="1"/>
          </p:cNvSpPr>
          <p:nvPr>
            <p:ph type="sldNum" sz="quarter" idx="12"/>
          </p:nvPr>
        </p:nvSpPr>
        <p:spPr/>
        <p:txBody>
          <a:bodyPr/>
          <a:lstStyle>
            <a:lvl1pPr>
              <a:defRPr>
                <a:latin typeface="Arial" pitchFamily="34" charset="0"/>
                <a:cs typeface="Arial" pitchFamily="34" charset="0"/>
              </a:defRPr>
            </a:lvl1pPr>
          </a:lstStyle>
          <a:p>
            <a:r>
              <a:rPr lang="en-US" dirty="0" smtClean="0"/>
              <a:t>Slide </a:t>
            </a:r>
            <a:fld id="{03413174-A138-4697-9F8B-DFE211FDBA28}" type="slidenum">
              <a:rPr lang="en-US" smtClean="0"/>
              <a:pPr/>
              <a:t>‹#›</a:t>
            </a:fld>
            <a:endParaRPr lang="en-US" dirty="0"/>
          </a:p>
        </p:txBody>
      </p:sp>
    </p:spTree>
  </p:cSld>
  <p:clrMapOvr>
    <a:masterClrMapping/>
  </p:clrMapOvr>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r>
              <a:rPr lang="en-US" dirty="0" smtClean="0"/>
              <a:t>08-24-2012</a:t>
            </a:r>
            <a:endParaRPr lang="en-US" dirty="0"/>
          </a:p>
        </p:txBody>
      </p:sp>
      <p:sp>
        <p:nvSpPr>
          <p:cNvPr id="5" name="Footer Placeholder 4"/>
          <p:cNvSpPr>
            <a:spLocks noGrp="1"/>
          </p:cNvSpPr>
          <p:nvPr>
            <p:ph type="ftr" sz="quarter" idx="11"/>
          </p:nvPr>
        </p:nvSpPr>
        <p:spPr/>
        <p:txBody>
          <a:bodyPr/>
          <a:lstStyle/>
          <a:p>
            <a:r>
              <a:rPr lang="en-US" dirty="0" smtClean="0"/>
              <a:t>CRP241 Module 1 Day 1 </a:t>
            </a:r>
            <a:endParaRPr lang="en-US" dirty="0"/>
          </a:p>
        </p:txBody>
      </p:sp>
      <p:sp>
        <p:nvSpPr>
          <p:cNvPr id="6" name="Slide Number Placeholder 5"/>
          <p:cNvSpPr>
            <a:spLocks noGrp="1"/>
          </p:cNvSpPr>
          <p:nvPr>
            <p:ph type="sldNum" sz="quarter" idx="12"/>
          </p:nvPr>
        </p:nvSpPr>
        <p:spPr/>
        <p:txBody>
          <a:bodyPr/>
          <a:lstStyle/>
          <a:p>
            <a:r>
              <a:rPr lang="en-US" dirty="0" smtClean="0"/>
              <a:t>Slide </a:t>
            </a:r>
            <a:fld id="{03413174-A138-4697-9F8B-DFE211FDBA28}" type="slidenum">
              <a:rPr lang="en-US" smtClean="0"/>
              <a:pPr/>
              <a:t>‹#›</a:t>
            </a:fld>
            <a:endParaRPr lang="en-US" dirty="0"/>
          </a:p>
        </p:txBody>
      </p:sp>
    </p:spTree>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9"/>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r>
              <a:rPr lang="en-US" dirty="0" smtClean="0"/>
              <a:t>08-24-2012</a:t>
            </a:r>
            <a:endParaRPr lang="en-US" dirty="0"/>
          </a:p>
        </p:txBody>
      </p:sp>
      <p:sp>
        <p:nvSpPr>
          <p:cNvPr id="5" name="Footer Placeholder 4"/>
          <p:cNvSpPr>
            <a:spLocks noGrp="1"/>
          </p:cNvSpPr>
          <p:nvPr>
            <p:ph type="ftr" sz="quarter" idx="11"/>
          </p:nvPr>
        </p:nvSpPr>
        <p:spPr/>
        <p:txBody>
          <a:bodyPr/>
          <a:lstStyle/>
          <a:p>
            <a:r>
              <a:rPr lang="en-US" dirty="0" smtClean="0"/>
              <a:t>CRP241 Module 1 Day 1 </a:t>
            </a:r>
            <a:endParaRPr lang="en-US" dirty="0"/>
          </a:p>
        </p:txBody>
      </p:sp>
      <p:sp>
        <p:nvSpPr>
          <p:cNvPr id="6" name="Slide Number Placeholder 5"/>
          <p:cNvSpPr>
            <a:spLocks noGrp="1"/>
          </p:cNvSpPr>
          <p:nvPr>
            <p:ph type="sldNum" sz="quarter" idx="12"/>
          </p:nvPr>
        </p:nvSpPr>
        <p:spPr/>
        <p:txBody>
          <a:bodyPr/>
          <a:lstStyle/>
          <a:p>
            <a:r>
              <a:rPr lang="en-US" dirty="0" smtClean="0"/>
              <a:t>Slide </a:t>
            </a:r>
            <a:fld id="{03413174-A138-4697-9F8B-DFE211FDBA28}" type="slidenum">
              <a:rPr lang="en-US" smtClean="0"/>
              <a:pPr/>
              <a:t>‹#›</a:t>
            </a:fld>
            <a:endParaRPr lang="en-US" dirty="0"/>
          </a:p>
        </p:txBody>
      </p:sp>
    </p:spTree>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a:latin typeface="Arial" pitchFamily="34" charset="0"/>
                <a:cs typeface="Arial" pitchFamily="34" charset="0"/>
              </a:defRPr>
            </a:lvl1pPr>
            <a:lvl2pPr>
              <a:defRPr>
                <a:latin typeface="Arial" pitchFamily="34" charset="0"/>
                <a:cs typeface="Arial" pitchFamily="34" charset="0"/>
              </a:defRPr>
            </a:lvl2pPr>
            <a:lvl3pPr>
              <a:defRPr>
                <a:latin typeface="Arial" pitchFamily="34" charset="0"/>
                <a:cs typeface="Arial" pitchFamily="34" charset="0"/>
              </a:defRPr>
            </a:lvl3pPr>
            <a:lvl4pPr>
              <a:defRPr>
                <a:latin typeface="Arial" pitchFamily="34" charset="0"/>
                <a:cs typeface="Arial" pitchFamily="34" charset="0"/>
              </a:defRPr>
            </a:lvl4pPr>
            <a:lvl5pPr>
              <a:defRPr>
                <a:latin typeface="Arial" pitchFamily="34" charset="0"/>
                <a:cs typeface="Arial" pitchFamily="34"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0" name="Title 9"/>
          <p:cNvSpPr>
            <a:spLocks noGrp="1"/>
          </p:cNvSpPr>
          <p:nvPr>
            <p:ph type="title"/>
          </p:nvPr>
        </p:nvSpPr>
        <p:spPr/>
        <p:txBody>
          <a:bodyPr/>
          <a:lstStyle/>
          <a:p>
            <a:r>
              <a:rPr lang="en-US" smtClean="0"/>
              <a:t>Click to edit Master title style</a:t>
            </a:r>
            <a:endParaRPr lang="en-US"/>
          </a:p>
        </p:txBody>
      </p:sp>
      <p:sp>
        <p:nvSpPr>
          <p:cNvPr id="11" name="Date Placeholder 10"/>
          <p:cNvSpPr>
            <a:spLocks noGrp="1"/>
          </p:cNvSpPr>
          <p:nvPr>
            <p:ph type="dt" sz="half" idx="10"/>
          </p:nvPr>
        </p:nvSpPr>
        <p:spPr/>
        <p:txBody>
          <a:bodyPr/>
          <a:lstStyle/>
          <a:p>
            <a:r>
              <a:rPr lang="en-US" dirty="0" smtClean="0"/>
              <a:t>08-24-2012</a:t>
            </a:r>
            <a:endParaRPr lang="en-US" dirty="0"/>
          </a:p>
        </p:txBody>
      </p:sp>
      <p:sp>
        <p:nvSpPr>
          <p:cNvPr id="12" name="Footer Placeholder 11"/>
          <p:cNvSpPr>
            <a:spLocks noGrp="1"/>
          </p:cNvSpPr>
          <p:nvPr>
            <p:ph type="ftr" sz="quarter" idx="11"/>
          </p:nvPr>
        </p:nvSpPr>
        <p:spPr/>
        <p:txBody>
          <a:bodyPr/>
          <a:lstStyle/>
          <a:p>
            <a:r>
              <a:rPr lang="en-US" dirty="0" smtClean="0"/>
              <a:t>CRP241 Module 1 Day 1 </a:t>
            </a:r>
            <a:endParaRPr lang="en-US" dirty="0"/>
          </a:p>
        </p:txBody>
      </p:sp>
      <p:sp>
        <p:nvSpPr>
          <p:cNvPr id="13" name="Slide Number Placeholder 12"/>
          <p:cNvSpPr>
            <a:spLocks noGrp="1"/>
          </p:cNvSpPr>
          <p:nvPr>
            <p:ph type="sldNum" sz="quarter" idx="12"/>
          </p:nvPr>
        </p:nvSpPr>
        <p:spPr/>
        <p:txBody>
          <a:bodyPr/>
          <a:lstStyle/>
          <a:p>
            <a:r>
              <a:rPr lang="en-US" dirty="0" smtClean="0"/>
              <a:t>Slide </a:t>
            </a:r>
            <a:fld id="{03413174-A138-4697-9F8B-DFE211FDBA28}" type="slidenum">
              <a:rPr lang="en-US" smtClean="0"/>
              <a:pPr/>
              <a:t>‹#›</a:t>
            </a:fld>
            <a:endParaRPr lang="en-US" dirty="0"/>
          </a:p>
        </p:txBody>
      </p:sp>
    </p:spTree>
  </p:cSld>
  <p:clrMapOvr>
    <a:masterClrMapping/>
  </p:clrMapOvr>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4"/>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r>
              <a:rPr lang="en-US" dirty="0" smtClean="0"/>
              <a:t>08-24-2012</a:t>
            </a:r>
            <a:endParaRPr lang="en-US" dirty="0"/>
          </a:p>
        </p:txBody>
      </p:sp>
      <p:sp>
        <p:nvSpPr>
          <p:cNvPr id="5" name="Footer Placeholder 4"/>
          <p:cNvSpPr>
            <a:spLocks noGrp="1"/>
          </p:cNvSpPr>
          <p:nvPr>
            <p:ph type="ftr" sz="quarter" idx="11"/>
          </p:nvPr>
        </p:nvSpPr>
        <p:spPr/>
        <p:txBody>
          <a:bodyPr/>
          <a:lstStyle/>
          <a:p>
            <a:r>
              <a:rPr lang="en-US" dirty="0" smtClean="0"/>
              <a:t>CRP241 Module 1 Day 1 </a:t>
            </a:r>
            <a:endParaRPr lang="en-US" dirty="0"/>
          </a:p>
        </p:txBody>
      </p:sp>
      <p:sp>
        <p:nvSpPr>
          <p:cNvPr id="6" name="Slide Number Placeholder 5"/>
          <p:cNvSpPr>
            <a:spLocks noGrp="1"/>
          </p:cNvSpPr>
          <p:nvPr>
            <p:ph type="sldNum" sz="quarter" idx="12"/>
          </p:nvPr>
        </p:nvSpPr>
        <p:spPr/>
        <p:txBody>
          <a:bodyPr/>
          <a:lstStyle/>
          <a:p>
            <a:r>
              <a:rPr lang="en-US" dirty="0" smtClean="0"/>
              <a:t>Slide </a:t>
            </a:r>
            <a:fld id="{03413174-A138-4697-9F8B-DFE211FDBA28}" type="slidenum">
              <a:rPr lang="en-US" smtClean="0"/>
              <a:pPr/>
              <a:t>‹#›</a:t>
            </a:fld>
            <a:endParaRPr lang="en-US" dirty="0"/>
          </a:p>
        </p:txBody>
      </p:sp>
    </p:spTree>
  </p:cSld>
  <p:clrMapOvr>
    <a:masterClrMapping/>
  </p:clrMapOvr>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1"/>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1"/>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r>
              <a:rPr lang="en-US" dirty="0" smtClean="0"/>
              <a:t>08-24-2012</a:t>
            </a:r>
            <a:endParaRPr lang="en-US" dirty="0"/>
          </a:p>
        </p:txBody>
      </p:sp>
      <p:sp>
        <p:nvSpPr>
          <p:cNvPr id="6" name="Footer Placeholder 5"/>
          <p:cNvSpPr>
            <a:spLocks noGrp="1"/>
          </p:cNvSpPr>
          <p:nvPr>
            <p:ph type="ftr" sz="quarter" idx="11"/>
          </p:nvPr>
        </p:nvSpPr>
        <p:spPr/>
        <p:txBody>
          <a:bodyPr/>
          <a:lstStyle/>
          <a:p>
            <a:r>
              <a:rPr lang="en-US" dirty="0" smtClean="0"/>
              <a:t>CRP241 Module 1 Day 1 </a:t>
            </a:r>
            <a:endParaRPr lang="en-US" dirty="0"/>
          </a:p>
        </p:txBody>
      </p:sp>
      <p:sp>
        <p:nvSpPr>
          <p:cNvPr id="7" name="Slide Number Placeholder 6"/>
          <p:cNvSpPr>
            <a:spLocks noGrp="1"/>
          </p:cNvSpPr>
          <p:nvPr>
            <p:ph type="sldNum" sz="quarter" idx="12"/>
          </p:nvPr>
        </p:nvSpPr>
        <p:spPr/>
        <p:txBody>
          <a:bodyPr/>
          <a:lstStyle/>
          <a:p>
            <a:r>
              <a:rPr lang="en-US" dirty="0" smtClean="0"/>
              <a:t>Slide </a:t>
            </a:r>
            <a:fld id="{03413174-A138-4697-9F8B-DFE211FDBA28}" type="slidenum">
              <a:rPr lang="en-US" smtClean="0"/>
              <a:pPr/>
              <a:t>‹#›</a:t>
            </a:fld>
            <a:endParaRPr lang="en-US" dirty="0"/>
          </a:p>
        </p:txBody>
      </p:sp>
    </p:spTree>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1"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1"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6"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r>
              <a:rPr lang="en-US" dirty="0" smtClean="0"/>
              <a:t>08-24-2012</a:t>
            </a:r>
            <a:endParaRPr lang="en-US" dirty="0"/>
          </a:p>
        </p:txBody>
      </p:sp>
      <p:sp>
        <p:nvSpPr>
          <p:cNvPr id="8" name="Footer Placeholder 7"/>
          <p:cNvSpPr>
            <a:spLocks noGrp="1"/>
          </p:cNvSpPr>
          <p:nvPr>
            <p:ph type="ftr" sz="quarter" idx="11"/>
          </p:nvPr>
        </p:nvSpPr>
        <p:spPr/>
        <p:txBody>
          <a:bodyPr/>
          <a:lstStyle/>
          <a:p>
            <a:r>
              <a:rPr lang="en-US" dirty="0" smtClean="0"/>
              <a:t>CRP241 Module 1 Day 1 </a:t>
            </a:r>
            <a:endParaRPr lang="en-US" dirty="0"/>
          </a:p>
        </p:txBody>
      </p:sp>
      <p:sp>
        <p:nvSpPr>
          <p:cNvPr id="9" name="Slide Number Placeholder 8"/>
          <p:cNvSpPr>
            <a:spLocks noGrp="1"/>
          </p:cNvSpPr>
          <p:nvPr>
            <p:ph type="sldNum" sz="quarter" idx="12"/>
          </p:nvPr>
        </p:nvSpPr>
        <p:spPr/>
        <p:txBody>
          <a:bodyPr/>
          <a:lstStyle/>
          <a:p>
            <a:r>
              <a:rPr lang="en-US" dirty="0" smtClean="0"/>
              <a:t>Slide </a:t>
            </a:r>
            <a:fld id="{03413174-A138-4697-9F8B-DFE211FDBA28}" type="slidenum">
              <a:rPr lang="en-US" smtClean="0"/>
              <a:pPr/>
              <a:t>‹#›</a:t>
            </a:fld>
            <a:endParaRPr lang="en-US" dirty="0"/>
          </a:p>
        </p:txBody>
      </p:sp>
    </p:spTree>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a:xfrm>
            <a:off x="457200" y="6492875"/>
            <a:ext cx="2133600" cy="365125"/>
          </a:xfrm>
        </p:spPr>
        <p:txBody>
          <a:bodyPr/>
          <a:lstStyle>
            <a:lvl1pPr>
              <a:defRPr/>
            </a:lvl1pPr>
          </a:lstStyle>
          <a:p>
            <a:r>
              <a:rPr lang="en-US" dirty="0" smtClean="0"/>
              <a:t>08-24-2012</a:t>
            </a:r>
            <a:endParaRPr lang="en-US" dirty="0"/>
          </a:p>
        </p:txBody>
      </p:sp>
      <p:sp>
        <p:nvSpPr>
          <p:cNvPr id="4" name="Footer Placeholder 3"/>
          <p:cNvSpPr>
            <a:spLocks noGrp="1"/>
          </p:cNvSpPr>
          <p:nvPr>
            <p:ph type="ftr" sz="quarter" idx="11"/>
          </p:nvPr>
        </p:nvSpPr>
        <p:spPr>
          <a:xfrm>
            <a:off x="3124200" y="6492875"/>
            <a:ext cx="2895600" cy="365125"/>
          </a:xfrm>
        </p:spPr>
        <p:txBody>
          <a:bodyPr/>
          <a:lstStyle/>
          <a:p>
            <a:r>
              <a:rPr lang="en-US" dirty="0" smtClean="0"/>
              <a:t>CRP241 Module 1 Day 1 </a:t>
            </a:r>
            <a:endParaRPr lang="en-US" dirty="0"/>
          </a:p>
        </p:txBody>
      </p:sp>
      <p:sp>
        <p:nvSpPr>
          <p:cNvPr id="5" name="Slide Number Placeholder 4"/>
          <p:cNvSpPr>
            <a:spLocks noGrp="1"/>
          </p:cNvSpPr>
          <p:nvPr>
            <p:ph type="sldNum" sz="quarter" idx="12"/>
          </p:nvPr>
        </p:nvSpPr>
        <p:spPr>
          <a:xfrm>
            <a:off x="6553200" y="6492875"/>
            <a:ext cx="2133600" cy="365125"/>
          </a:xfrm>
        </p:spPr>
        <p:txBody>
          <a:bodyPr/>
          <a:lstStyle/>
          <a:p>
            <a:r>
              <a:rPr lang="en-US" dirty="0" smtClean="0"/>
              <a:t>Slide </a:t>
            </a:r>
            <a:fld id="{03413174-A138-4697-9F8B-DFE211FDBA28}" type="slidenum">
              <a:rPr lang="en-US" smtClean="0"/>
              <a:pPr/>
              <a:t>‹#›</a:t>
            </a:fld>
            <a:endParaRPr lang="en-US" dirty="0"/>
          </a:p>
        </p:txBody>
      </p:sp>
    </p:spTree>
  </p:cSld>
  <p:clrMapOvr>
    <a:masterClrMapping/>
  </p:clrMapOvr>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dirty="0" smtClean="0"/>
              <a:t>08-24-2012</a:t>
            </a:r>
            <a:endParaRPr lang="en-US" dirty="0"/>
          </a:p>
        </p:txBody>
      </p:sp>
      <p:sp>
        <p:nvSpPr>
          <p:cNvPr id="3" name="Footer Placeholder 2"/>
          <p:cNvSpPr>
            <a:spLocks noGrp="1"/>
          </p:cNvSpPr>
          <p:nvPr>
            <p:ph type="ftr" sz="quarter" idx="11"/>
          </p:nvPr>
        </p:nvSpPr>
        <p:spPr/>
        <p:txBody>
          <a:bodyPr/>
          <a:lstStyle/>
          <a:p>
            <a:r>
              <a:rPr lang="en-US" dirty="0" smtClean="0"/>
              <a:t>CRP241 Module 1 Day 1 </a:t>
            </a:r>
            <a:endParaRPr lang="en-US" dirty="0"/>
          </a:p>
        </p:txBody>
      </p:sp>
      <p:sp>
        <p:nvSpPr>
          <p:cNvPr id="4" name="Slide Number Placeholder 3"/>
          <p:cNvSpPr>
            <a:spLocks noGrp="1"/>
          </p:cNvSpPr>
          <p:nvPr>
            <p:ph type="sldNum" sz="quarter" idx="12"/>
          </p:nvPr>
        </p:nvSpPr>
        <p:spPr/>
        <p:txBody>
          <a:bodyPr/>
          <a:lstStyle/>
          <a:p>
            <a:r>
              <a:rPr lang="en-US" dirty="0" smtClean="0"/>
              <a:t>Slide </a:t>
            </a:r>
            <a:fld id="{03413174-A138-4697-9F8B-DFE211FDBA28}" type="slidenum">
              <a:rPr lang="en-US" smtClean="0"/>
              <a:pPr/>
              <a:t>‹#›</a:t>
            </a:fld>
            <a:endParaRPr lang="en-US" dirty="0"/>
          </a:p>
        </p:txBody>
      </p:sp>
    </p:spTree>
  </p:cSld>
  <p:clrMapOvr>
    <a:masterClrMapping/>
  </p:clrMapOvr>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1"/>
            <a:ext cx="5111751"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1" y="1435101"/>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en-US" dirty="0" smtClean="0"/>
              <a:t>08-24-2012</a:t>
            </a:r>
            <a:endParaRPr lang="en-US" dirty="0"/>
          </a:p>
        </p:txBody>
      </p:sp>
      <p:sp>
        <p:nvSpPr>
          <p:cNvPr id="6" name="Footer Placeholder 5"/>
          <p:cNvSpPr>
            <a:spLocks noGrp="1"/>
          </p:cNvSpPr>
          <p:nvPr>
            <p:ph type="ftr" sz="quarter" idx="11"/>
          </p:nvPr>
        </p:nvSpPr>
        <p:spPr/>
        <p:txBody>
          <a:bodyPr/>
          <a:lstStyle/>
          <a:p>
            <a:r>
              <a:rPr lang="en-US" dirty="0" smtClean="0"/>
              <a:t>CRP241 Module 1 Day 1 </a:t>
            </a:r>
            <a:endParaRPr lang="en-US" dirty="0"/>
          </a:p>
        </p:txBody>
      </p:sp>
      <p:sp>
        <p:nvSpPr>
          <p:cNvPr id="7" name="Slide Number Placeholder 6"/>
          <p:cNvSpPr>
            <a:spLocks noGrp="1"/>
          </p:cNvSpPr>
          <p:nvPr>
            <p:ph type="sldNum" sz="quarter" idx="12"/>
          </p:nvPr>
        </p:nvSpPr>
        <p:spPr/>
        <p:txBody>
          <a:bodyPr/>
          <a:lstStyle/>
          <a:p>
            <a:r>
              <a:rPr lang="en-US" dirty="0" smtClean="0"/>
              <a:t>Slide </a:t>
            </a:r>
            <a:fld id="{03413174-A138-4697-9F8B-DFE211FDBA28}" type="slidenum">
              <a:rPr lang="en-US" smtClean="0"/>
              <a:pPr/>
              <a:t>‹#›</a:t>
            </a:fld>
            <a:endParaRPr lang="en-US" dirty="0"/>
          </a:p>
        </p:txBody>
      </p:sp>
    </p:spTree>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1"/>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Click icon to add picture</a:t>
            </a:r>
            <a:endParaRPr lang="en-US" dirty="0"/>
          </a:p>
        </p:txBody>
      </p:sp>
      <p:sp>
        <p:nvSpPr>
          <p:cNvPr id="4" name="Text Placeholder 3"/>
          <p:cNvSpPr>
            <a:spLocks noGrp="1"/>
          </p:cNvSpPr>
          <p:nvPr>
            <p:ph type="body" sz="half" idx="2"/>
          </p:nvPr>
        </p:nvSpPr>
        <p:spPr>
          <a:xfrm>
            <a:off x="1792288" y="5367339"/>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en-US" dirty="0" smtClean="0"/>
              <a:t>08-24-2012</a:t>
            </a:r>
            <a:endParaRPr lang="en-US" dirty="0"/>
          </a:p>
        </p:txBody>
      </p:sp>
      <p:sp>
        <p:nvSpPr>
          <p:cNvPr id="6" name="Footer Placeholder 5"/>
          <p:cNvSpPr>
            <a:spLocks noGrp="1"/>
          </p:cNvSpPr>
          <p:nvPr>
            <p:ph type="ftr" sz="quarter" idx="11"/>
          </p:nvPr>
        </p:nvSpPr>
        <p:spPr/>
        <p:txBody>
          <a:bodyPr/>
          <a:lstStyle/>
          <a:p>
            <a:r>
              <a:rPr lang="en-US" dirty="0" smtClean="0"/>
              <a:t>CRP241 Module 1 Day 1 </a:t>
            </a:r>
            <a:endParaRPr lang="en-US" dirty="0"/>
          </a:p>
        </p:txBody>
      </p:sp>
      <p:sp>
        <p:nvSpPr>
          <p:cNvPr id="7" name="Slide Number Placeholder 6"/>
          <p:cNvSpPr>
            <a:spLocks noGrp="1"/>
          </p:cNvSpPr>
          <p:nvPr>
            <p:ph type="sldNum" sz="quarter" idx="12"/>
          </p:nvPr>
        </p:nvSpPr>
        <p:spPr/>
        <p:txBody>
          <a:bodyPr/>
          <a:lstStyle/>
          <a:p>
            <a:r>
              <a:rPr lang="en-US" dirty="0" smtClean="0"/>
              <a:t>Slide </a:t>
            </a:r>
            <a:fld id="{03413174-A138-4697-9F8B-DFE211FDBA28}" type="slidenum">
              <a:rPr lang="en-US" smtClean="0"/>
              <a:pPr/>
              <a:t>‹#›</a:t>
            </a:fld>
            <a:endParaRPr lang="en-US" dirty="0"/>
          </a:p>
        </p:txBody>
      </p:sp>
    </p:spTree>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76200"/>
            <a:ext cx="8229600" cy="838200"/>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57200" y="990601"/>
            <a:ext cx="8229600" cy="51355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2"/>
          </p:nvPr>
        </p:nvSpPr>
        <p:spPr>
          <a:xfrm>
            <a:off x="457200" y="6477000"/>
            <a:ext cx="2133600" cy="365125"/>
          </a:xfrm>
          <a:prstGeom prst="rect">
            <a:avLst/>
          </a:prstGeom>
        </p:spPr>
        <p:txBody>
          <a:bodyPr vert="horz" lIns="91440" tIns="45720" rIns="91440" bIns="45720" rtlCol="0" anchor="ctr"/>
          <a:lstStyle>
            <a:lvl1pPr algn="l">
              <a:defRPr sz="1200">
                <a:solidFill>
                  <a:schemeClr val="tx1">
                    <a:tint val="75000"/>
                  </a:schemeClr>
                </a:solidFill>
                <a:latin typeface="Arial" pitchFamily="34" charset="0"/>
                <a:cs typeface="Arial" pitchFamily="34" charset="0"/>
              </a:defRPr>
            </a:lvl1pPr>
          </a:lstStyle>
          <a:p>
            <a:r>
              <a:rPr lang="en-US" dirty="0" smtClean="0"/>
              <a:t>08-24-2012</a:t>
            </a:r>
            <a:endParaRPr lang="en-US" dirty="0"/>
          </a:p>
        </p:txBody>
      </p:sp>
      <p:sp>
        <p:nvSpPr>
          <p:cNvPr id="5" name="Footer Placeholder 4"/>
          <p:cNvSpPr>
            <a:spLocks noGrp="1"/>
          </p:cNvSpPr>
          <p:nvPr>
            <p:ph type="ftr" sz="quarter" idx="3"/>
          </p:nvPr>
        </p:nvSpPr>
        <p:spPr>
          <a:xfrm>
            <a:off x="3124200" y="6477000"/>
            <a:ext cx="2895600" cy="365125"/>
          </a:xfrm>
          <a:prstGeom prst="rect">
            <a:avLst/>
          </a:prstGeom>
        </p:spPr>
        <p:txBody>
          <a:bodyPr vert="horz" lIns="91440" tIns="45720" rIns="91440" bIns="45720" rtlCol="0" anchor="ctr"/>
          <a:lstStyle>
            <a:lvl1pPr algn="ctr">
              <a:defRPr sz="1200">
                <a:solidFill>
                  <a:schemeClr val="tx1">
                    <a:tint val="75000"/>
                  </a:schemeClr>
                </a:solidFill>
                <a:latin typeface="Arial" pitchFamily="34" charset="0"/>
                <a:cs typeface="Arial" pitchFamily="34" charset="0"/>
              </a:defRPr>
            </a:lvl1pPr>
          </a:lstStyle>
          <a:p>
            <a:r>
              <a:rPr lang="en-US" dirty="0" smtClean="0"/>
              <a:t>CRP241 Module 1 Day 1 </a:t>
            </a:r>
            <a:endParaRPr lang="en-US" dirty="0"/>
          </a:p>
        </p:txBody>
      </p:sp>
      <p:sp>
        <p:nvSpPr>
          <p:cNvPr id="6" name="Slide Number Placeholder 5"/>
          <p:cNvSpPr>
            <a:spLocks noGrp="1"/>
          </p:cNvSpPr>
          <p:nvPr>
            <p:ph type="sldNum" sz="quarter" idx="4"/>
          </p:nvPr>
        </p:nvSpPr>
        <p:spPr>
          <a:xfrm>
            <a:off x="6553200" y="6477000"/>
            <a:ext cx="2133600" cy="365125"/>
          </a:xfrm>
          <a:prstGeom prst="rect">
            <a:avLst/>
          </a:prstGeom>
        </p:spPr>
        <p:txBody>
          <a:bodyPr vert="horz" lIns="91440" tIns="45720" rIns="91440" bIns="45720" rtlCol="0" anchor="ctr"/>
          <a:lstStyle>
            <a:lvl1pPr algn="r">
              <a:defRPr sz="1200">
                <a:solidFill>
                  <a:schemeClr val="tx1">
                    <a:tint val="75000"/>
                  </a:schemeClr>
                </a:solidFill>
                <a:latin typeface="Arial" pitchFamily="34" charset="0"/>
                <a:cs typeface="Arial" pitchFamily="34" charset="0"/>
              </a:defRPr>
            </a:lvl1pPr>
          </a:lstStyle>
          <a:p>
            <a:r>
              <a:rPr lang="en-US" dirty="0" smtClean="0"/>
              <a:t>Slide </a:t>
            </a:r>
            <a:fld id="{03413174-A138-4697-9F8B-DFE211FDBA28}"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ransition/>
  <p:timing>
    <p:tnLst>
      <p:par>
        <p:cTn id="1" dur="indefinite" restart="never" nodeType="tmRoot"/>
      </p:par>
    </p:tnLst>
  </p:timing>
  <p:hf hdr="0" ftr="0" dt="0"/>
  <p:txStyles>
    <p:titleStyle>
      <a:lvl1pPr algn="ctr" defTabSz="914400" rtl="0" eaLnBrk="1" latinLnBrk="0" hangingPunct="1">
        <a:spcBef>
          <a:spcPct val="0"/>
        </a:spcBef>
        <a:buNone/>
        <a:defRPr sz="4400" b="1" kern="1200">
          <a:solidFill>
            <a:srgbClr val="C00000"/>
          </a:solidFill>
          <a:latin typeface="Arial" pitchFamily="34" charset="0"/>
          <a:ea typeface="+mj-ea"/>
          <a:cs typeface="Arial" pitchFamily="34" charset="0"/>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Arial" pitchFamily="34" charset="0"/>
          <a:ea typeface="+mn-ea"/>
          <a:cs typeface="Arial" pitchFamily="34" charset="0"/>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Arial" pitchFamily="34" charset="0"/>
          <a:ea typeface="+mn-ea"/>
          <a:cs typeface="Arial" pitchFamily="34" charset="0"/>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Arial" pitchFamily="34" charset="0"/>
          <a:ea typeface="+mn-ea"/>
          <a:cs typeface="Arial" pitchFamily="34" charset="0"/>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Arial" pitchFamily="34" charset="0"/>
          <a:ea typeface="+mn-ea"/>
          <a:cs typeface="Arial" pitchFamily="34" charset="0"/>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slideLayout" Target="../slideLayouts/slideLayout2.xml"/><Relationship Id="rId1" Type="http://schemas.openxmlformats.org/officeDocument/2006/relationships/tags" Target="../tags/tag2.xml"/></Relationships>
</file>

<file path=ppt/slides/_rels/slide10.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1.xml"/></Relationships>
</file>

<file path=ppt/slides/_rels/slide11.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2.xml"/></Relationships>
</file>

<file path=ppt/slides/_rels/slide1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3.xml"/></Relationships>
</file>

<file path=ppt/slides/_rels/slide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3.xml"/></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4.xml"/></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5.xml"/></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6.xml"/></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7.xml"/></Relationships>
</file>

<file path=ppt/slides/_rels/slide7.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8.xml"/></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Layout" Target="../slideLayouts/slideLayout2.xml"/><Relationship Id="rId1" Type="http://schemas.openxmlformats.org/officeDocument/2006/relationships/tags" Target="../tags/tag9.xml"/></Relationships>
</file>

<file path=ppt/slides/_rels/slide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Layout" Target="../slideLayouts/slideLayout2.xml"/><Relationship Id="rId1" Type="http://schemas.openxmlformats.org/officeDocument/2006/relationships/tags" Target="../tags/tag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Discuss Exercise 1</a:t>
            </a:r>
            <a:endParaRPr lang="en-US" dirty="0"/>
          </a:p>
        </p:txBody>
      </p:sp>
      <p:sp>
        <p:nvSpPr>
          <p:cNvPr id="4" name="Slide Number Placeholder 3"/>
          <p:cNvSpPr>
            <a:spLocks noGrp="1"/>
          </p:cNvSpPr>
          <p:nvPr>
            <p:ph type="sldNum" sz="quarter" idx="12"/>
          </p:nvPr>
        </p:nvSpPr>
        <p:spPr/>
        <p:txBody>
          <a:bodyPr/>
          <a:lstStyle/>
          <a:p>
            <a:r>
              <a:rPr lang="en-US" dirty="0" smtClean="0"/>
              <a:t>Slide </a:t>
            </a:r>
            <a:fld id="{03413174-A138-4697-9F8B-DFE211FDBA28}" type="slidenum">
              <a:rPr lang="en-US" smtClean="0"/>
              <a:pPr/>
              <a:t>1</a:t>
            </a:fld>
            <a:endParaRPr lang="en-US" dirty="0"/>
          </a:p>
        </p:txBody>
      </p:sp>
      <p:sp>
        <p:nvSpPr>
          <p:cNvPr id="5" name="Rectangle 4"/>
          <p:cNvSpPr/>
          <p:nvPr/>
        </p:nvSpPr>
        <p:spPr>
          <a:xfrm>
            <a:off x="457200" y="1143000"/>
            <a:ext cx="8229600" cy="457200"/>
          </a:xfrm>
          <a:prstGeom prst="rec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en-US" sz="2400" b="1" dirty="0" smtClean="0"/>
              <a:t>The Acupuncture Data Set</a:t>
            </a:r>
            <a:endParaRPr lang="en-US" sz="2400" b="1" dirty="0"/>
          </a:p>
        </p:txBody>
      </p:sp>
      <p:sp>
        <p:nvSpPr>
          <p:cNvPr id="10" name="TextBox 9"/>
          <p:cNvSpPr txBox="1"/>
          <p:nvPr/>
        </p:nvSpPr>
        <p:spPr>
          <a:xfrm>
            <a:off x="457200" y="2143542"/>
            <a:ext cx="8229600" cy="2123658"/>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r>
              <a:rPr lang="en-US" sz="2200" dirty="0"/>
              <a:t>A randomized, controlled trial was conducted to determine </a:t>
            </a:r>
            <a:r>
              <a:rPr lang="en-US" sz="2200" dirty="0" smtClean="0"/>
              <a:t>the effect </a:t>
            </a:r>
            <a:r>
              <a:rPr lang="en-US" sz="2200" dirty="0"/>
              <a:t>of acupuncture therapy vs. no acupuncture therapy on headache, health status, days off sick, and resource use in patients with chronic headaches. These measures were assessed at randomization, 3 months post-randomization, and 1 year post-randomization. 401 patients were enrolled in the trial at 36 sites. </a:t>
            </a:r>
          </a:p>
        </p:txBody>
      </p:sp>
      <p:sp>
        <p:nvSpPr>
          <p:cNvPr id="11" name="TextBox 10"/>
          <p:cNvSpPr txBox="1"/>
          <p:nvPr/>
        </p:nvSpPr>
        <p:spPr>
          <a:xfrm>
            <a:off x="457200" y="4454604"/>
            <a:ext cx="8229600" cy="1107996"/>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r>
              <a:rPr lang="en-US" sz="2200" dirty="0" smtClean="0"/>
              <a:t>Overall, the results of the trial were positive. Investigators found that the use of acupuncture therapy lead to significant reduction in the headache score and components of the health status instrument. </a:t>
            </a:r>
            <a:endParaRPr lang="en-US" sz="2200" dirty="0"/>
          </a:p>
        </p:txBody>
      </p:sp>
      <p:sp>
        <p:nvSpPr>
          <p:cNvPr id="12" name="TextBox 11"/>
          <p:cNvSpPr txBox="1"/>
          <p:nvPr/>
        </p:nvSpPr>
        <p:spPr>
          <a:xfrm>
            <a:off x="457200" y="5754469"/>
            <a:ext cx="8229600" cy="646331"/>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r>
              <a:rPr lang="en-US" dirty="0"/>
              <a:t>Andrew J Vickers, Rebecca W Rees, Catherine E </a:t>
            </a:r>
            <a:r>
              <a:rPr lang="en-US" dirty="0" err="1"/>
              <a:t>Zollman</a:t>
            </a:r>
            <a:r>
              <a:rPr lang="en-US" dirty="0"/>
              <a:t>, Rob </a:t>
            </a:r>
            <a:r>
              <a:rPr lang="en-US" dirty="0" err="1"/>
              <a:t>McCarney</a:t>
            </a:r>
            <a:r>
              <a:rPr lang="en-US" dirty="0"/>
              <a:t>, Claire M Smith, Nadia Ellis, Peter Fisher and </a:t>
            </a:r>
            <a:r>
              <a:rPr lang="en-US" dirty="0" err="1"/>
              <a:t>Robbert</a:t>
            </a:r>
            <a:r>
              <a:rPr lang="en-US" dirty="0"/>
              <a:t> Van </a:t>
            </a:r>
            <a:r>
              <a:rPr lang="en-US" dirty="0" err="1"/>
              <a:t>Haselen</a:t>
            </a:r>
            <a:r>
              <a:rPr lang="en-US" dirty="0"/>
              <a:t>, 2004 Mar 27;328(7442):744</a:t>
            </a:r>
          </a:p>
        </p:txBody>
      </p:sp>
      <p:pic>
        <p:nvPicPr>
          <p:cNvPr id="2" name="Picture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60400" y="755650"/>
            <a:ext cx="1828800" cy="1249878"/>
          </a:xfrm>
          <a:prstGeom prst="ellipse">
            <a:avLst/>
          </a:prstGeom>
          <a:ln>
            <a:noFill/>
          </a:ln>
          <a:effectLst>
            <a:softEdge rad="112500"/>
          </a:effectLst>
        </p:spPr>
      </p:pic>
    </p:spTree>
    <p:custDataLst>
      <p:tags r:id="rId1"/>
    </p:custDataLst>
    <p:extLst>
      <p:ext uri="{BB962C8B-B14F-4D97-AF65-F5344CB8AC3E}">
        <p14:creationId xmlns:p14="http://schemas.microsoft.com/office/powerpoint/2010/main" val="2311733356"/>
      </p:ext>
    </p:extLst>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990600"/>
            <a:ext cx="8229600" cy="5715000"/>
          </a:xfrm>
        </p:spPr>
        <p:txBody>
          <a:bodyPr>
            <a:normAutofit fontScale="92500"/>
          </a:bodyPr>
          <a:lstStyle/>
          <a:p>
            <a:pPr lvl="1"/>
            <a:r>
              <a:rPr lang="en-US" i="1" dirty="0" smtClean="0">
                <a:solidFill>
                  <a:schemeClr val="accent4"/>
                </a:solidFill>
              </a:rPr>
              <a:t>This </a:t>
            </a:r>
            <a:r>
              <a:rPr lang="en-US" i="1" dirty="0">
                <a:solidFill>
                  <a:schemeClr val="accent4"/>
                </a:solidFill>
              </a:rPr>
              <a:t>information does help to put things in context. If a patient has a 1 </a:t>
            </a:r>
            <a:r>
              <a:rPr lang="en-US" i="1" dirty="0" smtClean="0">
                <a:solidFill>
                  <a:schemeClr val="accent4"/>
                </a:solidFill>
              </a:rPr>
              <a:t>all </a:t>
            </a:r>
            <a:r>
              <a:rPr lang="en-US" i="1" dirty="0">
                <a:solidFill>
                  <a:schemeClr val="accent4"/>
                </a:solidFill>
              </a:rPr>
              <a:t>day long every day for a month, they would have an outcome of 28. </a:t>
            </a:r>
          </a:p>
          <a:p>
            <a:pPr lvl="1"/>
            <a:r>
              <a:rPr lang="en-US" i="1" dirty="0">
                <a:solidFill>
                  <a:schemeClr val="accent4"/>
                </a:solidFill>
              </a:rPr>
              <a:t>Based on the sample means (16.2 and 22.3) in this study, this would suggest that the population was not that ‘sick’ and perhaps the treatment could not </a:t>
            </a:r>
            <a:r>
              <a:rPr lang="en-US" i="1" dirty="0" smtClean="0">
                <a:solidFill>
                  <a:schemeClr val="accent4"/>
                </a:solidFill>
              </a:rPr>
              <a:t>show </a:t>
            </a:r>
            <a:r>
              <a:rPr lang="en-US" i="1" dirty="0">
                <a:solidFill>
                  <a:schemeClr val="accent4"/>
                </a:solidFill>
              </a:rPr>
              <a:t>efficacy. </a:t>
            </a:r>
          </a:p>
          <a:p>
            <a:pPr lvl="1"/>
            <a:r>
              <a:rPr lang="en-US" i="1" dirty="0">
                <a:solidFill>
                  <a:schemeClr val="accent4"/>
                </a:solidFill>
              </a:rPr>
              <a:t>However, there are many ways to get a mean of 28 (for example). Could have many good (i.e. 0) days and then a few bad days (with 5’s). </a:t>
            </a:r>
          </a:p>
          <a:p>
            <a:pPr lvl="1"/>
            <a:r>
              <a:rPr lang="en-US" i="1" dirty="0">
                <a:solidFill>
                  <a:schemeClr val="accent4"/>
                </a:solidFill>
              </a:rPr>
              <a:t>So even this new information does not really help that much. Perhaps this is not the best outcome to report for this trial … </a:t>
            </a:r>
          </a:p>
          <a:p>
            <a:pPr marL="0" indent="0">
              <a:buNone/>
            </a:pPr>
            <a:endParaRPr lang="en-US" dirty="0"/>
          </a:p>
          <a:p>
            <a:pPr marL="0" indent="0">
              <a:buNone/>
            </a:pPr>
            <a:endParaRPr lang="en-US" dirty="0"/>
          </a:p>
        </p:txBody>
      </p:sp>
      <p:sp>
        <p:nvSpPr>
          <p:cNvPr id="3" name="Title 2"/>
          <p:cNvSpPr>
            <a:spLocks noGrp="1"/>
          </p:cNvSpPr>
          <p:nvPr>
            <p:ph type="title"/>
          </p:nvPr>
        </p:nvSpPr>
        <p:spPr/>
        <p:txBody>
          <a:bodyPr/>
          <a:lstStyle/>
          <a:p>
            <a:r>
              <a:rPr lang="en-US" dirty="0" smtClean="0"/>
              <a:t>Discuss Exercise 1</a:t>
            </a:r>
            <a:endParaRPr lang="en-US" dirty="0"/>
          </a:p>
        </p:txBody>
      </p:sp>
      <p:sp>
        <p:nvSpPr>
          <p:cNvPr id="4" name="Slide Number Placeholder 3"/>
          <p:cNvSpPr>
            <a:spLocks noGrp="1"/>
          </p:cNvSpPr>
          <p:nvPr>
            <p:ph type="sldNum" sz="quarter" idx="12"/>
          </p:nvPr>
        </p:nvSpPr>
        <p:spPr/>
        <p:txBody>
          <a:bodyPr/>
          <a:lstStyle/>
          <a:p>
            <a:r>
              <a:rPr lang="en-US" smtClean="0"/>
              <a:t>Slide </a:t>
            </a:r>
            <a:fld id="{03413174-A138-4697-9F8B-DFE211FDBA28}" type="slidenum">
              <a:rPr lang="en-US" smtClean="0"/>
              <a:pPr/>
              <a:t>10</a:t>
            </a:fld>
            <a:endParaRPr lang="en-US" dirty="0"/>
          </a:p>
        </p:txBody>
      </p:sp>
    </p:spTree>
    <p:custDataLst>
      <p:tags r:id="rId1"/>
    </p:custDataLst>
    <p:extLst>
      <p:ext uri="{BB962C8B-B14F-4D97-AF65-F5344CB8AC3E}">
        <p14:creationId xmlns:p14="http://schemas.microsoft.com/office/powerpoint/2010/main" val="2560138084"/>
      </p:ext>
    </p:extLst>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990601"/>
            <a:ext cx="8229600" cy="5638799"/>
          </a:xfrm>
        </p:spPr>
        <p:txBody>
          <a:bodyPr>
            <a:normAutofit fontScale="62500" lnSpcReduction="20000"/>
          </a:bodyPr>
          <a:lstStyle/>
          <a:p>
            <a:pPr marL="0" indent="0">
              <a:buNone/>
            </a:pPr>
            <a:r>
              <a:rPr lang="en-US" dirty="0" smtClean="0"/>
              <a:t>f) Based </a:t>
            </a:r>
            <a:r>
              <a:rPr lang="en-US" dirty="0"/>
              <a:t>on your responses in parts (a) – (e), what would you report in the Methods section of a manuscript describing the findings of this analysis? Give a brief 1 to 2 sentence example. </a:t>
            </a:r>
            <a:endParaRPr lang="en-US" dirty="0" smtClean="0"/>
          </a:p>
          <a:p>
            <a:pPr lvl="1"/>
            <a:r>
              <a:rPr lang="en-US" i="1" dirty="0" smtClean="0">
                <a:solidFill>
                  <a:schemeClr val="accent4"/>
                </a:solidFill>
              </a:rPr>
              <a:t>To estimate the mean headache severity score at 1 year in each treatment group, a 95% normality-based confidence interval was constructed for the mean in each group. </a:t>
            </a:r>
          </a:p>
          <a:p>
            <a:pPr marL="0" indent="0">
              <a:buNone/>
            </a:pPr>
            <a:endParaRPr lang="en-US" dirty="0" smtClean="0"/>
          </a:p>
          <a:p>
            <a:pPr marL="0" indent="0">
              <a:buNone/>
            </a:pPr>
            <a:r>
              <a:rPr lang="en-US" dirty="0" smtClean="0"/>
              <a:t>g) Based </a:t>
            </a:r>
            <a:r>
              <a:rPr lang="en-US" dirty="0"/>
              <a:t>on your responses in parts (a) – (e), what would you report in the Results section of a manuscript describing the findings of this analysis? Give a brief 1 to 2 sentence </a:t>
            </a:r>
            <a:r>
              <a:rPr lang="en-US" dirty="0" smtClean="0"/>
              <a:t>example.</a:t>
            </a:r>
          </a:p>
          <a:p>
            <a:pPr lvl="1"/>
            <a:r>
              <a:rPr lang="en-US" i="1" dirty="0">
                <a:solidFill>
                  <a:schemeClr val="accent4"/>
                </a:solidFill>
              </a:rPr>
              <a:t>The mean headache severity score at 1 year in the treatment group was 16.2 with a 95% confidence interval of (14.11, 18.38). In the control group, the mean was 22.3 with a 95% confidence interval of (19.50, 25.19</a:t>
            </a:r>
            <a:r>
              <a:rPr lang="en-US" i="1" dirty="0" smtClean="0">
                <a:solidFill>
                  <a:schemeClr val="accent4"/>
                </a:solidFill>
              </a:rPr>
              <a:t>). </a:t>
            </a:r>
          </a:p>
          <a:p>
            <a:pPr marL="457200" lvl="1" indent="0">
              <a:buNone/>
            </a:pPr>
            <a:endParaRPr lang="en-US" dirty="0" smtClean="0"/>
          </a:p>
          <a:p>
            <a:pPr marL="0" indent="0">
              <a:buNone/>
            </a:pPr>
            <a:r>
              <a:rPr lang="en-US" dirty="0" smtClean="0"/>
              <a:t>h)Based </a:t>
            </a:r>
            <a:r>
              <a:rPr lang="en-US" dirty="0"/>
              <a:t>on your responses in parts (a) – (e), what would you report in the Discussion section of a manuscript describing the findings of this analysis? Give a brief 1 to 2 sentence example</a:t>
            </a:r>
            <a:r>
              <a:rPr lang="en-US" dirty="0" smtClean="0"/>
              <a:t>.</a:t>
            </a:r>
          </a:p>
          <a:p>
            <a:pPr lvl="1"/>
            <a:r>
              <a:rPr lang="en-US" i="1" dirty="0">
                <a:solidFill>
                  <a:schemeClr val="accent4"/>
                </a:solidFill>
              </a:rPr>
              <a:t>The mean score appears to be lower in the acupuncture group compared to the control group. </a:t>
            </a:r>
            <a:r>
              <a:rPr lang="en-US" i="1" dirty="0" smtClean="0">
                <a:solidFill>
                  <a:schemeClr val="accent4"/>
                </a:solidFill>
              </a:rPr>
              <a:t>However, this inference may be limited by the fact the ~25% of subjects were missing the outcome measure at 1 year and the study design may have induced a correlation structure. </a:t>
            </a:r>
          </a:p>
          <a:p>
            <a:pPr lvl="1"/>
            <a:endParaRPr lang="en-US" i="1" dirty="0">
              <a:solidFill>
                <a:schemeClr val="accent4"/>
              </a:solidFill>
            </a:endParaRPr>
          </a:p>
          <a:p>
            <a:pPr marL="0" indent="0">
              <a:buNone/>
            </a:pPr>
            <a:endParaRPr lang="en-US" dirty="0"/>
          </a:p>
        </p:txBody>
      </p:sp>
      <p:sp>
        <p:nvSpPr>
          <p:cNvPr id="3" name="Title 2"/>
          <p:cNvSpPr>
            <a:spLocks noGrp="1"/>
          </p:cNvSpPr>
          <p:nvPr>
            <p:ph type="title"/>
          </p:nvPr>
        </p:nvSpPr>
        <p:spPr/>
        <p:txBody>
          <a:bodyPr/>
          <a:lstStyle/>
          <a:p>
            <a:r>
              <a:rPr lang="en-US" dirty="0" smtClean="0"/>
              <a:t>Discuss Exercise 1</a:t>
            </a:r>
            <a:endParaRPr lang="en-US" dirty="0"/>
          </a:p>
        </p:txBody>
      </p:sp>
      <p:sp>
        <p:nvSpPr>
          <p:cNvPr id="4" name="Slide Number Placeholder 3"/>
          <p:cNvSpPr>
            <a:spLocks noGrp="1"/>
          </p:cNvSpPr>
          <p:nvPr>
            <p:ph type="sldNum" sz="quarter" idx="12"/>
          </p:nvPr>
        </p:nvSpPr>
        <p:spPr/>
        <p:txBody>
          <a:bodyPr/>
          <a:lstStyle/>
          <a:p>
            <a:r>
              <a:rPr lang="en-US" smtClean="0"/>
              <a:t>Slide </a:t>
            </a:r>
            <a:fld id="{03413174-A138-4697-9F8B-DFE211FDBA28}" type="slidenum">
              <a:rPr lang="en-US" smtClean="0"/>
              <a:pPr/>
              <a:t>11</a:t>
            </a:fld>
            <a:endParaRPr lang="en-US" dirty="0"/>
          </a:p>
        </p:txBody>
      </p:sp>
    </p:spTree>
    <p:custDataLst>
      <p:tags r:id="rId1"/>
    </p:custDataLst>
    <p:extLst>
      <p:ext uri="{BB962C8B-B14F-4D97-AF65-F5344CB8AC3E}">
        <p14:creationId xmlns:p14="http://schemas.microsoft.com/office/powerpoint/2010/main" val="3429031949"/>
      </p:ext>
    </p:extLst>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lnSpcReduction="10000"/>
          </a:bodyPr>
          <a:lstStyle/>
          <a:p>
            <a:pPr marL="0" lvl="1" indent="0">
              <a:buNone/>
            </a:pPr>
            <a:r>
              <a:rPr lang="en-US" dirty="0" err="1" smtClean="0"/>
              <a:t>i</a:t>
            </a:r>
            <a:r>
              <a:rPr lang="en-US" dirty="0" smtClean="0"/>
              <a:t>) The </a:t>
            </a:r>
            <a:r>
              <a:rPr lang="en-US" dirty="0"/>
              <a:t>previous questions have ignored the justification of the analysis that is usually given in the Introduction section of a manuscript. Recall, the goal of the trial was to determine whether adding acupuncture to standard care improved outcomes for patients suffering severe headaches. Do you think that the analysis performed here addresses the researchers’ goal? Why or why not</a:t>
            </a:r>
            <a:r>
              <a:rPr lang="en-US" dirty="0" smtClean="0"/>
              <a:t>?</a:t>
            </a:r>
          </a:p>
          <a:p>
            <a:pPr marL="742950" lvl="2" indent="-342900">
              <a:buFontTx/>
              <a:buChar char="-"/>
            </a:pPr>
            <a:r>
              <a:rPr lang="en-US" i="1" dirty="0" smtClean="0">
                <a:solidFill>
                  <a:schemeClr val="accent4"/>
                </a:solidFill>
              </a:rPr>
              <a:t>Based on this goal, estimating the treatment-specific means does not appear to be the ideal target. Instead, we should probably be estimating the mean difference between the scores in the two treatment groups.</a:t>
            </a:r>
          </a:p>
          <a:p>
            <a:pPr marL="742950" lvl="2" indent="-342900">
              <a:buFontTx/>
              <a:buChar char="-"/>
            </a:pPr>
            <a:r>
              <a:rPr lang="en-US" i="1" dirty="0" smtClean="0">
                <a:solidFill>
                  <a:schemeClr val="accent4"/>
                </a:solidFill>
              </a:rPr>
              <a:t>That is, should report ONE confidence interval for the actual parameter of interest! </a:t>
            </a:r>
            <a:endParaRPr lang="en-US" i="1" dirty="0">
              <a:solidFill>
                <a:schemeClr val="accent4"/>
              </a:solidFill>
            </a:endParaRPr>
          </a:p>
          <a:p>
            <a:pPr marL="0" indent="0">
              <a:buNone/>
            </a:pPr>
            <a:endParaRPr lang="en-US" dirty="0"/>
          </a:p>
        </p:txBody>
      </p:sp>
      <p:sp>
        <p:nvSpPr>
          <p:cNvPr id="3" name="Title 2"/>
          <p:cNvSpPr>
            <a:spLocks noGrp="1"/>
          </p:cNvSpPr>
          <p:nvPr>
            <p:ph type="title"/>
          </p:nvPr>
        </p:nvSpPr>
        <p:spPr/>
        <p:txBody>
          <a:bodyPr/>
          <a:lstStyle/>
          <a:p>
            <a:r>
              <a:rPr lang="en-US" dirty="0" smtClean="0"/>
              <a:t>Discuss Exercise 1</a:t>
            </a:r>
            <a:endParaRPr lang="en-US" dirty="0"/>
          </a:p>
        </p:txBody>
      </p:sp>
      <p:sp>
        <p:nvSpPr>
          <p:cNvPr id="4" name="Slide Number Placeholder 3"/>
          <p:cNvSpPr>
            <a:spLocks noGrp="1"/>
          </p:cNvSpPr>
          <p:nvPr>
            <p:ph type="sldNum" sz="quarter" idx="12"/>
          </p:nvPr>
        </p:nvSpPr>
        <p:spPr/>
        <p:txBody>
          <a:bodyPr/>
          <a:lstStyle/>
          <a:p>
            <a:r>
              <a:rPr lang="en-US" smtClean="0"/>
              <a:t>Slide </a:t>
            </a:r>
            <a:fld id="{03413174-A138-4697-9F8B-DFE211FDBA28}" type="slidenum">
              <a:rPr lang="en-US" smtClean="0"/>
              <a:pPr/>
              <a:t>12</a:t>
            </a:fld>
            <a:endParaRPr lang="en-US" dirty="0"/>
          </a:p>
        </p:txBody>
      </p:sp>
    </p:spTree>
    <p:custDataLst>
      <p:tags r:id="rId1"/>
    </p:custDataLst>
    <p:extLst>
      <p:ext uri="{BB962C8B-B14F-4D97-AF65-F5344CB8AC3E}">
        <p14:creationId xmlns:p14="http://schemas.microsoft.com/office/powerpoint/2010/main" val="2623321840"/>
      </p:ext>
    </p:extLst>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Discuss Exercise 1</a:t>
            </a:r>
            <a:endParaRPr lang="en-US" dirty="0"/>
          </a:p>
        </p:txBody>
      </p:sp>
      <p:sp>
        <p:nvSpPr>
          <p:cNvPr id="4" name="Slide Number Placeholder 3"/>
          <p:cNvSpPr>
            <a:spLocks noGrp="1"/>
          </p:cNvSpPr>
          <p:nvPr>
            <p:ph type="sldNum" sz="quarter" idx="12"/>
          </p:nvPr>
        </p:nvSpPr>
        <p:spPr/>
        <p:txBody>
          <a:bodyPr/>
          <a:lstStyle/>
          <a:p>
            <a:r>
              <a:rPr lang="en-US" smtClean="0"/>
              <a:t>Slide </a:t>
            </a:r>
            <a:fld id="{03413174-A138-4697-9F8B-DFE211FDBA28}" type="slidenum">
              <a:rPr lang="en-US" smtClean="0"/>
              <a:pPr/>
              <a:t>2</a:t>
            </a:fld>
            <a:endParaRPr lang="en-US" dirty="0"/>
          </a:p>
        </p:txBody>
      </p:sp>
      <p:sp>
        <p:nvSpPr>
          <p:cNvPr id="5" name="Rectangle 4"/>
          <p:cNvSpPr/>
          <p:nvPr/>
        </p:nvSpPr>
        <p:spPr>
          <a:xfrm>
            <a:off x="457200" y="990600"/>
            <a:ext cx="8229600" cy="457200"/>
          </a:xfrm>
          <a:prstGeom prst="rec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en-US" sz="2400" b="1" dirty="0" smtClean="0"/>
              <a:t>The Acupuncture Data Set</a:t>
            </a:r>
            <a:endParaRPr lang="en-US" sz="2400" b="1" dirty="0"/>
          </a:p>
        </p:txBody>
      </p:sp>
      <p:sp>
        <p:nvSpPr>
          <p:cNvPr id="10" name="TextBox 9"/>
          <p:cNvSpPr txBox="1"/>
          <p:nvPr/>
        </p:nvSpPr>
        <p:spPr>
          <a:xfrm>
            <a:off x="457200" y="1600200"/>
            <a:ext cx="8229600" cy="769441"/>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r>
              <a:rPr lang="en-US" sz="2200" dirty="0" smtClean="0">
                <a:latin typeface="+mj-lt"/>
              </a:rPr>
              <a:t>Over 90 variables were measured on each patient. We will focus on a subset of these. </a:t>
            </a:r>
            <a:r>
              <a:rPr lang="en-US" sz="2200" dirty="0">
                <a:latin typeface="+mj-lt"/>
                <a:cs typeface="Arial" pitchFamily="34" charset="0"/>
              </a:rPr>
              <a:t>The data </a:t>
            </a:r>
            <a:r>
              <a:rPr lang="en-US" sz="2200" dirty="0" smtClean="0">
                <a:latin typeface="+mj-lt"/>
                <a:cs typeface="Arial" pitchFamily="34" charset="0"/>
              </a:rPr>
              <a:t>dictionary is </a:t>
            </a:r>
            <a:r>
              <a:rPr lang="en-US" sz="2200" dirty="0">
                <a:latin typeface="+mj-lt"/>
                <a:cs typeface="Arial" pitchFamily="34" charset="0"/>
              </a:rPr>
              <a:t>given below</a:t>
            </a:r>
            <a:r>
              <a:rPr lang="en-US" sz="2200" dirty="0" smtClean="0">
                <a:latin typeface="+mj-lt"/>
                <a:cs typeface="Arial" pitchFamily="34" charset="0"/>
              </a:rPr>
              <a:t>:</a:t>
            </a:r>
            <a:endParaRPr lang="en-US" sz="2200" dirty="0">
              <a:latin typeface="+mj-lt"/>
              <a:cs typeface="Arial" pitchFamily="34" charset="0"/>
            </a:endParaRPr>
          </a:p>
        </p:txBody>
      </p:sp>
      <p:graphicFrame>
        <p:nvGraphicFramePr>
          <p:cNvPr id="2" name="Table 1"/>
          <p:cNvGraphicFramePr>
            <a:graphicFrameLocks noGrp="1"/>
          </p:cNvGraphicFramePr>
          <p:nvPr>
            <p:extLst/>
          </p:nvPr>
        </p:nvGraphicFramePr>
        <p:xfrm>
          <a:off x="1028700" y="2533650"/>
          <a:ext cx="7086600" cy="3943350"/>
        </p:xfrm>
        <a:graphic>
          <a:graphicData uri="http://schemas.openxmlformats.org/drawingml/2006/table">
            <a:tbl>
              <a:tblPr firstRow="1" firstCol="1" bandRow="1">
                <a:tableStyleId>{B301B821-A1FF-4177-AEE7-76D212191A09}</a:tableStyleId>
              </a:tblPr>
              <a:tblGrid>
                <a:gridCol w="2338101"/>
                <a:gridCol w="4748499"/>
              </a:tblGrid>
              <a:tr h="145980">
                <a:tc>
                  <a:txBody>
                    <a:bodyPr/>
                    <a:lstStyle/>
                    <a:p>
                      <a:pPr marL="0" marR="0">
                        <a:lnSpc>
                          <a:spcPct val="115000"/>
                        </a:lnSpc>
                        <a:spcBef>
                          <a:spcPts val="0"/>
                        </a:spcBef>
                        <a:spcAft>
                          <a:spcPts val="0"/>
                        </a:spcAft>
                      </a:pPr>
                      <a:r>
                        <a:rPr lang="en-US" sz="1500" dirty="0">
                          <a:effectLst/>
                        </a:rPr>
                        <a:t>Variable name</a:t>
                      </a:r>
                      <a:endParaRPr lang="en-US" sz="1500" dirty="0">
                        <a:effectLst/>
                        <a:latin typeface="Arial"/>
                        <a:ea typeface="Calibri"/>
                        <a:cs typeface="Times New Roman"/>
                      </a:endParaRPr>
                    </a:p>
                  </a:txBody>
                  <a:tcPr marL="68580" marR="68580" marT="0" marB="0" anchor="b"/>
                </a:tc>
                <a:tc>
                  <a:txBody>
                    <a:bodyPr/>
                    <a:lstStyle/>
                    <a:p>
                      <a:pPr marL="0" marR="0">
                        <a:lnSpc>
                          <a:spcPct val="115000"/>
                        </a:lnSpc>
                        <a:spcBef>
                          <a:spcPts val="0"/>
                        </a:spcBef>
                        <a:spcAft>
                          <a:spcPts val="0"/>
                        </a:spcAft>
                      </a:pPr>
                      <a:r>
                        <a:rPr lang="en-US" sz="1500">
                          <a:effectLst/>
                        </a:rPr>
                        <a:t>Variable description</a:t>
                      </a:r>
                      <a:endParaRPr lang="en-US" sz="1500">
                        <a:effectLst/>
                        <a:latin typeface="Arial"/>
                        <a:ea typeface="Calibri"/>
                        <a:cs typeface="Times New Roman"/>
                      </a:endParaRPr>
                    </a:p>
                  </a:txBody>
                  <a:tcPr marL="68580" marR="68580" marT="0" marB="0" anchor="b"/>
                </a:tc>
              </a:tr>
              <a:tr h="246740">
                <a:tc>
                  <a:txBody>
                    <a:bodyPr/>
                    <a:lstStyle/>
                    <a:p>
                      <a:pPr marL="0" marR="0">
                        <a:lnSpc>
                          <a:spcPct val="115000"/>
                        </a:lnSpc>
                        <a:spcBef>
                          <a:spcPts val="0"/>
                        </a:spcBef>
                        <a:spcAft>
                          <a:spcPts val="0"/>
                        </a:spcAft>
                      </a:pPr>
                      <a:r>
                        <a:rPr lang="en-US" sz="1500" dirty="0">
                          <a:effectLst/>
                        </a:rPr>
                        <a:t>id</a:t>
                      </a:r>
                      <a:endParaRPr lang="en-US" sz="1500" dirty="0">
                        <a:effectLst/>
                        <a:latin typeface="Arial"/>
                        <a:ea typeface="Calibri"/>
                        <a:cs typeface="Times New Roman"/>
                      </a:endParaRPr>
                    </a:p>
                  </a:txBody>
                  <a:tcPr marL="68580" marR="68580" marT="0" marB="0" anchor="b"/>
                </a:tc>
                <a:tc>
                  <a:txBody>
                    <a:bodyPr/>
                    <a:lstStyle/>
                    <a:p>
                      <a:pPr marL="0" marR="0">
                        <a:lnSpc>
                          <a:spcPct val="115000"/>
                        </a:lnSpc>
                        <a:spcBef>
                          <a:spcPts val="0"/>
                        </a:spcBef>
                        <a:spcAft>
                          <a:spcPts val="0"/>
                        </a:spcAft>
                      </a:pPr>
                      <a:r>
                        <a:rPr lang="en-US" sz="1500">
                          <a:effectLst/>
                        </a:rPr>
                        <a:t>patient ID code</a:t>
                      </a:r>
                      <a:endParaRPr lang="en-US" sz="1500">
                        <a:effectLst/>
                        <a:latin typeface="Arial"/>
                        <a:ea typeface="Calibri"/>
                        <a:cs typeface="Times New Roman"/>
                      </a:endParaRPr>
                    </a:p>
                  </a:txBody>
                  <a:tcPr marL="68580" marR="68580" marT="0" marB="0" anchor="b"/>
                </a:tc>
              </a:tr>
              <a:tr h="246740">
                <a:tc>
                  <a:txBody>
                    <a:bodyPr/>
                    <a:lstStyle/>
                    <a:p>
                      <a:pPr marL="0" marR="0">
                        <a:lnSpc>
                          <a:spcPct val="115000"/>
                        </a:lnSpc>
                        <a:spcBef>
                          <a:spcPts val="0"/>
                        </a:spcBef>
                        <a:spcAft>
                          <a:spcPts val="0"/>
                        </a:spcAft>
                      </a:pPr>
                      <a:r>
                        <a:rPr lang="en-US" sz="1500" dirty="0">
                          <a:effectLst/>
                        </a:rPr>
                        <a:t>age</a:t>
                      </a:r>
                      <a:endParaRPr lang="en-US" sz="1500" dirty="0">
                        <a:effectLst/>
                        <a:latin typeface="Arial"/>
                        <a:ea typeface="Calibri"/>
                        <a:cs typeface="Times New Roman"/>
                      </a:endParaRPr>
                    </a:p>
                  </a:txBody>
                  <a:tcPr marL="68580" marR="68580" marT="0" marB="0" anchor="b"/>
                </a:tc>
                <a:tc>
                  <a:txBody>
                    <a:bodyPr/>
                    <a:lstStyle/>
                    <a:p>
                      <a:pPr marL="0" marR="0">
                        <a:lnSpc>
                          <a:spcPct val="115000"/>
                        </a:lnSpc>
                        <a:spcBef>
                          <a:spcPts val="0"/>
                        </a:spcBef>
                        <a:spcAft>
                          <a:spcPts val="0"/>
                        </a:spcAft>
                      </a:pPr>
                      <a:r>
                        <a:rPr lang="en-US" sz="1500">
                          <a:effectLst/>
                        </a:rPr>
                        <a:t>Age</a:t>
                      </a:r>
                      <a:endParaRPr lang="en-US" sz="1500">
                        <a:effectLst/>
                        <a:latin typeface="Arial"/>
                        <a:ea typeface="Calibri"/>
                        <a:cs typeface="Times New Roman"/>
                      </a:endParaRPr>
                    </a:p>
                  </a:txBody>
                  <a:tcPr marL="68580" marR="68580" marT="0" marB="0" anchor="b"/>
                </a:tc>
              </a:tr>
              <a:tr h="246740">
                <a:tc>
                  <a:txBody>
                    <a:bodyPr/>
                    <a:lstStyle/>
                    <a:p>
                      <a:pPr marL="0" marR="0">
                        <a:lnSpc>
                          <a:spcPct val="115000"/>
                        </a:lnSpc>
                        <a:spcBef>
                          <a:spcPts val="0"/>
                        </a:spcBef>
                        <a:spcAft>
                          <a:spcPts val="0"/>
                        </a:spcAft>
                      </a:pPr>
                      <a:r>
                        <a:rPr lang="en-US" sz="1500" dirty="0">
                          <a:effectLst/>
                        </a:rPr>
                        <a:t>sex</a:t>
                      </a:r>
                      <a:endParaRPr lang="en-US" sz="1500" dirty="0">
                        <a:effectLst/>
                        <a:latin typeface="Arial"/>
                        <a:ea typeface="Calibri"/>
                        <a:cs typeface="Times New Roman"/>
                      </a:endParaRPr>
                    </a:p>
                  </a:txBody>
                  <a:tcPr marL="68580" marR="68580" marT="0" marB="0" anchor="b"/>
                </a:tc>
                <a:tc>
                  <a:txBody>
                    <a:bodyPr/>
                    <a:lstStyle/>
                    <a:p>
                      <a:pPr marL="0" marR="0">
                        <a:lnSpc>
                          <a:spcPct val="115000"/>
                        </a:lnSpc>
                        <a:spcBef>
                          <a:spcPts val="0"/>
                        </a:spcBef>
                        <a:spcAft>
                          <a:spcPts val="0"/>
                        </a:spcAft>
                      </a:pPr>
                      <a:r>
                        <a:rPr lang="en-US" sz="1500" dirty="0">
                          <a:effectLst/>
                        </a:rPr>
                        <a:t>sex; female (1) vs. male (0)</a:t>
                      </a:r>
                      <a:endParaRPr lang="en-US" sz="1500" dirty="0">
                        <a:effectLst/>
                        <a:latin typeface="Arial"/>
                        <a:ea typeface="Calibri"/>
                        <a:cs typeface="Times New Roman"/>
                      </a:endParaRPr>
                    </a:p>
                  </a:txBody>
                  <a:tcPr marL="68580" marR="68580" marT="0" marB="0" anchor="b"/>
                </a:tc>
              </a:tr>
              <a:tr h="246740">
                <a:tc>
                  <a:txBody>
                    <a:bodyPr/>
                    <a:lstStyle/>
                    <a:p>
                      <a:pPr marL="0" marR="0">
                        <a:lnSpc>
                          <a:spcPct val="115000"/>
                        </a:lnSpc>
                        <a:spcBef>
                          <a:spcPts val="0"/>
                        </a:spcBef>
                        <a:spcAft>
                          <a:spcPts val="0"/>
                        </a:spcAft>
                      </a:pPr>
                      <a:r>
                        <a:rPr lang="en-US" sz="1500" dirty="0">
                          <a:effectLst/>
                        </a:rPr>
                        <a:t>migraine</a:t>
                      </a:r>
                      <a:endParaRPr lang="en-US" sz="1500" dirty="0">
                        <a:effectLst/>
                        <a:latin typeface="Arial"/>
                        <a:ea typeface="Calibri"/>
                        <a:cs typeface="Times New Roman"/>
                      </a:endParaRPr>
                    </a:p>
                  </a:txBody>
                  <a:tcPr marL="68580" marR="68580" marT="0" marB="0" anchor="b"/>
                </a:tc>
                <a:tc>
                  <a:txBody>
                    <a:bodyPr/>
                    <a:lstStyle/>
                    <a:p>
                      <a:pPr marL="0" marR="0">
                        <a:lnSpc>
                          <a:spcPct val="115000"/>
                        </a:lnSpc>
                        <a:spcBef>
                          <a:spcPts val="0"/>
                        </a:spcBef>
                        <a:spcAft>
                          <a:spcPts val="0"/>
                        </a:spcAft>
                      </a:pPr>
                      <a:r>
                        <a:rPr lang="en-US" sz="1500">
                          <a:effectLst/>
                        </a:rPr>
                        <a:t>diagnosis ; migraine (1) vs. tension-type (0)</a:t>
                      </a:r>
                      <a:endParaRPr lang="en-US" sz="1500">
                        <a:effectLst/>
                        <a:latin typeface="Arial"/>
                        <a:ea typeface="Calibri"/>
                        <a:cs typeface="Times New Roman"/>
                      </a:endParaRPr>
                    </a:p>
                  </a:txBody>
                  <a:tcPr marL="68580" marR="68580" marT="0" marB="0" anchor="b"/>
                </a:tc>
              </a:tr>
              <a:tr h="246740">
                <a:tc>
                  <a:txBody>
                    <a:bodyPr/>
                    <a:lstStyle/>
                    <a:p>
                      <a:pPr marL="0" marR="0">
                        <a:lnSpc>
                          <a:spcPct val="115000"/>
                        </a:lnSpc>
                        <a:spcBef>
                          <a:spcPts val="0"/>
                        </a:spcBef>
                        <a:spcAft>
                          <a:spcPts val="0"/>
                        </a:spcAft>
                      </a:pPr>
                      <a:r>
                        <a:rPr lang="en-US" sz="1500" dirty="0">
                          <a:effectLst/>
                        </a:rPr>
                        <a:t>chronicity</a:t>
                      </a:r>
                      <a:endParaRPr lang="en-US" sz="1500" dirty="0">
                        <a:effectLst/>
                        <a:latin typeface="Arial"/>
                        <a:ea typeface="Calibri"/>
                        <a:cs typeface="Times New Roman"/>
                      </a:endParaRPr>
                    </a:p>
                  </a:txBody>
                  <a:tcPr marL="68580" marR="68580" marT="0" marB="0" anchor="b"/>
                </a:tc>
                <a:tc>
                  <a:txBody>
                    <a:bodyPr/>
                    <a:lstStyle/>
                    <a:p>
                      <a:pPr marL="0" marR="0">
                        <a:lnSpc>
                          <a:spcPct val="115000"/>
                        </a:lnSpc>
                        <a:spcBef>
                          <a:spcPts val="0"/>
                        </a:spcBef>
                        <a:spcAft>
                          <a:spcPts val="0"/>
                        </a:spcAft>
                      </a:pPr>
                      <a:r>
                        <a:rPr lang="en-US" sz="1500">
                          <a:effectLst/>
                        </a:rPr>
                        <a:t>number of years of headache disorder</a:t>
                      </a:r>
                      <a:endParaRPr lang="en-US" sz="1500">
                        <a:effectLst/>
                        <a:latin typeface="Arial"/>
                        <a:ea typeface="Calibri"/>
                        <a:cs typeface="Times New Roman"/>
                      </a:endParaRPr>
                    </a:p>
                  </a:txBody>
                  <a:tcPr marL="68580" marR="68580" marT="0" marB="0" anchor="b"/>
                </a:tc>
              </a:tr>
              <a:tr h="246740">
                <a:tc>
                  <a:txBody>
                    <a:bodyPr/>
                    <a:lstStyle/>
                    <a:p>
                      <a:pPr marL="0" marR="0">
                        <a:lnSpc>
                          <a:spcPct val="115000"/>
                        </a:lnSpc>
                        <a:spcBef>
                          <a:spcPts val="0"/>
                        </a:spcBef>
                        <a:spcAft>
                          <a:spcPts val="0"/>
                        </a:spcAft>
                      </a:pPr>
                      <a:r>
                        <a:rPr lang="en-US" sz="1500">
                          <a:effectLst/>
                        </a:rPr>
                        <a:t>acupuncturist</a:t>
                      </a:r>
                      <a:endParaRPr lang="en-US" sz="1500">
                        <a:effectLst/>
                        <a:latin typeface="Arial"/>
                        <a:ea typeface="Calibri"/>
                        <a:cs typeface="Times New Roman"/>
                      </a:endParaRPr>
                    </a:p>
                  </a:txBody>
                  <a:tcPr marL="68580" marR="68580" marT="0" marB="0" anchor="b"/>
                </a:tc>
                <a:tc>
                  <a:txBody>
                    <a:bodyPr/>
                    <a:lstStyle/>
                    <a:p>
                      <a:pPr marL="0" marR="0">
                        <a:lnSpc>
                          <a:spcPct val="115000"/>
                        </a:lnSpc>
                        <a:spcBef>
                          <a:spcPts val="0"/>
                        </a:spcBef>
                        <a:spcAft>
                          <a:spcPts val="0"/>
                        </a:spcAft>
                      </a:pPr>
                      <a:r>
                        <a:rPr lang="en-US" sz="1500" dirty="0">
                          <a:effectLst/>
                        </a:rPr>
                        <a:t>acupuncturist id code</a:t>
                      </a:r>
                      <a:endParaRPr lang="en-US" sz="1500" dirty="0">
                        <a:effectLst/>
                        <a:latin typeface="Arial"/>
                        <a:ea typeface="Calibri"/>
                        <a:cs typeface="Times New Roman"/>
                      </a:endParaRPr>
                    </a:p>
                  </a:txBody>
                  <a:tcPr marL="68580" marR="68580" marT="0" marB="0" anchor="b"/>
                </a:tc>
              </a:tr>
              <a:tr h="246740">
                <a:tc>
                  <a:txBody>
                    <a:bodyPr/>
                    <a:lstStyle/>
                    <a:p>
                      <a:pPr marL="0" marR="0">
                        <a:lnSpc>
                          <a:spcPct val="115000"/>
                        </a:lnSpc>
                        <a:spcBef>
                          <a:spcPts val="0"/>
                        </a:spcBef>
                        <a:spcAft>
                          <a:spcPts val="0"/>
                        </a:spcAft>
                      </a:pPr>
                      <a:r>
                        <a:rPr lang="en-US" sz="1500">
                          <a:effectLst/>
                        </a:rPr>
                        <a:t>practice_id</a:t>
                      </a:r>
                      <a:endParaRPr lang="en-US" sz="1500">
                        <a:effectLst/>
                        <a:latin typeface="Arial"/>
                        <a:ea typeface="Calibri"/>
                        <a:cs typeface="Times New Roman"/>
                      </a:endParaRPr>
                    </a:p>
                  </a:txBody>
                  <a:tcPr marL="68580" marR="68580" marT="0" marB="0" anchor="b"/>
                </a:tc>
                <a:tc>
                  <a:txBody>
                    <a:bodyPr/>
                    <a:lstStyle/>
                    <a:p>
                      <a:pPr marL="0" marR="0">
                        <a:lnSpc>
                          <a:spcPct val="115000"/>
                        </a:lnSpc>
                        <a:spcBef>
                          <a:spcPts val="0"/>
                        </a:spcBef>
                        <a:spcAft>
                          <a:spcPts val="0"/>
                        </a:spcAft>
                      </a:pPr>
                      <a:r>
                        <a:rPr lang="en-US" sz="1500" dirty="0" err="1">
                          <a:effectLst/>
                        </a:rPr>
                        <a:t>gp</a:t>
                      </a:r>
                      <a:r>
                        <a:rPr lang="en-US" sz="1500" dirty="0">
                          <a:effectLst/>
                        </a:rPr>
                        <a:t> practice id</a:t>
                      </a:r>
                      <a:endParaRPr lang="en-US" sz="1500" dirty="0">
                        <a:effectLst/>
                        <a:latin typeface="Arial"/>
                        <a:ea typeface="Calibri"/>
                        <a:cs typeface="Times New Roman"/>
                      </a:endParaRPr>
                    </a:p>
                  </a:txBody>
                  <a:tcPr marL="68580" marR="68580" marT="0" marB="0" anchor="b"/>
                </a:tc>
              </a:tr>
              <a:tr h="246740">
                <a:tc>
                  <a:txBody>
                    <a:bodyPr/>
                    <a:lstStyle/>
                    <a:p>
                      <a:pPr marL="0" marR="0">
                        <a:lnSpc>
                          <a:spcPct val="115000"/>
                        </a:lnSpc>
                        <a:spcBef>
                          <a:spcPts val="0"/>
                        </a:spcBef>
                        <a:spcAft>
                          <a:spcPts val="0"/>
                        </a:spcAft>
                      </a:pPr>
                      <a:r>
                        <a:rPr lang="en-US" sz="1500">
                          <a:effectLst/>
                        </a:rPr>
                        <a:t>group</a:t>
                      </a:r>
                      <a:endParaRPr lang="en-US" sz="1500">
                        <a:effectLst/>
                        <a:latin typeface="Arial"/>
                        <a:ea typeface="Calibri"/>
                        <a:cs typeface="Times New Roman"/>
                      </a:endParaRPr>
                    </a:p>
                  </a:txBody>
                  <a:tcPr marL="68580" marR="68580" marT="0" marB="0" anchor="b"/>
                </a:tc>
                <a:tc>
                  <a:txBody>
                    <a:bodyPr/>
                    <a:lstStyle/>
                    <a:p>
                      <a:pPr marL="0" marR="0">
                        <a:lnSpc>
                          <a:spcPct val="115000"/>
                        </a:lnSpc>
                        <a:spcBef>
                          <a:spcPts val="0"/>
                        </a:spcBef>
                        <a:spcAft>
                          <a:spcPts val="0"/>
                        </a:spcAft>
                      </a:pPr>
                      <a:r>
                        <a:rPr lang="en-US" sz="1500" dirty="0">
                          <a:effectLst/>
                        </a:rPr>
                        <a:t>treatment group; acupuncture (1) vs. control (0)</a:t>
                      </a:r>
                      <a:endParaRPr lang="en-US" sz="1500" dirty="0">
                        <a:effectLst/>
                        <a:latin typeface="Arial"/>
                        <a:ea typeface="Calibri"/>
                        <a:cs typeface="Times New Roman"/>
                      </a:endParaRPr>
                    </a:p>
                  </a:txBody>
                  <a:tcPr marL="68580" marR="68580" marT="0" marB="0" anchor="b"/>
                </a:tc>
              </a:tr>
              <a:tr h="246740">
                <a:tc>
                  <a:txBody>
                    <a:bodyPr/>
                    <a:lstStyle/>
                    <a:p>
                      <a:pPr marL="0" marR="0">
                        <a:lnSpc>
                          <a:spcPct val="115000"/>
                        </a:lnSpc>
                        <a:spcBef>
                          <a:spcPts val="0"/>
                        </a:spcBef>
                        <a:spcAft>
                          <a:spcPts val="0"/>
                        </a:spcAft>
                      </a:pPr>
                      <a:r>
                        <a:rPr lang="en-US" sz="1500">
                          <a:effectLst/>
                        </a:rPr>
                        <a:t>pk1</a:t>
                      </a:r>
                      <a:endParaRPr lang="en-US" sz="1500">
                        <a:effectLst/>
                        <a:latin typeface="Arial"/>
                        <a:ea typeface="Calibri"/>
                        <a:cs typeface="Times New Roman"/>
                      </a:endParaRPr>
                    </a:p>
                  </a:txBody>
                  <a:tcPr marL="68580" marR="68580" marT="0" marB="0" anchor="b"/>
                </a:tc>
                <a:tc>
                  <a:txBody>
                    <a:bodyPr/>
                    <a:lstStyle/>
                    <a:p>
                      <a:pPr marL="0" marR="0">
                        <a:lnSpc>
                          <a:spcPct val="115000"/>
                        </a:lnSpc>
                        <a:spcBef>
                          <a:spcPts val="0"/>
                        </a:spcBef>
                        <a:spcAft>
                          <a:spcPts val="0"/>
                        </a:spcAft>
                      </a:pPr>
                      <a:r>
                        <a:rPr lang="en-US" sz="1500" dirty="0">
                          <a:effectLst/>
                        </a:rPr>
                        <a:t>headache severity score baseline</a:t>
                      </a:r>
                      <a:endParaRPr lang="en-US" sz="1500" dirty="0">
                        <a:effectLst/>
                        <a:latin typeface="Arial"/>
                        <a:ea typeface="Calibri"/>
                        <a:cs typeface="Times New Roman"/>
                      </a:endParaRPr>
                    </a:p>
                  </a:txBody>
                  <a:tcPr marL="68580" marR="68580" marT="0" marB="0" anchor="b"/>
                </a:tc>
              </a:tr>
              <a:tr h="246740">
                <a:tc>
                  <a:txBody>
                    <a:bodyPr/>
                    <a:lstStyle/>
                    <a:p>
                      <a:pPr marL="0" marR="0">
                        <a:lnSpc>
                          <a:spcPct val="115000"/>
                        </a:lnSpc>
                        <a:spcBef>
                          <a:spcPts val="0"/>
                        </a:spcBef>
                        <a:spcAft>
                          <a:spcPts val="0"/>
                        </a:spcAft>
                      </a:pPr>
                      <a:r>
                        <a:rPr lang="en-US" sz="1500">
                          <a:effectLst/>
                        </a:rPr>
                        <a:t>pk2</a:t>
                      </a:r>
                      <a:endParaRPr lang="en-US" sz="1500">
                        <a:effectLst/>
                        <a:latin typeface="Arial"/>
                        <a:ea typeface="Calibri"/>
                        <a:cs typeface="Times New Roman"/>
                      </a:endParaRPr>
                    </a:p>
                  </a:txBody>
                  <a:tcPr marL="68580" marR="68580" marT="0" marB="0" anchor="b"/>
                </a:tc>
                <a:tc>
                  <a:txBody>
                    <a:bodyPr/>
                    <a:lstStyle/>
                    <a:p>
                      <a:pPr marL="0" marR="0">
                        <a:lnSpc>
                          <a:spcPct val="115000"/>
                        </a:lnSpc>
                        <a:spcBef>
                          <a:spcPts val="0"/>
                        </a:spcBef>
                        <a:spcAft>
                          <a:spcPts val="0"/>
                        </a:spcAft>
                      </a:pPr>
                      <a:r>
                        <a:rPr lang="en-US" sz="1500" dirty="0">
                          <a:effectLst/>
                        </a:rPr>
                        <a:t>headache severity score 3 month </a:t>
                      </a:r>
                      <a:endParaRPr lang="en-US" sz="1500" dirty="0">
                        <a:effectLst/>
                        <a:latin typeface="Arial"/>
                        <a:ea typeface="Calibri"/>
                        <a:cs typeface="Times New Roman"/>
                      </a:endParaRPr>
                    </a:p>
                  </a:txBody>
                  <a:tcPr marL="68580" marR="68580" marT="0" marB="0" anchor="b"/>
                </a:tc>
              </a:tr>
              <a:tr h="246740">
                <a:tc>
                  <a:txBody>
                    <a:bodyPr/>
                    <a:lstStyle/>
                    <a:p>
                      <a:pPr marL="0" marR="0">
                        <a:lnSpc>
                          <a:spcPct val="115000"/>
                        </a:lnSpc>
                        <a:spcBef>
                          <a:spcPts val="0"/>
                        </a:spcBef>
                        <a:spcAft>
                          <a:spcPts val="0"/>
                        </a:spcAft>
                      </a:pPr>
                      <a:r>
                        <a:rPr lang="en-US" sz="1500">
                          <a:effectLst/>
                        </a:rPr>
                        <a:t>pk5</a:t>
                      </a:r>
                      <a:endParaRPr lang="en-US" sz="1500">
                        <a:effectLst/>
                        <a:latin typeface="Arial"/>
                        <a:ea typeface="Calibri"/>
                        <a:cs typeface="Times New Roman"/>
                      </a:endParaRPr>
                    </a:p>
                  </a:txBody>
                  <a:tcPr marL="68580" marR="68580" marT="0" marB="0" anchor="b"/>
                </a:tc>
                <a:tc>
                  <a:txBody>
                    <a:bodyPr/>
                    <a:lstStyle/>
                    <a:p>
                      <a:pPr marL="0" marR="0">
                        <a:lnSpc>
                          <a:spcPct val="115000"/>
                        </a:lnSpc>
                        <a:spcBef>
                          <a:spcPts val="0"/>
                        </a:spcBef>
                        <a:spcAft>
                          <a:spcPts val="0"/>
                        </a:spcAft>
                      </a:pPr>
                      <a:r>
                        <a:rPr lang="en-US" sz="1500" dirty="0">
                          <a:effectLst/>
                        </a:rPr>
                        <a:t>headache severity score 1 year</a:t>
                      </a:r>
                      <a:endParaRPr lang="en-US" sz="1500" dirty="0">
                        <a:effectLst/>
                        <a:latin typeface="Arial"/>
                        <a:ea typeface="Calibri"/>
                        <a:cs typeface="Times New Roman"/>
                      </a:endParaRPr>
                    </a:p>
                  </a:txBody>
                  <a:tcPr marL="68580" marR="68580" marT="0" marB="0" anchor="b"/>
                </a:tc>
              </a:tr>
              <a:tr h="246740">
                <a:tc>
                  <a:txBody>
                    <a:bodyPr/>
                    <a:lstStyle/>
                    <a:p>
                      <a:pPr marL="0" marR="0">
                        <a:lnSpc>
                          <a:spcPct val="115000"/>
                        </a:lnSpc>
                        <a:spcBef>
                          <a:spcPts val="0"/>
                        </a:spcBef>
                        <a:spcAft>
                          <a:spcPts val="0"/>
                        </a:spcAft>
                      </a:pPr>
                      <a:r>
                        <a:rPr lang="en-US" sz="1500">
                          <a:effectLst/>
                        </a:rPr>
                        <a:t>f1</a:t>
                      </a:r>
                      <a:endParaRPr lang="en-US" sz="1500">
                        <a:effectLst/>
                        <a:latin typeface="Arial"/>
                        <a:ea typeface="Calibri"/>
                        <a:cs typeface="Times New Roman"/>
                      </a:endParaRPr>
                    </a:p>
                  </a:txBody>
                  <a:tcPr marL="68580" marR="68580" marT="0" marB="0" anchor="b"/>
                </a:tc>
                <a:tc>
                  <a:txBody>
                    <a:bodyPr/>
                    <a:lstStyle/>
                    <a:p>
                      <a:pPr marL="0" marR="0">
                        <a:lnSpc>
                          <a:spcPct val="115000"/>
                        </a:lnSpc>
                        <a:spcBef>
                          <a:spcPts val="0"/>
                        </a:spcBef>
                        <a:spcAft>
                          <a:spcPts val="0"/>
                        </a:spcAft>
                      </a:pPr>
                      <a:r>
                        <a:rPr lang="en-US" sz="1500" dirty="0">
                          <a:effectLst/>
                        </a:rPr>
                        <a:t>headache frequency baseline</a:t>
                      </a:r>
                      <a:endParaRPr lang="en-US" sz="1500" dirty="0">
                        <a:effectLst/>
                        <a:latin typeface="Arial"/>
                        <a:ea typeface="Calibri"/>
                        <a:cs typeface="Times New Roman"/>
                      </a:endParaRPr>
                    </a:p>
                  </a:txBody>
                  <a:tcPr marL="68580" marR="68580" marT="0" marB="0" anchor="b"/>
                </a:tc>
              </a:tr>
              <a:tr h="246740">
                <a:tc>
                  <a:txBody>
                    <a:bodyPr/>
                    <a:lstStyle/>
                    <a:p>
                      <a:pPr marL="0" marR="0">
                        <a:lnSpc>
                          <a:spcPct val="115000"/>
                        </a:lnSpc>
                        <a:spcBef>
                          <a:spcPts val="0"/>
                        </a:spcBef>
                        <a:spcAft>
                          <a:spcPts val="0"/>
                        </a:spcAft>
                      </a:pPr>
                      <a:r>
                        <a:rPr lang="en-US" sz="1500">
                          <a:effectLst/>
                        </a:rPr>
                        <a:t>f2</a:t>
                      </a:r>
                      <a:endParaRPr lang="en-US" sz="1500">
                        <a:effectLst/>
                        <a:latin typeface="Arial"/>
                        <a:ea typeface="Calibri"/>
                        <a:cs typeface="Times New Roman"/>
                      </a:endParaRPr>
                    </a:p>
                  </a:txBody>
                  <a:tcPr marL="68580" marR="68580" marT="0" marB="0" anchor="b"/>
                </a:tc>
                <a:tc>
                  <a:txBody>
                    <a:bodyPr/>
                    <a:lstStyle/>
                    <a:p>
                      <a:pPr marL="0" marR="0">
                        <a:lnSpc>
                          <a:spcPct val="115000"/>
                        </a:lnSpc>
                        <a:spcBef>
                          <a:spcPts val="0"/>
                        </a:spcBef>
                        <a:spcAft>
                          <a:spcPts val="0"/>
                        </a:spcAft>
                      </a:pPr>
                      <a:r>
                        <a:rPr lang="en-US" sz="1500" dirty="0">
                          <a:effectLst/>
                        </a:rPr>
                        <a:t>headache frequency 3 month</a:t>
                      </a:r>
                      <a:endParaRPr lang="en-US" sz="1500" dirty="0">
                        <a:effectLst/>
                        <a:latin typeface="Arial"/>
                        <a:ea typeface="Calibri"/>
                        <a:cs typeface="Times New Roman"/>
                      </a:endParaRPr>
                    </a:p>
                  </a:txBody>
                  <a:tcPr marL="68580" marR="68580" marT="0" marB="0" anchor="b"/>
                </a:tc>
              </a:tr>
              <a:tr h="246740">
                <a:tc>
                  <a:txBody>
                    <a:bodyPr/>
                    <a:lstStyle/>
                    <a:p>
                      <a:pPr marL="0" marR="0">
                        <a:lnSpc>
                          <a:spcPct val="115000"/>
                        </a:lnSpc>
                        <a:spcBef>
                          <a:spcPts val="0"/>
                        </a:spcBef>
                        <a:spcAft>
                          <a:spcPts val="0"/>
                        </a:spcAft>
                      </a:pPr>
                      <a:r>
                        <a:rPr lang="en-US" sz="1500">
                          <a:effectLst/>
                        </a:rPr>
                        <a:t>f5</a:t>
                      </a:r>
                      <a:endParaRPr lang="en-US" sz="1500">
                        <a:effectLst/>
                        <a:latin typeface="Arial"/>
                        <a:ea typeface="Calibri"/>
                        <a:cs typeface="Times New Roman"/>
                      </a:endParaRPr>
                    </a:p>
                  </a:txBody>
                  <a:tcPr marL="68580" marR="68580" marT="0" marB="0" anchor="b"/>
                </a:tc>
                <a:tc>
                  <a:txBody>
                    <a:bodyPr/>
                    <a:lstStyle/>
                    <a:p>
                      <a:pPr marL="0" marR="0">
                        <a:lnSpc>
                          <a:spcPct val="115000"/>
                        </a:lnSpc>
                        <a:spcBef>
                          <a:spcPts val="0"/>
                        </a:spcBef>
                        <a:spcAft>
                          <a:spcPts val="0"/>
                        </a:spcAft>
                      </a:pPr>
                      <a:r>
                        <a:rPr lang="en-US" sz="1500" dirty="0">
                          <a:effectLst/>
                        </a:rPr>
                        <a:t>headache frequency 1 year</a:t>
                      </a:r>
                      <a:endParaRPr lang="en-US" sz="1500" dirty="0">
                        <a:effectLst/>
                        <a:latin typeface="Arial"/>
                        <a:ea typeface="Calibri"/>
                        <a:cs typeface="Times New Roman"/>
                      </a:endParaRPr>
                    </a:p>
                  </a:txBody>
                  <a:tcPr marL="68580" marR="68580" marT="0" marB="0" anchor="b"/>
                </a:tc>
              </a:tr>
            </a:tbl>
          </a:graphicData>
        </a:graphic>
      </p:graphicFrame>
    </p:spTree>
    <p:custDataLst>
      <p:tags r:id="rId1"/>
    </p:custDataLst>
    <p:extLst>
      <p:ext uri="{BB962C8B-B14F-4D97-AF65-F5344CB8AC3E}">
        <p14:creationId xmlns:p14="http://schemas.microsoft.com/office/powerpoint/2010/main" val="204931475"/>
      </p:ext>
    </p:extLst>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70000" lnSpcReduction="20000"/>
          </a:bodyPr>
          <a:lstStyle/>
          <a:p>
            <a:pPr marL="57150" indent="0">
              <a:buNone/>
            </a:pPr>
            <a:r>
              <a:rPr lang="en-US" b="1" dirty="0"/>
              <a:t>Parts (a) – (e) walk you through the process of collecting the information needed to draft the different sections (Introduction, Methods, Results, and Discussion) of an abstract: </a:t>
            </a:r>
            <a:endParaRPr lang="en-US" dirty="0" smtClean="0"/>
          </a:p>
          <a:p>
            <a:pPr marL="57150" indent="0">
              <a:buNone/>
            </a:pPr>
            <a:endParaRPr lang="en-US" dirty="0"/>
          </a:p>
          <a:p>
            <a:pPr marL="57150" indent="0">
              <a:buNone/>
            </a:pPr>
            <a:r>
              <a:rPr lang="en-US" dirty="0" smtClean="0"/>
              <a:t>a) Report </a:t>
            </a:r>
            <a:r>
              <a:rPr lang="en-US" dirty="0"/>
              <a:t>the point estimate and associated 95% confidence interval for the mean headache severity score at 1 </a:t>
            </a:r>
            <a:r>
              <a:rPr lang="en-US" dirty="0" smtClean="0"/>
              <a:t>year </a:t>
            </a:r>
            <a:r>
              <a:rPr lang="en-US" dirty="0"/>
              <a:t>(</a:t>
            </a:r>
            <a:r>
              <a:rPr lang="en-US" i="1" dirty="0"/>
              <a:t>variable name is pk5</a:t>
            </a:r>
            <a:r>
              <a:rPr lang="en-US" dirty="0"/>
              <a:t>), for the acupuncture group. </a:t>
            </a:r>
            <a:endParaRPr lang="en-US" dirty="0" smtClean="0"/>
          </a:p>
          <a:p>
            <a:pPr marL="57150" indent="0">
              <a:buNone/>
            </a:pPr>
            <a:endParaRPr lang="en-US" dirty="0" smtClean="0"/>
          </a:p>
          <a:p>
            <a:pPr marL="57150" indent="0">
              <a:buNone/>
            </a:pPr>
            <a:r>
              <a:rPr lang="en-US" dirty="0" smtClean="0"/>
              <a:t>b) Report </a:t>
            </a:r>
            <a:r>
              <a:rPr lang="en-US" dirty="0"/>
              <a:t>the point estimate and associated 95% confidence interval for the mean headache severity score at 1 </a:t>
            </a:r>
            <a:r>
              <a:rPr lang="en-US" dirty="0" smtClean="0"/>
              <a:t>year </a:t>
            </a:r>
            <a:r>
              <a:rPr lang="en-US" dirty="0"/>
              <a:t>(</a:t>
            </a:r>
            <a:r>
              <a:rPr lang="en-US" i="1" dirty="0"/>
              <a:t>variable name is pk5</a:t>
            </a:r>
            <a:r>
              <a:rPr lang="en-US" dirty="0"/>
              <a:t>), for the control group. </a:t>
            </a:r>
            <a:endParaRPr lang="en-US" dirty="0" smtClean="0"/>
          </a:p>
          <a:p>
            <a:pPr marL="57150" indent="0">
              <a:buNone/>
            </a:pPr>
            <a:endParaRPr lang="en-US" dirty="0"/>
          </a:p>
          <a:p>
            <a:pPr marL="57150" lvl="1" indent="0">
              <a:buNone/>
            </a:pPr>
            <a:r>
              <a:rPr lang="en-US" sz="3100" dirty="0" smtClean="0"/>
              <a:t>c) </a:t>
            </a:r>
            <a:r>
              <a:rPr lang="en-US" sz="3100" dirty="0"/>
              <a:t>Write a statement that provides a statistical interpretation of the confidence intervals in (a) and (b). </a:t>
            </a:r>
          </a:p>
          <a:p>
            <a:pPr marL="0" indent="0">
              <a:buNone/>
            </a:pPr>
            <a:endParaRPr lang="en-US" dirty="0"/>
          </a:p>
        </p:txBody>
      </p:sp>
      <p:sp>
        <p:nvSpPr>
          <p:cNvPr id="3" name="Title 2"/>
          <p:cNvSpPr>
            <a:spLocks noGrp="1"/>
          </p:cNvSpPr>
          <p:nvPr>
            <p:ph type="title"/>
          </p:nvPr>
        </p:nvSpPr>
        <p:spPr/>
        <p:txBody>
          <a:bodyPr/>
          <a:lstStyle/>
          <a:p>
            <a:r>
              <a:rPr lang="en-US" dirty="0" smtClean="0"/>
              <a:t>Discuss Exercise 1</a:t>
            </a:r>
            <a:endParaRPr lang="en-US" dirty="0"/>
          </a:p>
        </p:txBody>
      </p:sp>
      <p:sp>
        <p:nvSpPr>
          <p:cNvPr id="4" name="Slide Number Placeholder 3"/>
          <p:cNvSpPr>
            <a:spLocks noGrp="1"/>
          </p:cNvSpPr>
          <p:nvPr>
            <p:ph type="sldNum" sz="quarter" idx="12"/>
          </p:nvPr>
        </p:nvSpPr>
        <p:spPr/>
        <p:txBody>
          <a:bodyPr/>
          <a:lstStyle/>
          <a:p>
            <a:r>
              <a:rPr lang="en-US" smtClean="0"/>
              <a:t>Slide </a:t>
            </a:r>
            <a:fld id="{03413174-A138-4697-9F8B-DFE211FDBA28}" type="slidenum">
              <a:rPr lang="en-US" smtClean="0"/>
              <a:pPr/>
              <a:t>3</a:t>
            </a:fld>
            <a:endParaRPr lang="en-US" dirty="0"/>
          </a:p>
        </p:txBody>
      </p:sp>
    </p:spTree>
    <p:custDataLst>
      <p:tags r:id="rId1"/>
    </p:custDataLst>
    <p:extLst>
      <p:ext uri="{BB962C8B-B14F-4D97-AF65-F5344CB8AC3E}">
        <p14:creationId xmlns:p14="http://schemas.microsoft.com/office/powerpoint/2010/main" val="169756491"/>
      </p:ext>
    </p:extLst>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lnSpcReduction="10000"/>
          </a:bodyPr>
          <a:lstStyle/>
          <a:p>
            <a:pPr marL="57150" indent="0">
              <a:buNone/>
            </a:pPr>
            <a:r>
              <a:rPr lang="en-US" dirty="0" smtClean="0"/>
              <a:t>a) Report </a:t>
            </a:r>
            <a:r>
              <a:rPr lang="en-US" dirty="0"/>
              <a:t>the point estimate and associated 95% confidence interval for the mean headache severity score at 1 </a:t>
            </a:r>
            <a:r>
              <a:rPr lang="en-US" dirty="0" smtClean="0"/>
              <a:t>year </a:t>
            </a:r>
            <a:r>
              <a:rPr lang="en-US" dirty="0"/>
              <a:t>(</a:t>
            </a:r>
            <a:r>
              <a:rPr lang="en-US" i="1" dirty="0"/>
              <a:t>variable name is pk5</a:t>
            </a:r>
            <a:r>
              <a:rPr lang="en-US" dirty="0"/>
              <a:t>), for the acupuncture group. </a:t>
            </a:r>
            <a:endParaRPr lang="en-US" dirty="0" smtClean="0"/>
          </a:p>
          <a:p>
            <a:pPr marL="57150" indent="0">
              <a:buNone/>
            </a:pPr>
            <a:r>
              <a:rPr lang="en-US" dirty="0" smtClean="0"/>
              <a:t>	→ </a:t>
            </a:r>
            <a:r>
              <a:rPr lang="en-US" i="1" dirty="0" smtClean="0">
                <a:solidFill>
                  <a:schemeClr val="accent4"/>
                </a:solidFill>
              </a:rPr>
              <a:t>95% CI = (</a:t>
            </a:r>
            <a:r>
              <a:rPr lang="en-US" i="1" dirty="0">
                <a:solidFill>
                  <a:schemeClr val="accent4"/>
                </a:solidFill>
              </a:rPr>
              <a:t>14.11, 18.38</a:t>
            </a:r>
            <a:r>
              <a:rPr lang="en-US" i="1" dirty="0" smtClean="0">
                <a:solidFill>
                  <a:schemeClr val="accent4"/>
                </a:solidFill>
              </a:rPr>
              <a:t>)</a:t>
            </a:r>
          </a:p>
          <a:p>
            <a:pPr marL="57150" indent="0">
              <a:buNone/>
            </a:pPr>
            <a:endParaRPr lang="en-US" dirty="0" smtClean="0"/>
          </a:p>
          <a:p>
            <a:pPr marL="57150" indent="0">
              <a:buNone/>
            </a:pPr>
            <a:r>
              <a:rPr lang="en-US" dirty="0" smtClean="0"/>
              <a:t>b) Report </a:t>
            </a:r>
            <a:r>
              <a:rPr lang="en-US" dirty="0"/>
              <a:t>the point estimate and associated 95% confidence interval for the mean headache severity score at 1 </a:t>
            </a:r>
            <a:r>
              <a:rPr lang="en-US" dirty="0" smtClean="0"/>
              <a:t>year </a:t>
            </a:r>
            <a:r>
              <a:rPr lang="en-US" dirty="0"/>
              <a:t>(</a:t>
            </a:r>
            <a:r>
              <a:rPr lang="en-US" i="1" dirty="0"/>
              <a:t>variable name is pk5</a:t>
            </a:r>
            <a:r>
              <a:rPr lang="en-US" dirty="0"/>
              <a:t>), for the control group. </a:t>
            </a:r>
            <a:endParaRPr lang="en-US" dirty="0" smtClean="0"/>
          </a:p>
          <a:p>
            <a:pPr marL="57150" indent="0">
              <a:buNone/>
            </a:pPr>
            <a:r>
              <a:rPr lang="en-US" dirty="0"/>
              <a:t>	→ </a:t>
            </a:r>
            <a:r>
              <a:rPr lang="en-US" i="1" dirty="0">
                <a:solidFill>
                  <a:schemeClr val="accent4"/>
                </a:solidFill>
              </a:rPr>
              <a:t>95% CI = </a:t>
            </a:r>
            <a:r>
              <a:rPr lang="en-US" i="1" dirty="0" smtClean="0">
                <a:solidFill>
                  <a:schemeClr val="accent4"/>
                </a:solidFill>
              </a:rPr>
              <a:t>(</a:t>
            </a:r>
            <a:r>
              <a:rPr lang="en-US" i="1" dirty="0">
                <a:solidFill>
                  <a:schemeClr val="accent4"/>
                </a:solidFill>
              </a:rPr>
              <a:t>19.50, 25.19</a:t>
            </a:r>
            <a:r>
              <a:rPr lang="en-US" i="1" dirty="0" smtClean="0">
                <a:solidFill>
                  <a:schemeClr val="accent4"/>
                </a:solidFill>
              </a:rPr>
              <a:t>)</a:t>
            </a:r>
          </a:p>
          <a:p>
            <a:pPr marL="57150" indent="0">
              <a:buNone/>
            </a:pPr>
            <a:endParaRPr lang="en-US" dirty="0"/>
          </a:p>
          <a:p>
            <a:pPr marL="0" indent="0">
              <a:buNone/>
            </a:pPr>
            <a:endParaRPr lang="en-US" dirty="0"/>
          </a:p>
        </p:txBody>
      </p:sp>
      <p:sp>
        <p:nvSpPr>
          <p:cNvPr id="3" name="Title 2"/>
          <p:cNvSpPr>
            <a:spLocks noGrp="1"/>
          </p:cNvSpPr>
          <p:nvPr>
            <p:ph type="title"/>
          </p:nvPr>
        </p:nvSpPr>
        <p:spPr/>
        <p:txBody>
          <a:bodyPr/>
          <a:lstStyle/>
          <a:p>
            <a:r>
              <a:rPr lang="en-US" dirty="0" smtClean="0"/>
              <a:t>Discuss Exercise 1</a:t>
            </a:r>
            <a:endParaRPr lang="en-US" dirty="0"/>
          </a:p>
        </p:txBody>
      </p:sp>
      <p:sp>
        <p:nvSpPr>
          <p:cNvPr id="4" name="Slide Number Placeholder 3"/>
          <p:cNvSpPr>
            <a:spLocks noGrp="1"/>
          </p:cNvSpPr>
          <p:nvPr>
            <p:ph type="sldNum" sz="quarter" idx="12"/>
          </p:nvPr>
        </p:nvSpPr>
        <p:spPr/>
        <p:txBody>
          <a:bodyPr/>
          <a:lstStyle/>
          <a:p>
            <a:r>
              <a:rPr lang="en-US" smtClean="0"/>
              <a:t>Slide </a:t>
            </a:r>
            <a:fld id="{03413174-A138-4697-9F8B-DFE211FDBA28}" type="slidenum">
              <a:rPr lang="en-US" smtClean="0"/>
              <a:pPr/>
              <a:t>4</a:t>
            </a:fld>
            <a:endParaRPr lang="en-US" dirty="0"/>
          </a:p>
        </p:txBody>
      </p:sp>
    </p:spTree>
    <p:custDataLst>
      <p:tags r:id="rId1"/>
    </p:custDataLst>
    <p:extLst>
      <p:ext uri="{BB962C8B-B14F-4D97-AF65-F5344CB8AC3E}">
        <p14:creationId xmlns:p14="http://schemas.microsoft.com/office/powerpoint/2010/main" val="1833700237"/>
      </p:ext>
    </p:extLst>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pPr marL="57150" lvl="1" indent="0">
              <a:buNone/>
            </a:pPr>
            <a:r>
              <a:rPr lang="en-US" sz="3000" dirty="0" smtClean="0"/>
              <a:t>c) </a:t>
            </a:r>
            <a:r>
              <a:rPr lang="en-US" sz="3000" dirty="0"/>
              <a:t>Write a statement that provides a statistical interpretation of the confidence intervals in (a) and (b</a:t>
            </a:r>
            <a:r>
              <a:rPr lang="en-US" sz="3000" dirty="0" smtClean="0"/>
              <a:t>).</a:t>
            </a:r>
          </a:p>
          <a:p>
            <a:pPr marL="57150" lvl="1" indent="0">
              <a:buNone/>
            </a:pPr>
            <a:endParaRPr lang="en-US" sz="3000" dirty="0"/>
          </a:p>
          <a:p>
            <a:pPr marL="57150" lvl="1" indent="0">
              <a:buNone/>
            </a:pPr>
            <a:r>
              <a:rPr lang="en-US" sz="3000" i="1" dirty="0" smtClean="0">
                <a:solidFill>
                  <a:schemeClr val="accent4"/>
                </a:solidFill>
              </a:rPr>
              <a:t>The mean headache severity score at 1 year in the treatment group was 16.2 with a 95% confidence interval of </a:t>
            </a:r>
            <a:r>
              <a:rPr lang="en-US" sz="3000" i="1" dirty="0">
                <a:solidFill>
                  <a:schemeClr val="accent4"/>
                </a:solidFill>
              </a:rPr>
              <a:t>(14.11, 18.38</a:t>
            </a:r>
            <a:r>
              <a:rPr lang="en-US" sz="3000" i="1" dirty="0" smtClean="0">
                <a:solidFill>
                  <a:schemeClr val="accent4"/>
                </a:solidFill>
              </a:rPr>
              <a:t>). In the control group, the mean was 22.3 with a 95% confidence interval of </a:t>
            </a:r>
            <a:r>
              <a:rPr lang="en-US" sz="3000" i="1" dirty="0">
                <a:solidFill>
                  <a:schemeClr val="accent4"/>
                </a:solidFill>
              </a:rPr>
              <a:t>(19.50, 25.19</a:t>
            </a:r>
            <a:r>
              <a:rPr lang="en-US" sz="3000" i="1" dirty="0" smtClean="0">
                <a:solidFill>
                  <a:schemeClr val="accent4"/>
                </a:solidFill>
              </a:rPr>
              <a:t>).</a:t>
            </a:r>
            <a:endParaRPr lang="en-US" sz="3000" i="1" dirty="0">
              <a:solidFill>
                <a:schemeClr val="accent4"/>
              </a:solidFill>
            </a:endParaRPr>
          </a:p>
        </p:txBody>
      </p:sp>
      <p:sp>
        <p:nvSpPr>
          <p:cNvPr id="3" name="Title 2"/>
          <p:cNvSpPr>
            <a:spLocks noGrp="1"/>
          </p:cNvSpPr>
          <p:nvPr>
            <p:ph type="title"/>
          </p:nvPr>
        </p:nvSpPr>
        <p:spPr/>
        <p:txBody>
          <a:bodyPr/>
          <a:lstStyle/>
          <a:p>
            <a:r>
              <a:rPr lang="en-US" dirty="0" smtClean="0"/>
              <a:t>Discuss Exercise 1</a:t>
            </a:r>
            <a:endParaRPr lang="en-US" dirty="0"/>
          </a:p>
        </p:txBody>
      </p:sp>
      <p:sp>
        <p:nvSpPr>
          <p:cNvPr id="4" name="Slide Number Placeholder 3"/>
          <p:cNvSpPr>
            <a:spLocks noGrp="1"/>
          </p:cNvSpPr>
          <p:nvPr>
            <p:ph type="sldNum" sz="quarter" idx="12"/>
          </p:nvPr>
        </p:nvSpPr>
        <p:spPr/>
        <p:txBody>
          <a:bodyPr/>
          <a:lstStyle/>
          <a:p>
            <a:r>
              <a:rPr lang="en-US" smtClean="0"/>
              <a:t>Slide </a:t>
            </a:r>
            <a:fld id="{03413174-A138-4697-9F8B-DFE211FDBA28}" type="slidenum">
              <a:rPr lang="en-US" smtClean="0"/>
              <a:pPr/>
              <a:t>5</a:t>
            </a:fld>
            <a:endParaRPr lang="en-US" dirty="0"/>
          </a:p>
        </p:txBody>
      </p:sp>
    </p:spTree>
    <p:custDataLst>
      <p:tags r:id="rId1"/>
    </p:custDataLst>
    <p:extLst>
      <p:ext uri="{BB962C8B-B14F-4D97-AF65-F5344CB8AC3E}">
        <p14:creationId xmlns:p14="http://schemas.microsoft.com/office/powerpoint/2010/main" val="2439807456"/>
      </p:ext>
    </p:extLst>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0" lvl="1" indent="0">
              <a:buNone/>
            </a:pPr>
            <a:r>
              <a:rPr lang="en-US" dirty="0" smtClean="0"/>
              <a:t>d) There </a:t>
            </a:r>
            <a:r>
              <a:rPr lang="en-US" dirty="0"/>
              <a:t>are underlying statistical assumptions that should be met when constructing confidence intervals. If these assumptions are not met, the interval estimate may be biased and conclusions based on the interval invalid. When calculating a confidence interval for a population mean, the underlying assumptions are the observations are independent, the sample in unbiased, and the sample size is sufficiently large. Do you think these assumptions are reasonable for the cohort used in that analysis?</a:t>
            </a:r>
          </a:p>
          <a:p>
            <a:pPr marL="0" indent="0">
              <a:buNone/>
            </a:pPr>
            <a:endParaRPr lang="en-US" dirty="0"/>
          </a:p>
        </p:txBody>
      </p:sp>
      <p:sp>
        <p:nvSpPr>
          <p:cNvPr id="3" name="Title 2"/>
          <p:cNvSpPr>
            <a:spLocks noGrp="1"/>
          </p:cNvSpPr>
          <p:nvPr>
            <p:ph type="title"/>
          </p:nvPr>
        </p:nvSpPr>
        <p:spPr/>
        <p:txBody>
          <a:bodyPr/>
          <a:lstStyle/>
          <a:p>
            <a:r>
              <a:rPr lang="en-US" dirty="0" smtClean="0"/>
              <a:t>Discuss Exercise 1</a:t>
            </a:r>
            <a:endParaRPr lang="en-US" dirty="0"/>
          </a:p>
        </p:txBody>
      </p:sp>
      <p:sp>
        <p:nvSpPr>
          <p:cNvPr id="4" name="Slide Number Placeholder 3"/>
          <p:cNvSpPr>
            <a:spLocks noGrp="1"/>
          </p:cNvSpPr>
          <p:nvPr>
            <p:ph type="sldNum" sz="quarter" idx="12"/>
          </p:nvPr>
        </p:nvSpPr>
        <p:spPr/>
        <p:txBody>
          <a:bodyPr/>
          <a:lstStyle/>
          <a:p>
            <a:r>
              <a:rPr lang="en-US" smtClean="0"/>
              <a:t>Slide </a:t>
            </a:r>
            <a:fld id="{03413174-A138-4697-9F8B-DFE211FDBA28}" type="slidenum">
              <a:rPr lang="en-US" smtClean="0"/>
              <a:pPr/>
              <a:t>6</a:t>
            </a:fld>
            <a:endParaRPr lang="en-US" dirty="0"/>
          </a:p>
        </p:txBody>
      </p:sp>
    </p:spTree>
    <p:custDataLst>
      <p:tags r:id="rId1"/>
    </p:custDataLst>
    <p:extLst>
      <p:ext uri="{BB962C8B-B14F-4D97-AF65-F5344CB8AC3E}">
        <p14:creationId xmlns:p14="http://schemas.microsoft.com/office/powerpoint/2010/main" val="4125727123"/>
      </p:ext>
    </p:extLst>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990601"/>
            <a:ext cx="8229600" cy="5562599"/>
          </a:xfrm>
        </p:spPr>
        <p:txBody>
          <a:bodyPr>
            <a:normAutofit fontScale="77500" lnSpcReduction="20000"/>
          </a:bodyPr>
          <a:lstStyle/>
          <a:p>
            <a:r>
              <a:rPr lang="en-US" dirty="0" smtClean="0"/>
              <a:t>Assumption 1: Independent observations?</a:t>
            </a:r>
          </a:p>
          <a:p>
            <a:pPr lvl="1"/>
            <a:r>
              <a:rPr lang="en-US" i="1" dirty="0" smtClean="0">
                <a:solidFill>
                  <a:schemeClr val="accent4"/>
                </a:solidFill>
              </a:rPr>
              <a:t>Subject were randomly selected and randomly assigned to treatment groups (i.e. a RCT), but … </a:t>
            </a:r>
          </a:p>
          <a:p>
            <a:pPr lvl="1"/>
            <a:r>
              <a:rPr lang="en-US" i="1" dirty="0" smtClean="0">
                <a:solidFill>
                  <a:schemeClr val="accent4"/>
                </a:solidFill>
              </a:rPr>
              <a:t>But subjects can be grouped by practice and acupuncturist, so there could be correlation in the data … </a:t>
            </a:r>
          </a:p>
          <a:p>
            <a:r>
              <a:rPr lang="en-US" dirty="0" smtClean="0"/>
              <a:t>Assumption 2: Sample unbiased?</a:t>
            </a:r>
          </a:p>
          <a:p>
            <a:pPr lvl="1"/>
            <a:r>
              <a:rPr lang="en-US" i="1" dirty="0" smtClean="0">
                <a:solidFill>
                  <a:schemeClr val="accent4"/>
                </a:solidFill>
              </a:rPr>
              <a:t>Maybe … nearly 25% of subjects are missing their 1 year headache severity score … need to know if these patients are somehow different from those not missing their 1 year value … how can we determine that?</a:t>
            </a:r>
          </a:p>
          <a:p>
            <a:r>
              <a:rPr lang="en-US" dirty="0" smtClean="0"/>
              <a:t>Assumption 3: Sample sufficiently large?</a:t>
            </a:r>
          </a:p>
          <a:p>
            <a:pPr lvl="1"/>
            <a:r>
              <a:rPr lang="en-US" i="1" dirty="0" smtClean="0">
                <a:solidFill>
                  <a:schemeClr val="accent4"/>
                </a:solidFill>
              </a:rPr>
              <a:t>Yes; there are 205-44=161 subjects in the treatment group and 196-56=140 subjects in the control group.</a:t>
            </a:r>
          </a:p>
          <a:p>
            <a:pPr lvl="1"/>
            <a:endParaRPr lang="en-US" i="1" dirty="0">
              <a:solidFill>
                <a:schemeClr val="accent4"/>
              </a:solidFill>
            </a:endParaRPr>
          </a:p>
          <a:p>
            <a:r>
              <a:rPr lang="en-US" dirty="0" smtClean="0"/>
              <a:t>Overall: Are the assumptions met?</a:t>
            </a:r>
          </a:p>
          <a:p>
            <a:pPr lvl="1"/>
            <a:r>
              <a:rPr lang="en-US" i="1" dirty="0" smtClean="0">
                <a:solidFill>
                  <a:schemeClr val="accent4"/>
                </a:solidFill>
              </a:rPr>
              <a:t>A normality-based confidence interval for the mean may NOT be the best statistical approach for this data. </a:t>
            </a:r>
            <a:endParaRPr lang="en-US" i="1" dirty="0">
              <a:solidFill>
                <a:schemeClr val="accent4"/>
              </a:solidFill>
            </a:endParaRPr>
          </a:p>
        </p:txBody>
      </p:sp>
      <p:sp>
        <p:nvSpPr>
          <p:cNvPr id="3" name="Title 2"/>
          <p:cNvSpPr>
            <a:spLocks noGrp="1"/>
          </p:cNvSpPr>
          <p:nvPr>
            <p:ph type="title"/>
          </p:nvPr>
        </p:nvSpPr>
        <p:spPr/>
        <p:txBody>
          <a:bodyPr/>
          <a:lstStyle/>
          <a:p>
            <a:r>
              <a:rPr lang="en-US" dirty="0" smtClean="0"/>
              <a:t>Discuss Exercise 1</a:t>
            </a:r>
            <a:endParaRPr lang="en-US" dirty="0"/>
          </a:p>
        </p:txBody>
      </p:sp>
      <p:sp>
        <p:nvSpPr>
          <p:cNvPr id="4" name="Slide Number Placeholder 3"/>
          <p:cNvSpPr>
            <a:spLocks noGrp="1"/>
          </p:cNvSpPr>
          <p:nvPr>
            <p:ph type="sldNum" sz="quarter" idx="12"/>
          </p:nvPr>
        </p:nvSpPr>
        <p:spPr/>
        <p:txBody>
          <a:bodyPr/>
          <a:lstStyle/>
          <a:p>
            <a:r>
              <a:rPr lang="en-US" smtClean="0"/>
              <a:t>Slide </a:t>
            </a:r>
            <a:fld id="{03413174-A138-4697-9F8B-DFE211FDBA28}" type="slidenum">
              <a:rPr lang="en-US" smtClean="0"/>
              <a:pPr/>
              <a:t>7</a:t>
            </a:fld>
            <a:endParaRPr lang="en-US" dirty="0"/>
          </a:p>
        </p:txBody>
      </p:sp>
    </p:spTree>
    <p:custDataLst>
      <p:tags r:id="rId1"/>
    </p:custDataLst>
    <p:extLst>
      <p:ext uri="{BB962C8B-B14F-4D97-AF65-F5344CB8AC3E}">
        <p14:creationId xmlns:p14="http://schemas.microsoft.com/office/powerpoint/2010/main" val="2062388908"/>
      </p:ext>
    </p:extLst>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990601"/>
            <a:ext cx="8229600" cy="3200399"/>
          </a:xfrm>
        </p:spPr>
        <p:txBody>
          <a:bodyPr>
            <a:normAutofit fontScale="55000" lnSpcReduction="20000"/>
          </a:bodyPr>
          <a:lstStyle/>
          <a:p>
            <a:pPr marL="0" lvl="1" indent="0">
              <a:buNone/>
            </a:pPr>
            <a:r>
              <a:rPr lang="en-US" dirty="0" smtClean="0"/>
              <a:t>e) In </a:t>
            </a:r>
            <a:r>
              <a:rPr lang="en-US" dirty="0"/>
              <a:t>the trial protocol, researchers describe the primary outcome as follows:  </a:t>
            </a:r>
            <a:endParaRPr lang="en-US" dirty="0" smtClean="0"/>
          </a:p>
          <a:p>
            <a:pPr marL="0" lvl="1" indent="0">
              <a:buNone/>
            </a:pPr>
            <a:endParaRPr lang="en-US" dirty="0"/>
          </a:p>
          <a:p>
            <a:pPr marL="0" indent="0">
              <a:buNone/>
            </a:pPr>
            <a:r>
              <a:rPr lang="en-US" b="1" i="1" dirty="0"/>
              <a:t>Outcome assessment</a:t>
            </a:r>
            <a:endParaRPr lang="en-US" sz="4000" dirty="0"/>
          </a:p>
          <a:p>
            <a:pPr marL="0" indent="0">
              <a:buNone/>
            </a:pPr>
            <a:r>
              <a:rPr lang="en-US" i="1" dirty="0" smtClean="0"/>
              <a:t>Patients </a:t>
            </a:r>
            <a:r>
              <a:rPr lang="en-US" i="1" dirty="0"/>
              <a:t>completed a daily diary of headache and medication use for four weeks at baseline and then three months and one year after </a:t>
            </a:r>
            <a:r>
              <a:rPr lang="en-US" i="1" dirty="0" err="1"/>
              <a:t>randomisation</a:t>
            </a:r>
            <a:r>
              <a:rPr lang="en-US" i="1" dirty="0"/>
              <a:t>. Severity of headache was recorded four times a day on a six point </a:t>
            </a:r>
            <a:r>
              <a:rPr lang="en-US" i="1" dirty="0" err="1"/>
              <a:t>Likert</a:t>
            </a:r>
            <a:r>
              <a:rPr lang="en-US" i="1" dirty="0"/>
              <a:t> scale (box) and the total summed to give a headache score</a:t>
            </a:r>
            <a:r>
              <a:rPr lang="en-US" i="1" dirty="0" smtClean="0"/>
              <a:t>.</a:t>
            </a:r>
            <a:r>
              <a:rPr lang="en-US" i="1" dirty="0"/>
              <a:t> </a:t>
            </a:r>
            <a:endParaRPr lang="en-US" dirty="0"/>
          </a:p>
          <a:p>
            <a:pPr marL="0" indent="0">
              <a:buNone/>
            </a:pPr>
            <a:endParaRPr lang="en-US" b="1" dirty="0" smtClean="0"/>
          </a:p>
          <a:p>
            <a:pPr marL="0" indent="0">
              <a:buNone/>
            </a:pPr>
            <a:r>
              <a:rPr lang="en-US" b="1" i="1" dirty="0" smtClean="0"/>
              <a:t>Statistical </a:t>
            </a:r>
            <a:r>
              <a:rPr lang="en-US" b="1" i="1" dirty="0"/>
              <a:t>considerations</a:t>
            </a:r>
            <a:endParaRPr lang="en-US" i="1" dirty="0"/>
          </a:p>
          <a:p>
            <a:pPr marL="0" indent="0">
              <a:buNone/>
            </a:pPr>
            <a:r>
              <a:rPr lang="en-US" i="1" dirty="0"/>
              <a:t>The primary outcome measure was headache score at the one year follow up.</a:t>
            </a:r>
          </a:p>
          <a:p>
            <a:pPr marL="0" indent="0">
              <a:buNone/>
            </a:pPr>
            <a:endParaRPr lang="en-US" i="1" dirty="0"/>
          </a:p>
          <a:p>
            <a:pPr marL="0" indent="0">
              <a:buNone/>
            </a:pPr>
            <a:r>
              <a:rPr lang="en-US" i="1" dirty="0" err="1" smtClean="0"/>
              <a:t>Likert</a:t>
            </a:r>
            <a:r>
              <a:rPr lang="en-US" i="1" dirty="0" smtClean="0"/>
              <a:t> </a:t>
            </a:r>
            <a:r>
              <a:rPr lang="en-US" i="1" dirty="0"/>
              <a:t>Scale</a:t>
            </a:r>
            <a:r>
              <a:rPr lang="en-US" i="1" dirty="0" smtClean="0"/>
              <a:t>:</a:t>
            </a:r>
          </a:p>
          <a:p>
            <a:pPr marL="0" indent="0">
              <a:buNone/>
            </a:pPr>
            <a:endParaRPr lang="en-US" sz="4000" i="1" dirty="0"/>
          </a:p>
          <a:p>
            <a:pPr marL="0" indent="0">
              <a:buNone/>
            </a:pPr>
            <a:endParaRPr lang="en-US" sz="4000" i="1" dirty="0" smtClean="0"/>
          </a:p>
          <a:p>
            <a:pPr marL="0" indent="0">
              <a:buNone/>
            </a:pPr>
            <a:endParaRPr lang="en-US" sz="4000" i="1" dirty="0" smtClean="0"/>
          </a:p>
          <a:p>
            <a:pPr marL="0" indent="0">
              <a:buNone/>
            </a:pPr>
            <a:endParaRPr lang="en-US" sz="4000" i="1" dirty="0"/>
          </a:p>
          <a:p>
            <a:pPr marL="0" indent="0">
              <a:buNone/>
            </a:pPr>
            <a:endParaRPr lang="en-US" sz="4000" i="1" dirty="0"/>
          </a:p>
          <a:p>
            <a:pPr marL="0" lvl="1" indent="0">
              <a:buNone/>
            </a:pPr>
            <a:endParaRPr lang="en-US" dirty="0" smtClean="0"/>
          </a:p>
          <a:p>
            <a:pPr marL="0" indent="0">
              <a:buNone/>
            </a:pPr>
            <a:endParaRPr lang="en-US" dirty="0"/>
          </a:p>
        </p:txBody>
      </p:sp>
      <p:sp>
        <p:nvSpPr>
          <p:cNvPr id="3" name="Title 2"/>
          <p:cNvSpPr>
            <a:spLocks noGrp="1"/>
          </p:cNvSpPr>
          <p:nvPr>
            <p:ph type="title"/>
          </p:nvPr>
        </p:nvSpPr>
        <p:spPr/>
        <p:txBody>
          <a:bodyPr/>
          <a:lstStyle/>
          <a:p>
            <a:r>
              <a:rPr lang="en-US" dirty="0" smtClean="0"/>
              <a:t>Discuss Exercise 1</a:t>
            </a:r>
            <a:endParaRPr lang="en-US" dirty="0"/>
          </a:p>
        </p:txBody>
      </p:sp>
      <p:sp>
        <p:nvSpPr>
          <p:cNvPr id="4" name="Slide Number Placeholder 3"/>
          <p:cNvSpPr>
            <a:spLocks noGrp="1"/>
          </p:cNvSpPr>
          <p:nvPr>
            <p:ph type="sldNum" sz="quarter" idx="12"/>
          </p:nvPr>
        </p:nvSpPr>
        <p:spPr/>
        <p:txBody>
          <a:bodyPr/>
          <a:lstStyle/>
          <a:p>
            <a:r>
              <a:rPr lang="en-US" smtClean="0"/>
              <a:t>Slide </a:t>
            </a:r>
            <a:fld id="{03413174-A138-4697-9F8B-DFE211FDBA28}" type="slidenum">
              <a:rPr lang="en-US" smtClean="0"/>
              <a:pPr/>
              <a:t>8</a:t>
            </a:fld>
            <a:endParaRPr lang="en-US" dirty="0"/>
          </a:p>
        </p:txBody>
      </p:sp>
      <p:pic>
        <p:nvPicPr>
          <p:cNvPr id="5" name="Picture 4"/>
          <p:cNvPicPr/>
          <p:nvPr/>
        </p:nvPicPr>
        <p:blipFill>
          <a:blip r:embed="rId3">
            <a:extLst>
              <a:ext uri="{28A0092B-C50C-407E-A947-70E740481C1C}">
                <a14:useLocalDpi xmlns:a14="http://schemas.microsoft.com/office/drawing/2010/main" val="0"/>
              </a:ext>
            </a:extLst>
          </a:blip>
          <a:stretch>
            <a:fillRect/>
          </a:stretch>
        </p:blipFill>
        <p:spPr>
          <a:xfrm>
            <a:off x="2743200" y="3886200"/>
            <a:ext cx="3657600" cy="1828800"/>
          </a:xfrm>
          <a:prstGeom prst="rect">
            <a:avLst/>
          </a:prstGeom>
        </p:spPr>
      </p:pic>
    </p:spTree>
    <p:custDataLst>
      <p:tags r:id="rId1"/>
    </p:custDataLst>
    <p:extLst>
      <p:ext uri="{BB962C8B-B14F-4D97-AF65-F5344CB8AC3E}">
        <p14:creationId xmlns:p14="http://schemas.microsoft.com/office/powerpoint/2010/main" val="4131867705"/>
      </p:ext>
    </p:extLst>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3124200"/>
            <a:ext cx="8229600" cy="3581400"/>
          </a:xfrm>
        </p:spPr>
        <p:txBody>
          <a:bodyPr>
            <a:normAutofit fontScale="55000" lnSpcReduction="20000"/>
          </a:bodyPr>
          <a:lstStyle/>
          <a:p>
            <a:r>
              <a:rPr lang="en-US" dirty="0"/>
              <a:t>Based on this information, it appears that the data set contains the sum of the daily headache severity scores. If this were the case, the scores in the data set should range from 0 to 20, but the mean outcome in the control arm is 22.3. </a:t>
            </a:r>
            <a:r>
              <a:rPr lang="en-US" dirty="0" smtClean="0"/>
              <a:t>It appears that the </a:t>
            </a:r>
            <a:r>
              <a:rPr lang="en-US" dirty="0"/>
              <a:t>authors reported the average weekly headache severity score. That is, the 28 daily scores from a given week were summed and then averaged over the 4 weeks of journaling to create the score reported in the data set. This means that the scores in the data set could range from 0 to 140. Using this information, can you make a clinical assessment about the confidence intervals in (a) and (b)? That is, do the confidence intervals contain clinically relevant values of mean headache severity? If so, provide a clinical interpretation of the findings. If not, explain why and explain what additional information might be needed in order to provide a clinical interpretation of the findings. </a:t>
            </a:r>
          </a:p>
          <a:p>
            <a:pPr marL="0" indent="0">
              <a:buNone/>
            </a:pPr>
            <a:endParaRPr lang="en-US" dirty="0"/>
          </a:p>
        </p:txBody>
      </p:sp>
      <p:sp>
        <p:nvSpPr>
          <p:cNvPr id="3" name="Title 2"/>
          <p:cNvSpPr>
            <a:spLocks noGrp="1"/>
          </p:cNvSpPr>
          <p:nvPr>
            <p:ph type="title"/>
          </p:nvPr>
        </p:nvSpPr>
        <p:spPr/>
        <p:txBody>
          <a:bodyPr/>
          <a:lstStyle/>
          <a:p>
            <a:r>
              <a:rPr lang="en-US" dirty="0" smtClean="0"/>
              <a:t>Discuss Exercise 1</a:t>
            </a:r>
            <a:endParaRPr lang="en-US" dirty="0"/>
          </a:p>
        </p:txBody>
      </p:sp>
      <p:sp>
        <p:nvSpPr>
          <p:cNvPr id="4" name="Slide Number Placeholder 3"/>
          <p:cNvSpPr>
            <a:spLocks noGrp="1"/>
          </p:cNvSpPr>
          <p:nvPr>
            <p:ph type="sldNum" sz="quarter" idx="12"/>
          </p:nvPr>
        </p:nvSpPr>
        <p:spPr/>
        <p:txBody>
          <a:bodyPr/>
          <a:lstStyle/>
          <a:p>
            <a:r>
              <a:rPr lang="en-US" smtClean="0"/>
              <a:t>Slide </a:t>
            </a:r>
            <a:fld id="{03413174-A138-4697-9F8B-DFE211FDBA28}" type="slidenum">
              <a:rPr lang="en-US" smtClean="0"/>
              <a:pPr/>
              <a:t>9</a:t>
            </a:fld>
            <a:endParaRPr lang="en-US" dirty="0"/>
          </a:p>
        </p:txBody>
      </p:sp>
      <p:pic>
        <p:nvPicPr>
          <p:cNvPr id="5" name="Picture 4"/>
          <p:cNvPicPr/>
          <p:nvPr/>
        </p:nvPicPr>
        <p:blipFill>
          <a:blip r:embed="rId3">
            <a:extLst>
              <a:ext uri="{28A0092B-C50C-407E-A947-70E740481C1C}">
                <a14:useLocalDpi xmlns:a14="http://schemas.microsoft.com/office/drawing/2010/main" val="0"/>
              </a:ext>
            </a:extLst>
          </a:blip>
          <a:stretch>
            <a:fillRect/>
          </a:stretch>
        </p:blipFill>
        <p:spPr>
          <a:xfrm>
            <a:off x="2868706" y="1066800"/>
            <a:ext cx="3657600" cy="1828800"/>
          </a:xfrm>
          <a:prstGeom prst="rect">
            <a:avLst/>
          </a:prstGeom>
        </p:spPr>
      </p:pic>
    </p:spTree>
    <p:custDataLst>
      <p:tags r:id="rId1"/>
    </p:custDataLst>
    <p:extLst>
      <p:ext uri="{BB962C8B-B14F-4D97-AF65-F5344CB8AC3E}">
        <p14:creationId xmlns:p14="http://schemas.microsoft.com/office/powerpoint/2010/main" val="1479401014"/>
      </p:ext>
    </p:extLst>
  </p:cSld>
  <p:clrMapOvr>
    <a:masterClrMapping/>
  </p:clrMapOvr>
  <p:transition/>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 name="ARTICULATE_SLIDE_COUNT" val="12"/>
</p:tagLst>
</file>

<file path=ppt/tags/tag1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CIT2010_04.29.2010">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CIT2010_04.29.2010</Template>
  <TotalTime>6881</TotalTime>
  <Words>1525</Words>
  <Application>Microsoft Office PowerPoint</Application>
  <PresentationFormat>On-screen Show (4:3)</PresentationFormat>
  <Paragraphs>116</Paragraphs>
  <Slides>12</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12</vt:i4>
      </vt:variant>
    </vt:vector>
  </HeadingPairs>
  <TitlesOfParts>
    <vt:vector size="16" baseType="lpstr">
      <vt:lpstr>Arial</vt:lpstr>
      <vt:lpstr>Calibri</vt:lpstr>
      <vt:lpstr>Times New Roman</vt:lpstr>
      <vt:lpstr>CIT2010_04.29.2010</vt:lpstr>
      <vt:lpstr>Discuss Exercise 1</vt:lpstr>
      <vt:lpstr>Discuss Exercise 1</vt:lpstr>
      <vt:lpstr>Discuss Exercise 1</vt:lpstr>
      <vt:lpstr>Discuss Exercise 1</vt:lpstr>
      <vt:lpstr>Discuss Exercise 1</vt:lpstr>
      <vt:lpstr>Discuss Exercise 1</vt:lpstr>
      <vt:lpstr>Discuss Exercise 1</vt:lpstr>
      <vt:lpstr>Discuss Exercise 1</vt:lpstr>
      <vt:lpstr>Discuss Exercise 1</vt:lpstr>
      <vt:lpstr>Discuss Exercise 1</vt:lpstr>
      <vt:lpstr>Discuss Exercise 1</vt:lpstr>
      <vt:lpstr>Discuss Exercise 1</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CRP241 2009 intro lecture</dc:title>
  <dc:subject>Statistics</dc:subject>
  <dc:creator>Steven C Grambow</dc:creator>
  <cp:keywords>intro statistics</cp:keywords>
  <dc:description>This is the CRP241 Introduction Lecture for 2009</dc:description>
  <cp:lastModifiedBy>Steven Grambow, Ph.D.</cp:lastModifiedBy>
  <cp:revision>611</cp:revision>
  <cp:lastPrinted>2013-10-03T16:57:35Z</cp:lastPrinted>
  <dcterms:created xsi:type="dcterms:W3CDTF">2009-08-13T17:41:22Z</dcterms:created>
  <dcterms:modified xsi:type="dcterms:W3CDTF">2015-07-30T20:08:44Z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rticulateGUID">
    <vt:lpwstr>F4A5C959-A193-42DD-98B1-63B6E67D6853</vt:lpwstr>
  </property>
  <property fmtid="{D5CDD505-2E9C-101B-9397-08002B2CF9AE}" pid="3" name="ArticulatePath">
    <vt:lpwstr>module4-day3_answers</vt:lpwstr>
  </property>
</Properties>
</file>