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6" r:id="rId3"/>
    <p:sldId id="258" r:id="rId4"/>
    <p:sldId id="257" r:id="rId5"/>
    <p:sldId id="259" r:id="rId6"/>
    <p:sldId id="260" r:id="rId7"/>
    <p:sldId id="261" r:id="rId8"/>
    <p:sldId id="262" r:id="rId9"/>
    <p:sldId id="263" r:id="rId10"/>
    <p:sldId id="264" r:id="rId11"/>
    <p:sldId id="265"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3333" autoAdjust="0"/>
  </p:normalViewPr>
  <p:slideViewPr>
    <p:cSldViewPr snapToGrid="0">
      <p:cViewPr varScale="1">
        <p:scale>
          <a:sx n="96" d="100"/>
          <a:sy n="96" d="100"/>
        </p:scale>
        <p:origin x="11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54C3D6-2FAB-452E-A758-64C5A05F0B2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02DB150-B896-4E55-82B0-234C2A9FB1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A750B-B763-4450-B685-96E77A7695A9}" type="datetimeFigureOut">
              <a:rPr lang="en-US" smtClean="0"/>
              <a:t>4/1/2019</a:t>
            </a:fld>
            <a:endParaRPr lang="en-US"/>
          </a:p>
        </p:txBody>
      </p:sp>
      <p:sp>
        <p:nvSpPr>
          <p:cNvPr id="4" name="Footer Placeholder 3">
            <a:extLst>
              <a:ext uri="{FF2B5EF4-FFF2-40B4-BE49-F238E27FC236}">
                <a16:creationId xmlns:a16="http://schemas.microsoft.com/office/drawing/2014/main" id="{100686DF-E2DD-421A-B933-903B4B1FA9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9F3D3C-F543-4343-942F-AF7402B5E8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9FC62-3739-4663-9A4F-71D917A1DD54}" type="slidenum">
              <a:rPr lang="en-US" smtClean="0"/>
              <a:t>‹#›</a:t>
            </a:fld>
            <a:endParaRPr lang="en-US"/>
          </a:p>
        </p:txBody>
      </p:sp>
    </p:spTree>
    <p:extLst>
      <p:ext uri="{BB962C8B-B14F-4D97-AF65-F5344CB8AC3E}">
        <p14:creationId xmlns:p14="http://schemas.microsoft.com/office/powerpoint/2010/main" val="32599302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5BBF80-34B3-40F6-BA14-0C41E52C5BE4}" type="datetimeFigureOut">
              <a:rPr lang="en-US" smtClean="0"/>
              <a:t>4/1/2019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9FEB3D-F0FF-43B3-84C8-6116F14CAE18}" type="slidenum">
              <a:rPr lang="en-US" smtClean="0"/>
              <a:t>‹#›</a:t>
            </a:fld>
            <a:endParaRPr lang="en-US"/>
          </a:p>
        </p:txBody>
      </p:sp>
    </p:spTree>
    <p:extLst>
      <p:ext uri="{BB962C8B-B14F-4D97-AF65-F5344CB8AC3E}">
        <p14:creationId xmlns:p14="http://schemas.microsoft.com/office/powerpoint/2010/main" val="35083652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20A9019-A26F-4F27-9156-6ECD7295D16E}" type="datetime1">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2484219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291BBE-BB5A-4AC1-8880-4587801C8F19}" type="datetime1">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2710306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DFFEFD-D685-4DE5-8220-77F50513B140}" type="datetime1">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2869417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051464-D775-4862-8218-71A599A362D1}" type="datetime1">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1820371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7D3DC0-96D3-4AC6-9B66-4A7E8B78FC13}" type="datetime1">
              <a:rPr lang="en-US" smtClean="0"/>
              <a:t>4/1/2019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3787169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1F715B6-3493-4976-A1F1-17D9BDB09BCD}" type="datetime1">
              <a:rPr lang="en-US" smtClean="0"/>
              <a:t>4/1/2019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2833773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1E4E36-B7F4-4A72-8757-0AD94DC84A0D}" type="datetime1">
              <a:rPr lang="en-US" smtClean="0"/>
              <a:t>4/1/2019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3900728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AD4B3BF-1A93-46B4-BF0C-BD154B7D7964}" type="datetime1">
              <a:rPr lang="en-US" smtClean="0"/>
              <a:t>4/1/2019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1310909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002C11-8645-404F-B0FD-979776DE28E4}" type="datetime1">
              <a:rPr lang="en-US" smtClean="0"/>
              <a:t>4/1/2019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1294316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76F0AC-B5E6-4946-9617-72186A1AAD21}" type="datetime1">
              <a:rPr lang="en-US" smtClean="0"/>
              <a:t>4/1/2019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40688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995125-E98F-49D6-BA06-ED458139C9A6}" type="datetime1">
              <a:rPr lang="en-US" smtClean="0"/>
              <a:t>4/1/2019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2C153-06A0-475B-83F7-E3227D499882}" type="slidenum">
              <a:rPr lang="en-US" smtClean="0"/>
              <a:t>‹#›</a:t>
            </a:fld>
            <a:endParaRPr lang="en-US"/>
          </a:p>
        </p:txBody>
      </p:sp>
    </p:spTree>
    <p:extLst>
      <p:ext uri="{BB962C8B-B14F-4D97-AF65-F5344CB8AC3E}">
        <p14:creationId xmlns:p14="http://schemas.microsoft.com/office/powerpoint/2010/main" val="1880536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8ED9EC-2F5E-4691-BCF0-6E75C21CA021}" type="datetime1">
              <a:rPr lang="en-US" smtClean="0"/>
              <a:t>4/1/2019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62C153-06A0-475B-83F7-E3227D499882}" type="slidenum">
              <a:rPr lang="en-US" smtClean="0"/>
              <a:t>‹#›</a:t>
            </a:fld>
            <a:endParaRPr lang="en-US"/>
          </a:p>
        </p:txBody>
      </p:sp>
    </p:spTree>
    <p:extLst>
      <p:ext uri="{BB962C8B-B14F-4D97-AF65-F5344CB8AC3E}">
        <p14:creationId xmlns:p14="http://schemas.microsoft.com/office/powerpoint/2010/main" val="365799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creativecommons.org/licenses/by-nc-sa/4.0/"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causeweb.org/tshs/laryngoscop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lifeinthefastlane.com/ccc/direct-laryngoscopy/" TargetMode="External"/><Relationship Id="rId2" Type="http://schemas.openxmlformats.org/officeDocument/2006/relationships/hyperlink" Target="https://en.wikipedia.org/wiki/Tracheal_intuba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ncbi.nlm.nih.gov/books/NBK65859.1/figure/CDR0000258016__172/?report=objectonly"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saintlukeshealthsystem.org/health-library/direct-rigid-laryngoscopy" TargetMode="External"/><Relationship Id="rId2" Type="http://schemas.openxmlformats.org/officeDocument/2006/relationships/image" Target="../media/image4.jpe"/><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16491"/>
            <a:ext cx="9144000" cy="2387600"/>
          </a:xfrm>
        </p:spPr>
        <p:txBody>
          <a:bodyPr>
            <a:normAutofit/>
          </a:bodyPr>
          <a:lstStyle/>
          <a:p>
            <a:r>
              <a:rPr lang="en-US" sz="5400" dirty="0"/>
              <a:t>Laryngoscope Case Study: Background</a:t>
            </a:r>
          </a:p>
        </p:txBody>
      </p:sp>
      <p:pic>
        <p:nvPicPr>
          <p:cNvPr id="1032" name="Picture 8" descr="Creative Commons License">
            <a:hlinkClick r:id="rId2"/>
            <a:extLst>
              <a:ext uri="{FF2B5EF4-FFF2-40B4-BE49-F238E27FC236}">
                <a16:creationId xmlns:a16="http://schemas.microsoft.com/office/drawing/2014/main" id="{C455A62C-5595-4326-9525-476B356628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5315" y="5943117"/>
            <a:ext cx="1148247" cy="404496"/>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3">
            <a:extLst>
              <a:ext uri="{FF2B5EF4-FFF2-40B4-BE49-F238E27FC236}">
                <a16:creationId xmlns:a16="http://schemas.microsoft.com/office/drawing/2014/main" id="{C3C3BD1E-1A04-4BFF-83D4-6059055EFC9C}"/>
              </a:ext>
            </a:extLst>
          </p:cNvPr>
          <p:cNvSpPr txBox="1">
            <a:spLocks/>
          </p:cNvSpPr>
          <p:nvPr/>
        </p:nvSpPr>
        <p:spPr>
          <a:xfrm>
            <a:off x="3666108" y="5797480"/>
            <a:ext cx="6901337" cy="67820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600" dirty="0">
                <a:solidFill>
                  <a:schemeClr val="tx1"/>
                </a:solidFill>
              </a:rPr>
              <a:t>Authors: Meredith Hyun and Ann Brearley, Biostatistics, University of Minnesota.</a:t>
            </a:r>
          </a:p>
          <a:p>
            <a:pPr algn="l"/>
            <a:r>
              <a:rPr lang="en-US" sz="1600" dirty="0">
                <a:solidFill>
                  <a:schemeClr val="tx1"/>
                </a:solidFill>
              </a:rPr>
              <a:t>This work is licensed under a </a:t>
            </a:r>
            <a:r>
              <a:rPr lang="en-US" sz="1600" dirty="0">
                <a:solidFill>
                  <a:schemeClr val="tx1"/>
                </a:solidFill>
                <a:hlinkClick r:id="rId2"/>
              </a:rPr>
              <a:t>Creative Commons Attribution-</a:t>
            </a:r>
            <a:r>
              <a:rPr lang="en-US" sz="1600" dirty="0" err="1">
                <a:solidFill>
                  <a:schemeClr val="tx1"/>
                </a:solidFill>
                <a:hlinkClick r:id="rId2"/>
              </a:rPr>
              <a:t>NonCommercial</a:t>
            </a:r>
            <a:r>
              <a:rPr lang="en-US" sz="1600" dirty="0">
                <a:solidFill>
                  <a:schemeClr val="tx1"/>
                </a:solidFill>
                <a:hlinkClick r:id="rId2"/>
              </a:rPr>
              <a:t>-</a:t>
            </a:r>
            <a:r>
              <a:rPr lang="en-US" sz="1600" dirty="0" err="1">
                <a:solidFill>
                  <a:schemeClr val="tx1"/>
                </a:solidFill>
                <a:hlinkClick r:id="rId2"/>
              </a:rPr>
              <a:t>ShareAlike</a:t>
            </a:r>
            <a:r>
              <a:rPr lang="en-US" sz="1600" dirty="0">
                <a:solidFill>
                  <a:schemeClr val="tx1"/>
                </a:solidFill>
                <a:hlinkClick r:id="rId2"/>
              </a:rPr>
              <a:t> 4.0 International License</a:t>
            </a:r>
            <a:r>
              <a:rPr lang="en-US" sz="1600" dirty="0">
                <a:solidFill>
                  <a:schemeClr val="tx1"/>
                </a:solidFill>
              </a:rPr>
              <a:t>.</a:t>
            </a:r>
          </a:p>
        </p:txBody>
      </p:sp>
      <p:pic>
        <p:nvPicPr>
          <p:cNvPr id="6" name="Picture 5">
            <a:extLst>
              <a:ext uri="{FF2B5EF4-FFF2-40B4-BE49-F238E27FC236}">
                <a16:creationId xmlns:a16="http://schemas.microsoft.com/office/drawing/2014/main" id="{757FF267-F56B-45EF-85C6-8E4DC44CEBF5}"/>
              </a:ext>
            </a:extLst>
          </p:cNvPr>
          <p:cNvPicPr/>
          <p:nvPr/>
        </p:nvPicPr>
        <p:blipFill>
          <a:blip r:embed="rId4">
            <a:extLst>
              <a:ext uri="{28A0092B-C50C-407E-A947-70E740481C1C}">
                <a14:useLocalDpi xmlns:a14="http://schemas.microsoft.com/office/drawing/2010/main" val="0"/>
              </a:ext>
            </a:extLst>
          </a:blip>
          <a:stretch>
            <a:fillRect/>
          </a:stretch>
        </p:blipFill>
        <p:spPr>
          <a:xfrm>
            <a:off x="459884" y="392157"/>
            <a:ext cx="3201691" cy="607084"/>
          </a:xfrm>
          <a:prstGeom prst="rect">
            <a:avLst/>
          </a:prstGeom>
        </p:spPr>
      </p:pic>
    </p:spTree>
    <p:extLst>
      <p:ext uri="{BB962C8B-B14F-4D97-AF65-F5344CB8AC3E}">
        <p14:creationId xmlns:p14="http://schemas.microsoft.com/office/powerpoint/2010/main" val="1837219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US" sz="4000" dirty="0"/>
              <a:t>Variables = 22</a:t>
            </a:r>
          </a:p>
        </p:txBody>
      </p:sp>
      <p:sp>
        <p:nvSpPr>
          <p:cNvPr id="3" name="Content Placeholder 2"/>
          <p:cNvSpPr>
            <a:spLocks noGrp="1"/>
          </p:cNvSpPr>
          <p:nvPr>
            <p:ph idx="1"/>
          </p:nvPr>
        </p:nvSpPr>
        <p:spPr>
          <a:xfrm>
            <a:off x="838200" y="1325562"/>
            <a:ext cx="10515600" cy="5738178"/>
          </a:xfrm>
        </p:spPr>
        <p:txBody>
          <a:bodyPr>
            <a:normAutofit fontScale="92500" lnSpcReduction="10000"/>
          </a:bodyPr>
          <a:lstStyle/>
          <a:p>
            <a:r>
              <a:rPr lang="en-US" dirty="0"/>
              <a:t>The primary outcome of time to intubation was defined as time (seconds) from start of the first attempt of the insertion of the laryngoscope until a </a:t>
            </a:r>
            <a:r>
              <a:rPr lang="en-US" dirty="0" err="1"/>
              <a:t>capnogram</a:t>
            </a:r>
            <a:r>
              <a:rPr lang="en-US" dirty="0"/>
              <a:t> [C0</a:t>
            </a:r>
            <a:r>
              <a:rPr lang="en-US" baseline="-25000" dirty="0"/>
              <a:t>2</a:t>
            </a:r>
            <a:r>
              <a:rPr lang="en-US" dirty="0"/>
              <a:t> monitoring] signal was obtained. If an attempt with the assigned device failed, then another attempt or an alternate technique was used. Intubation using the assigned method within 100 seconds regardless of number of attempts was considered successful. For patients who crossed over to the other method or whose tracheas were intubated after 100 seconds, time to intubation was censored at that technique crossing point or 100 seconds, and labeled as a failure in the analysis.</a:t>
            </a:r>
          </a:p>
          <a:p>
            <a:r>
              <a:rPr lang="en-US" dirty="0"/>
              <a:t>Glottic view </a:t>
            </a:r>
            <a:r>
              <a:rPr lang="en-US" dirty="0" smtClean="0"/>
              <a:t>during </a:t>
            </a:r>
            <a:r>
              <a:rPr lang="en-US" dirty="0"/>
              <a:t>each laryngoscopy, graded using the Cormack-</a:t>
            </a:r>
            <a:r>
              <a:rPr lang="en-US" dirty="0" err="1"/>
              <a:t>Lehane</a:t>
            </a:r>
            <a:r>
              <a:rPr lang="en-US" dirty="0"/>
              <a:t> grading </a:t>
            </a:r>
            <a:r>
              <a:rPr lang="en-US" dirty="0" smtClean="0"/>
              <a:t>system</a:t>
            </a:r>
          </a:p>
          <a:p>
            <a:r>
              <a:rPr lang="en-US" dirty="0" smtClean="0"/>
              <a:t>Postoperative variables, recorded </a:t>
            </a:r>
            <a:r>
              <a:rPr lang="en-US" dirty="0"/>
              <a:t>during a postoperative visit the following day by observers who were blinded to </a:t>
            </a:r>
            <a:r>
              <a:rPr lang="en-US" dirty="0" smtClean="0"/>
              <a:t>intubation method</a:t>
            </a:r>
            <a:endParaRPr lang="en-US" dirty="0"/>
          </a:p>
          <a:p>
            <a:pPr lvl="1"/>
            <a:r>
              <a:rPr lang="en-US" dirty="0" smtClean="0"/>
              <a:t>Ease of tracheal intubation, from 0 = extremely easy to 100 = extremely difficult</a:t>
            </a:r>
          </a:p>
          <a:p>
            <a:pPr lvl="1"/>
            <a:r>
              <a:rPr lang="en-US" dirty="0" smtClean="0"/>
              <a:t>Presence </a:t>
            </a:r>
            <a:r>
              <a:rPr lang="en-US" dirty="0"/>
              <a:t>of any blood staining</a:t>
            </a:r>
          </a:p>
          <a:p>
            <a:pPr lvl="1"/>
            <a:r>
              <a:rPr lang="en-US" dirty="0"/>
              <a:t>Severity of any postoperative sore throat</a:t>
            </a:r>
          </a:p>
        </p:txBody>
      </p:sp>
    </p:spTree>
    <p:extLst>
      <p:ext uri="{BB962C8B-B14F-4D97-AF65-F5344CB8AC3E}">
        <p14:creationId xmlns:p14="http://schemas.microsoft.com/office/powerpoint/2010/main" val="912884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5354"/>
            <a:ext cx="10515600" cy="1325563"/>
          </a:xfrm>
        </p:spPr>
        <p:txBody>
          <a:bodyPr>
            <a:normAutofit/>
          </a:bodyPr>
          <a:lstStyle/>
          <a:p>
            <a:r>
              <a:rPr lang="en-US" sz="4000" dirty="0"/>
              <a:t>Laryngoscope Case Study: </a:t>
            </a:r>
            <a:br>
              <a:rPr lang="en-US" sz="4000" dirty="0"/>
            </a:br>
            <a:r>
              <a:rPr lang="en-US" sz="4000" dirty="0"/>
              <a:t>Statistical Analysis Plan Assignment</a:t>
            </a:r>
          </a:p>
        </p:txBody>
      </p:sp>
      <p:sp>
        <p:nvSpPr>
          <p:cNvPr id="3" name="Content Placeholder 2"/>
          <p:cNvSpPr>
            <a:spLocks noGrp="1"/>
          </p:cNvSpPr>
          <p:nvPr>
            <p:ph idx="1"/>
          </p:nvPr>
        </p:nvSpPr>
        <p:spPr>
          <a:xfrm>
            <a:off x="838200" y="1885362"/>
            <a:ext cx="10515600" cy="4772369"/>
          </a:xfrm>
        </p:spPr>
        <p:txBody>
          <a:bodyPr>
            <a:normAutofit lnSpcReduction="10000"/>
          </a:bodyPr>
          <a:lstStyle/>
          <a:p>
            <a:pPr marL="0" indent="0">
              <a:buNone/>
            </a:pPr>
            <a:r>
              <a:rPr lang="en-US" sz="2600" dirty="0"/>
              <a:t>Write a ~1 page statistical analysis plan (SAP) to address the research question for the laryngoscope trial: Is intubation with the Pentax AWS easier and faster than with a standard Macintosh laryngoscope with a #4 blade?</a:t>
            </a:r>
          </a:p>
          <a:p>
            <a:pPr marL="457200" lvl="1" indent="0">
              <a:buNone/>
            </a:pPr>
            <a:endParaRPr lang="en-US" sz="1500" dirty="0"/>
          </a:p>
          <a:p>
            <a:pPr marL="0" indent="0">
              <a:buNone/>
            </a:pPr>
            <a:r>
              <a:rPr lang="en-US" dirty="0"/>
              <a:t>Part 1</a:t>
            </a:r>
          </a:p>
          <a:p>
            <a:pPr lvl="1"/>
            <a:r>
              <a:rPr lang="en-US" dirty="0"/>
              <a:t>Write your analysis plan using Google Docs. Post a copy of your plan in the Laryngoscope Case Study SAP’s folder by Friday night.</a:t>
            </a:r>
          </a:p>
          <a:p>
            <a:pPr marL="0" indent="0">
              <a:buNone/>
            </a:pPr>
            <a:r>
              <a:rPr lang="en-US" dirty="0"/>
              <a:t>Part 2</a:t>
            </a:r>
          </a:p>
          <a:p>
            <a:pPr lvl="1"/>
            <a:r>
              <a:rPr lang="en-US" dirty="0"/>
              <a:t>Review one other student’s analysis plan, using the comments feature to add corrections, questions, or suggestions, by next Monday.</a:t>
            </a:r>
          </a:p>
          <a:p>
            <a:pPr marL="0" indent="0">
              <a:buNone/>
            </a:pPr>
            <a:r>
              <a:rPr lang="en-US" dirty="0"/>
              <a:t>Part 3</a:t>
            </a:r>
          </a:p>
          <a:p>
            <a:pPr lvl="1"/>
            <a:r>
              <a:rPr lang="en-US" dirty="0"/>
              <a:t>We will discuss the SAP’s in class next Monday.</a:t>
            </a:r>
          </a:p>
          <a:p>
            <a:pPr lvl="1"/>
            <a:endParaRPr lang="en-US" dirty="0"/>
          </a:p>
          <a:p>
            <a:endParaRPr lang="en-US" dirty="0"/>
          </a:p>
        </p:txBody>
      </p:sp>
    </p:spTree>
    <p:extLst>
      <p:ext uri="{BB962C8B-B14F-4D97-AF65-F5344CB8AC3E}">
        <p14:creationId xmlns:p14="http://schemas.microsoft.com/office/powerpoint/2010/main" val="3384782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Resources</a:t>
            </a:r>
          </a:p>
        </p:txBody>
      </p:sp>
      <p:sp>
        <p:nvSpPr>
          <p:cNvPr id="3" name="Content Placeholder 2"/>
          <p:cNvSpPr>
            <a:spLocks noGrp="1"/>
          </p:cNvSpPr>
          <p:nvPr>
            <p:ph idx="1"/>
          </p:nvPr>
        </p:nvSpPr>
        <p:spPr/>
        <p:txBody>
          <a:bodyPr/>
          <a:lstStyle/>
          <a:p>
            <a:r>
              <a:rPr lang="en-US" dirty="0"/>
              <a:t>This background presentation</a:t>
            </a:r>
          </a:p>
          <a:p>
            <a:r>
              <a:rPr lang="en-US" dirty="0"/>
              <a:t>The data dictionary for the laryngoscope trial</a:t>
            </a:r>
          </a:p>
          <a:p>
            <a:r>
              <a:rPr lang="en-US" dirty="0"/>
              <a:t>A description of a statistical analysis plan</a:t>
            </a:r>
          </a:p>
          <a:p>
            <a:endParaRPr lang="en-US" dirty="0"/>
          </a:p>
        </p:txBody>
      </p:sp>
    </p:spTree>
    <p:extLst>
      <p:ext uri="{BB962C8B-B14F-4D97-AF65-F5344CB8AC3E}">
        <p14:creationId xmlns:p14="http://schemas.microsoft.com/office/powerpoint/2010/main" val="3923031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Acknowledgement</a:t>
            </a:r>
            <a:endParaRPr lang="en-US" dirty="0"/>
          </a:p>
        </p:txBody>
      </p:sp>
      <p:sp>
        <p:nvSpPr>
          <p:cNvPr id="3" name="Content Placeholder 2"/>
          <p:cNvSpPr>
            <a:spLocks noGrp="1"/>
          </p:cNvSpPr>
          <p:nvPr>
            <p:ph idx="1"/>
          </p:nvPr>
        </p:nvSpPr>
        <p:spPr>
          <a:xfrm>
            <a:off x="838200" y="1825625"/>
            <a:ext cx="10515600" cy="4351338"/>
          </a:xfrm>
        </p:spPr>
        <p:txBody>
          <a:bodyPr/>
          <a:lstStyle/>
          <a:p>
            <a:r>
              <a:rPr lang="en-US" dirty="0"/>
              <a:t>The laryngoscope dataset, data dictionary and dataset introduction were obtained from the ASA’s TSHS Resources Portal.</a:t>
            </a:r>
          </a:p>
          <a:p>
            <a:r>
              <a:rPr lang="en-US" dirty="0"/>
              <a:t>Amy S. </a:t>
            </a:r>
            <a:r>
              <a:rPr lang="en-US" dirty="0" err="1"/>
              <a:t>Nowacki</a:t>
            </a:r>
            <a:r>
              <a:rPr lang="en-US" dirty="0"/>
              <a:t>, “Laryngoscope Dataset”, </a:t>
            </a:r>
            <a:r>
              <a:rPr lang="en-US" i="1" dirty="0"/>
              <a:t>TSHS Resources Portal </a:t>
            </a:r>
            <a:r>
              <a:rPr lang="en-US" dirty="0"/>
              <a:t>(2017). Available at </a:t>
            </a:r>
            <a:r>
              <a:rPr lang="en-US" dirty="0">
                <a:hlinkClick r:id="rId2"/>
              </a:rPr>
              <a:t>https://www.causeweb.org/tshs/laryngoscope/</a:t>
            </a:r>
            <a:r>
              <a:rPr lang="en-US" dirty="0"/>
              <a:t>. </a:t>
            </a:r>
          </a:p>
        </p:txBody>
      </p:sp>
    </p:spTree>
    <p:extLst>
      <p:ext uri="{BB962C8B-B14F-4D97-AF65-F5344CB8AC3E}">
        <p14:creationId xmlns:p14="http://schemas.microsoft.com/office/powerpoint/2010/main" val="780252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Terminology</a:t>
            </a:r>
            <a:endParaRPr lang="en-US" dirty="0"/>
          </a:p>
        </p:txBody>
      </p:sp>
      <p:sp>
        <p:nvSpPr>
          <p:cNvPr id="3" name="Content Placeholder 2"/>
          <p:cNvSpPr>
            <a:spLocks noGrp="1"/>
          </p:cNvSpPr>
          <p:nvPr>
            <p:ph idx="1"/>
          </p:nvPr>
        </p:nvSpPr>
        <p:spPr>
          <a:xfrm>
            <a:off x="838200" y="1580927"/>
            <a:ext cx="10515600" cy="4351338"/>
          </a:xfrm>
        </p:spPr>
        <p:txBody>
          <a:bodyPr/>
          <a:lstStyle/>
          <a:p>
            <a:r>
              <a:rPr lang="en-US" dirty="0"/>
              <a:t>A tracheal tube is a catheter that is inserted into the trachea for the primary purpose of establishing and maintaining a patent (open and unobstructed) airway. Tracheal tubes are frequently used for airway management in the settings of general anesthesia, critical care, mechanical ventilation and emergency medicine. (1)</a:t>
            </a:r>
          </a:p>
          <a:p>
            <a:r>
              <a:rPr lang="en-US" dirty="0"/>
              <a:t>Direct laryngoscopy is the use of the laryngoscope to </a:t>
            </a:r>
            <a:r>
              <a:rPr lang="en-US" dirty="0" err="1"/>
              <a:t>visualise</a:t>
            </a:r>
            <a:r>
              <a:rPr lang="en-US" dirty="0"/>
              <a:t> the vocal cords (larynx) under direct vision, usually to facilitate endotracheal intubation. (2)</a:t>
            </a:r>
          </a:p>
          <a:p>
            <a:r>
              <a:rPr lang="en-US" dirty="0"/>
              <a:t>The tracheal tube is inserted through the glottis, the opening between the vocal cords, after the patient is anesthetized.</a:t>
            </a:r>
          </a:p>
          <a:p>
            <a:endParaRPr lang="en-US" dirty="0"/>
          </a:p>
          <a:p>
            <a:endParaRPr lang="en-US" dirty="0"/>
          </a:p>
        </p:txBody>
      </p:sp>
      <p:sp>
        <p:nvSpPr>
          <p:cNvPr id="4" name="TextBox 3"/>
          <p:cNvSpPr txBox="1"/>
          <p:nvPr/>
        </p:nvSpPr>
        <p:spPr>
          <a:xfrm>
            <a:off x="0" y="6176963"/>
            <a:ext cx="5562613" cy="646331"/>
          </a:xfrm>
          <a:prstGeom prst="rect">
            <a:avLst/>
          </a:prstGeom>
          <a:noFill/>
        </p:spPr>
        <p:txBody>
          <a:bodyPr wrap="none" rtlCol="0">
            <a:spAutoFit/>
          </a:bodyPr>
          <a:lstStyle/>
          <a:p>
            <a:r>
              <a:rPr lang="en-US" i="1" dirty="0">
                <a:hlinkClick r:id="rId2"/>
              </a:rPr>
              <a:t>(1) https://en.wikipedia.org/wiki/Tracheal_intubation</a:t>
            </a:r>
            <a:endParaRPr lang="en-US" i="1" dirty="0"/>
          </a:p>
          <a:p>
            <a:r>
              <a:rPr lang="en-US" i="1" dirty="0">
                <a:hlinkClick r:id="rId3"/>
              </a:rPr>
              <a:t>(2) https://lifeinthefastlane.com/ccc/direct-laryngoscopy/</a:t>
            </a:r>
            <a:r>
              <a:rPr lang="en-US" i="1" dirty="0"/>
              <a:t> </a:t>
            </a:r>
            <a:endParaRPr lang="en-US" dirty="0"/>
          </a:p>
        </p:txBody>
      </p:sp>
    </p:spTree>
    <p:extLst>
      <p:ext uri="{BB962C8B-B14F-4D97-AF65-F5344CB8AC3E}">
        <p14:creationId xmlns:p14="http://schemas.microsoft.com/office/powerpoint/2010/main" val="4184640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202918"/>
            <a:ext cx="9711761" cy="646331"/>
          </a:xfrm>
          <a:prstGeom prst="rect">
            <a:avLst/>
          </a:prstGeom>
          <a:noFill/>
        </p:spPr>
        <p:txBody>
          <a:bodyPr wrap="none" rtlCol="0">
            <a:spAutoFit/>
          </a:bodyPr>
          <a:lstStyle/>
          <a:p>
            <a:r>
              <a:rPr lang="en-US" dirty="0"/>
              <a:t>Source: The National Library of Medicine </a:t>
            </a:r>
          </a:p>
          <a:p>
            <a:r>
              <a:rPr lang="en-US" dirty="0">
                <a:hlinkClick r:id="rId2"/>
              </a:rPr>
              <a:t>https://www.ncbi.nlm.nih.gov/books/NBK65859.1/figure/CDR0000258016__172/?report=objectonly</a:t>
            </a:r>
            <a:r>
              <a:rPr lang="en-US" dirty="0"/>
              <a:t> </a:t>
            </a:r>
          </a:p>
        </p:txBody>
      </p:sp>
      <p:pic>
        <p:nvPicPr>
          <p:cNvPr id="1026" name="Picture 2" descr="Anatomy of the larynx; drawing shows the epiglottis, supraglottis, glottis, subglottis, and vocal cords. Also shown are the tongue, trachea, and esophagus.">
            <a:extLst>
              <a:ext uri="{FF2B5EF4-FFF2-40B4-BE49-F238E27FC236}">
                <a16:creationId xmlns:a16="http://schemas.microsoft.com/office/drawing/2014/main" id="{29C2B11B-17FE-42CF-883E-BB91A3169E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4620" y="237173"/>
            <a:ext cx="6793696" cy="6037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006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9435" y="334850"/>
            <a:ext cx="7239567" cy="5815786"/>
          </a:xfrm>
          <a:prstGeom prst="rect">
            <a:avLst/>
          </a:prstGeom>
        </p:spPr>
      </p:pic>
      <p:sp>
        <p:nvSpPr>
          <p:cNvPr id="3" name="TextBox 2"/>
          <p:cNvSpPr txBox="1"/>
          <p:nvPr/>
        </p:nvSpPr>
        <p:spPr>
          <a:xfrm>
            <a:off x="0" y="6488668"/>
            <a:ext cx="7777514" cy="369332"/>
          </a:xfrm>
          <a:prstGeom prst="rect">
            <a:avLst/>
          </a:prstGeom>
          <a:noFill/>
        </p:spPr>
        <p:txBody>
          <a:bodyPr wrap="none" rtlCol="0">
            <a:spAutoFit/>
          </a:bodyPr>
          <a:lstStyle/>
          <a:p>
            <a:r>
              <a:rPr lang="en-US" dirty="0">
                <a:hlinkClick r:id="rId3"/>
              </a:rPr>
              <a:t>https://www.saintlukeshealthsystem.org/health-library/direct-rigid-laryngoscopy</a:t>
            </a:r>
            <a:r>
              <a:rPr lang="en-US" dirty="0"/>
              <a:t> </a:t>
            </a:r>
          </a:p>
        </p:txBody>
      </p:sp>
    </p:spTree>
    <p:extLst>
      <p:ext uri="{BB962C8B-B14F-4D97-AF65-F5344CB8AC3E}">
        <p14:creationId xmlns:p14="http://schemas.microsoft.com/office/powerpoint/2010/main" val="4029589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Motivation for the Trial</a:t>
            </a:r>
            <a:endParaRPr lang="en-US" dirty="0"/>
          </a:p>
        </p:txBody>
      </p:sp>
      <p:sp>
        <p:nvSpPr>
          <p:cNvPr id="3" name="Content Placeholder 2"/>
          <p:cNvSpPr>
            <a:spLocks noGrp="1"/>
          </p:cNvSpPr>
          <p:nvPr>
            <p:ph idx="1"/>
          </p:nvPr>
        </p:nvSpPr>
        <p:spPr/>
        <p:txBody>
          <a:bodyPr>
            <a:normAutofit lnSpcReduction="10000"/>
          </a:bodyPr>
          <a:lstStyle/>
          <a:p>
            <a:r>
              <a:rPr lang="en-US" dirty="0" smtClean="0"/>
              <a:t>Difficult </a:t>
            </a:r>
            <a:r>
              <a:rPr lang="en-US" dirty="0"/>
              <a:t>and failed tracheal intubations are among the principal causes of anesthetic-related mortality and morbidity. Because a good laryngeal view facilitates successful tracheal intubation, new technologies have been introduced to improve visualization. Video laryngoscopes, for example, often use miniature cameras to facilitate visualization of the laryngeal inlet with no need to align the oral, pharyngeal, and tracheal axes</a:t>
            </a:r>
            <a:r>
              <a:rPr lang="en-US" dirty="0"/>
              <a:t>. </a:t>
            </a:r>
            <a:endParaRPr lang="en-US" dirty="0" smtClean="0"/>
          </a:p>
          <a:p>
            <a:r>
              <a:rPr lang="en-US" dirty="0" smtClean="0"/>
              <a:t>The </a:t>
            </a:r>
            <a:r>
              <a:rPr lang="en-US" dirty="0"/>
              <a:t>fraction of obese and morbidly obese patients is rapidly increasing worldwide. Tracheal intubation can be </a:t>
            </a:r>
            <a:r>
              <a:rPr lang="en-US" dirty="0" smtClean="0"/>
              <a:t>particularly difficult </a:t>
            </a:r>
            <a:r>
              <a:rPr lang="en-US" dirty="0"/>
              <a:t>in these patients because the limited oropharyngeal space may impede adequate visualization.</a:t>
            </a:r>
          </a:p>
          <a:p>
            <a:endParaRPr lang="en-US" dirty="0"/>
          </a:p>
        </p:txBody>
      </p:sp>
    </p:spTree>
    <p:extLst>
      <p:ext uri="{BB962C8B-B14F-4D97-AF65-F5344CB8AC3E}">
        <p14:creationId xmlns:p14="http://schemas.microsoft.com/office/powerpoint/2010/main" val="2855746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Pentax AWS</a:t>
            </a:r>
            <a:endParaRPr lang="en-US" dirty="0"/>
          </a:p>
        </p:txBody>
      </p:sp>
      <p:sp>
        <p:nvSpPr>
          <p:cNvPr id="3" name="Content Placeholder 2"/>
          <p:cNvSpPr>
            <a:spLocks noGrp="1"/>
          </p:cNvSpPr>
          <p:nvPr>
            <p:ph idx="1"/>
          </p:nvPr>
        </p:nvSpPr>
        <p:spPr/>
        <p:txBody>
          <a:bodyPr/>
          <a:lstStyle/>
          <a:p>
            <a:r>
              <a:rPr lang="en-US"/>
              <a:t>The Pentax AWS [airway scope] is a novel video laryngoscope, available in Japan since 2006, which is designed to facilitate intubation by providing a video image of the glottis. It incorporates a miniature video camera and a battery-powered, built-in LCD monitor. A disposable blade is attached to the base system. Incorporation of an LCD display makes it possible to view the glottis simultaneously with insertion of the endotracheal tube (ETT). In this regard, it differs from some other video laryngoscope designs that use external monitors. The Pentax AWS also differs in having a side channel that positions and guides the ETT. Reports suggest that the Pentax AWS can help intubate, but randomized data remain sparse.</a:t>
            </a:r>
            <a:endParaRPr lang="en-US" dirty="0"/>
          </a:p>
        </p:txBody>
      </p:sp>
    </p:spTree>
    <p:extLst>
      <p:ext uri="{BB962C8B-B14F-4D97-AF65-F5344CB8AC3E}">
        <p14:creationId xmlns:p14="http://schemas.microsoft.com/office/powerpoint/2010/main" val="787157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Study Objective and Design</a:t>
            </a:r>
          </a:p>
        </p:txBody>
      </p:sp>
      <p:sp>
        <p:nvSpPr>
          <p:cNvPr id="3" name="Content Placeholder 2"/>
          <p:cNvSpPr>
            <a:spLocks noGrp="1"/>
          </p:cNvSpPr>
          <p:nvPr>
            <p:ph idx="1"/>
          </p:nvPr>
        </p:nvSpPr>
        <p:spPr/>
        <p:txBody>
          <a:bodyPr/>
          <a:lstStyle/>
          <a:p>
            <a:r>
              <a:rPr lang="en-US" dirty="0"/>
              <a:t>This study tested the hypothesis that intubation with the Pentax AWS would be easier and faster than with a standard Macintosh laryngoscope with a #4 blade.</a:t>
            </a:r>
          </a:p>
          <a:p>
            <a:r>
              <a:rPr lang="en-US" dirty="0"/>
              <a:t>The study was designed as a randomized controlled trial.</a:t>
            </a:r>
          </a:p>
        </p:txBody>
      </p:sp>
    </p:spTree>
    <p:extLst>
      <p:ext uri="{BB962C8B-B14F-4D97-AF65-F5344CB8AC3E}">
        <p14:creationId xmlns:p14="http://schemas.microsoft.com/office/powerpoint/2010/main" val="2255779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US" sz="3600" dirty="0"/>
              <a:t>Subjects = 99</a:t>
            </a:r>
          </a:p>
        </p:txBody>
      </p:sp>
      <p:sp>
        <p:nvSpPr>
          <p:cNvPr id="3" name="Content Placeholder 2"/>
          <p:cNvSpPr>
            <a:spLocks noGrp="1"/>
          </p:cNvSpPr>
          <p:nvPr>
            <p:ph idx="1"/>
          </p:nvPr>
        </p:nvSpPr>
        <p:spPr>
          <a:xfrm>
            <a:off x="838200" y="1325562"/>
            <a:ext cx="10515600" cy="5307057"/>
          </a:xfrm>
        </p:spPr>
        <p:txBody>
          <a:bodyPr>
            <a:normAutofit lnSpcReduction="10000"/>
          </a:bodyPr>
          <a:lstStyle/>
          <a:p>
            <a:r>
              <a:rPr lang="en-US" dirty="0"/>
              <a:t>Subjects were patients for whom, relative to control (Macintosh Laryngoscope), the most technology benefit (Pentax AWS) would be anticipated.</a:t>
            </a:r>
          </a:p>
          <a:p>
            <a:r>
              <a:rPr lang="en-US" dirty="0"/>
              <a:t>The study enrolled patients with a body mass index between 30 and 50 kg/m</a:t>
            </a:r>
            <a:r>
              <a:rPr lang="en-US" baseline="30000" dirty="0"/>
              <a:t>2</a:t>
            </a:r>
            <a:r>
              <a:rPr lang="en-US" dirty="0"/>
              <a:t> who required orotracheal intubation for elective surgery. After oxygen administration and induction of general anesthesia, patients were randomly allocated to intubation using either a conventional Macintosh laryngoscope size 4 blade (Macintosh group, n = 49) or the Pentax AWS (Pentax group, n = 50). Of 105 randomized patients, 4 did not complete the study because of cancellation of surgery or because the </a:t>
            </a:r>
            <a:r>
              <a:rPr lang="en-US" dirty="0" err="1"/>
              <a:t>laryngoscopist</a:t>
            </a:r>
            <a:r>
              <a:rPr lang="en-US" dirty="0"/>
              <a:t> could not arrive to the operating room on time, and 2 patients in the Pentax group had missing primary outcomes. Thus, data is available for the 99 patients who were analyzed.</a:t>
            </a:r>
          </a:p>
        </p:txBody>
      </p:sp>
    </p:spTree>
    <p:extLst>
      <p:ext uri="{BB962C8B-B14F-4D97-AF65-F5344CB8AC3E}">
        <p14:creationId xmlns:p14="http://schemas.microsoft.com/office/powerpoint/2010/main" val="26200114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794</TotalTime>
  <Words>931</Words>
  <Application>Microsoft Office PowerPoint</Application>
  <PresentationFormat>Widescreen</PresentationFormat>
  <Paragraphs>46</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Laryngoscope Case Study: Background</vt:lpstr>
      <vt:lpstr>Acknowledgement</vt:lpstr>
      <vt:lpstr>Terminology</vt:lpstr>
      <vt:lpstr>PowerPoint Presentation</vt:lpstr>
      <vt:lpstr>PowerPoint Presentation</vt:lpstr>
      <vt:lpstr>Motivation for the Trial</vt:lpstr>
      <vt:lpstr>Pentax AWS</vt:lpstr>
      <vt:lpstr>Study Objective and Design</vt:lpstr>
      <vt:lpstr>Subjects = 99</vt:lpstr>
      <vt:lpstr>Variables = 22</vt:lpstr>
      <vt:lpstr>Laryngoscope Case Study:  Statistical Analysis Plan Assignment</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Study 1: Laryngoscope Trial </dc:title>
  <dc:creator>Ann Brearley</dc:creator>
  <cp:lastModifiedBy>Ann M Brearley</cp:lastModifiedBy>
  <cp:revision>33</cp:revision>
  <dcterms:created xsi:type="dcterms:W3CDTF">2018-01-21T02:11:47Z</dcterms:created>
  <dcterms:modified xsi:type="dcterms:W3CDTF">2019-04-01T20:43:32Z</dcterms:modified>
</cp:coreProperties>
</file>