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1"/>
  </p:sldMasterIdLst>
  <p:notesMasterIdLst>
    <p:notesMasterId r:id="rId38"/>
  </p:notesMasterIdLst>
  <p:sldIdLst>
    <p:sldId id="3974" r:id="rId2"/>
    <p:sldId id="3975" r:id="rId3"/>
    <p:sldId id="303" r:id="rId4"/>
    <p:sldId id="3946" r:id="rId5"/>
    <p:sldId id="3964" r:id="rId6"/>
    <p:sldId id="3963" r:id="rId7"/>
    <p:sldId id="382" r:id="rId8"/>
    <p:sldId id="3947" r:id="rId9"/>
    <p:sldId id="3959" r:id="rId10"/>
    <p:sldId id="3960" r:id="rId11"/>
    <p:sldId id="3961" r:id="rId12"/>
    <p:sldId id="3962" r:id="rId13"/>
    <p:sldId id="3949" r:id="rId14"/>
    <p:sldId id="408" r:id="rId15"/>
    <p:sldId id="429" r:id="rId16"/>
    <p:sldId id="3951" r:id="rId17"/>
    <p:sldId id="3955" r:id="rId18"/>
    <p:sldId id="3952" r:id="rId19"/>
    <p:sldId id="3954" r:id="rId20"/>
    <p:sldId id="3953" r:id="rId21"/>
    <p:sldId id="3956" r:id="rId22"/>
    <p:sldId id="3957" r:id="rId23"/>
    <p:sldId id="3958" r:id="rId24"/>
    <p:sldId id="431" r:id="rId25"/>
    <p:sldId id="3936" r:id="rId26"/>
    <p:sldId id="3965" r:id="rId27"/>
    <p:sldId id="3966" r:id="rId28"/>
    <p:sldId id="3967" r:id="rId29"/>
    <p:sldId id="3969" r:id="rId30"/>
    <p:sldId id="3971" r:id="rId31"/>
    <p:sldId id="3968" r:id="rId32"/>
    <p:sldId id="3972" r:id="rId33"/>
    <p:sldId id="3977" r:id="rId34"/>
    <p:sldId id="3973" r:id="rId35"/>
    <p:sldId id="3976" r:id="rId36"/>
    <p:sldId id="3978" r:id="rId37"/>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34"/>
    <a:srgbClr val="C69241"/>
    <a:srgbClr val="C64E41"/>
    <a:srgbClr val="8BB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87470" autoAdjust="0"/>
  </p:normalViewPr>
  <p:slideViewPr>
    <p:cSldViewPr snapToGrid="0" snapToObjects="1">
      <p:cViewPr varScale="1">
        <p:scale>
          <a:sx n="80" d="100"/>
          <a:sy n="80" d="100"/>
        </p:scale>
        <p:origin x="72"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7" d="100"/>
          <a:sy n="47" d="100"/>
        </p:scale>
        <p:origin x="251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38" tIns="46219" rIns="92438" bIns="46219" rtlCol="0"/>
          <a:lstStyle>
            <a:lvl1pPr algn="r">
              <a:defRPr sz="1200"/>
            </a:lvl1pPr>
          </a:lstStyle>
          <a:p>
            <a:fld id="{29825E20-27D8-184F-8AD8-4483E64BE7F1}" type="datetimeFigureOut">
              <a:rPr lang="en-US" smtClean="0"/>
              <a:t>7/29/2022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8" tIns="46219" rIns="92438" bIns="462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3"/>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2438" tIns="46219" rIns="92438" bIns="46219" rtlCol="0" anchor="b"/>
          <a:lstStyle>
            <a:lvl1pPr algn="r">
              <a:defRPr sz="1200"/>
            </a:lvl1pPr>
          </a:lstStyle>
          <a:p>
            <a:fld id="{F842E2E7-ABF9-2F4D-AE95-832089EBB81B}" type="slidenum">
              <a:rPr lang="en-US" smtClean="0"/>
              <a:t>‹#›</a:t>
            </a:fld>
            <a:endParaRPr lang="en-US"/>
          </a:p>
        </p:txBody>
      </p:sp>
    </p:spTree>
    <p:extLst>
      <p:ext uri="{BB962C8B-B14F-4D97-AF65-F5344CB8AC3E}">
        <p14:creationId xmlns:p14="http://schemas.microsoft.com/office/powerpoint/2010/main" val="41995566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2E2E7-ABF9-2F4D-AE95-832089EBB81B}" type="slidenum">
              <a:rPr lang="en-US" smtClean="0"/>
              <a:t>3</a:t>
            </a:fld>
            <a:endParaRPr lang="en-US"/>
          </a:p>
        </p:txBody>
      </p:sp>
    </p:spTree>
    <p:extLst>
      <p:ext uri="{BB962C8B-B14F-4D97-AF65-F5344CB8AC3E}">
        <p14:creationId xmlns:p14="http://schemas.microsoft.com/office/powerpoint/2010/main" val="10906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21</a:t>
            </a:fld>
            <a:endParaRPr lang="en-US"/>
          </a:p>
        </p:txBody>
      </p:sp>
    </p:spTree>
    <p:extLst>
      <p:ext uri="{BB962C8B-B14F-4D97-AF65-F5344CB8AC3E}">
        <p14:creationId xmlns:p14="http://schemas.microsoft.com/office/powerpoint/2010/main" val="352330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23</a:t>
            </a:fld>
            <a:endParaRPr lang="en-US"/>
          </a:p>
        </p:txBody>
      </p:sp>
    </p:spTree>
    <p:extLst>
      <p:ext uri="{BB962C8B-B14F-4D97-AF65-F5344CB8AC3E}">
        <p14:creationId xmlns:p14="http://schemas.microsoft.com/office/powerpoint/2010/main" val="361369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2E2E7-ABF9-2F4D-AE95-832089EBB81B}" type="slidenum">
              <a:rPr lang="en-US" smtClean="0"/>
              <a:t>25</a:t>
            </a:fld>
            <a:endParaRPr lang="en-US"/>
          </a:p>
        </p:txBody>
      </p:sp>
    </p:spTree>
    <p:extLst>
      <p:ext uri="{BB962C8B-B14F-4D97-AF65-F5344CB8AC3E}">
        <p14:creationId xmlns:p14="http://schemas.microsoft.com/office/powerpoint/2010/main" val="1098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Earlier in students’ statistical education</a:t>
            </a:r>
          </a:p>
          <a:p>
            <a:pPr lvl="1"/>
            <a:r>
              <a:rPr lang="en-US" dirty="0" err="1"/>
              <a:t>Disingenuious</a:t>
            </a:r>
            <a:r>
              <a:rPr lang="en-US" dirty="0"/>
              <a:t>/Less exciting</a:t>
            </a:r>
          </a:p>
          <a:p>
            <a:pPr lvl="1"/>
            <a:r>
              <a:rPr lang="en-US" dirty="0"/>
              <a:t>First plenary: statistical insight</a:t>
            </a:r>
          </a:p>
          <a:p>
            <a:pPr lvl="1"/>
            <a:r>
              <a:rPr lang="en-US" dirty="0"/>
              <a:t>More appealing and accessible to a mathematically diverse audience</a:t>
            </a:r>
          </a:p>
          <a:p>
            <a:pPr lvl="1"/>
            <a:r>
              <a:rPr lang="en-US" dirty="0"/>
              <a:t>Regression vs. DOE, statistics vs. data science, statistics major vs. non-major</a:t>
            </a:r>
          </a:p>
          <a:p>
            <a:pPr lvl="1"/>
            <a:r>
              <a:rPr lang="en-US" dirty="0"/>
              <a:t>Help students see the common considerations and even terminology across these different audiences</a:t>
            </a:r>
          </a:p>
          <a:p>
            <a:pPr lvl="1"/>
            <a:endParaRPr lang="en-US" dirty="0"/>
          </a:p>
          <a:p>
            <a:pPr lvl="1"/>
            <a:r>
              <a:rPr lang="en-US" dirty="0"/>
              <a:t>Not that interesting to only think in terms of 1 or 2 variables.  Going to data science courses in droves but what to make sure they are developing multivariable thinking as well. Push to make a second course more appealing and accessible to a mathematically diverse audience. Traditionally – matrix algebra, regression vs. ANOVA</a:t>
            </a:r>
          </a:p>
        </p:txBody>
      </p:sp>
      <p:sp>
        <p:nvSpPr>
          <p:cNvPr id="4" name="Slide Number Placeholder 3"/>
          <p:cNvSpPr>
            <a:spLocks noGrp="1"/>
          </p:cNvSpPr>
          <p:nvPr>
            <p:ph type="sldNum" sz="quarter" idx="5"/>
          </p:nvPr>
        </p:nvSpPr>
        <p:spPr/>
        <p:txBody>
          <a:bodyPr/>
          <a:lstStyle/>
          <a:p>
            <a:fld id="{F842E2E7-ABF9-2F4D-AE95-832089EBB81B}" type="slidenum">
              <a:rPr lang="en-US" smtClean="0"/>
              <a:t>36</a:t>
            </a:fld>
            <a:endParaRPr lang="en-US"/>
          </a:p>
        </p:txBody>
      </p:sp>
    </p:spTree>
    <p:extLst>
      <p:ext uri="{BB962C8B-B14F-4D97-AF65-F5344CB8AC3E}">
        <p14:creationId xmlns:p14="http://schemas.microsoft.com/office/powerpoint/2010/main" val="280639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Earlier in students’ statistical education</a:t>
            </a:r>
          </a:p>
          <a:p>
            <a:pPr lvl="1"/>
            <a:r>
              <a:rPr lang="en-US" dirty="0" err="1"/>
              <a:t>Disingenuious</a:t>
            </a:r>
            <a:r>
              <a:rPr lang="en-US" dirty="0"/>
              <a:t>/Less exciting</a:t>
            </a:r>
          </a:p>
          <a:p>
            <a:pPr lvl="1"/>
            <a:r>
              <a:rPr lang="en-US" dirty="0"/>
              <a:t>First plenary: statistical insight</a:t>
            </a:r>
          </a:p>
          <a:p>
            <a:pPr lvl="1"/>
            <a:r>
              <a:rPr lang="en-US" dirty="0"/>
              <a:t>More appealing and accessible to a mathematically diverse audience</a:t>
            </a:r>
          </a:p>
          <a:p>
            <a:pPr lvl="1"/>
            <a:r>
              <a:rPr lang="en-US" dirty="0"/>
              <a:t>Regression vs. DOE, statistics vs. data science, statistics major vs. non-major</a:t>
            </a:r>
          </a:p>
          <a:p>
            <a:pPr lvl="1"/>
            <a:r>
              <a:rPr lang="en-US" dirty="0"/>
              <a:t>Help students see the common considerations and even terminology across these different audiences</a:t>
            </a:r>
          </a:p>
          <a:p>
            <a:pPr lvl="1"/>
            <a:endParaRPr lang="en-US" dirty="0"/>
          </a:p>
          <a:p>
            <a:pPr lvl="1"/>
            <a:r>
              <a:rPr lang="en-US" dirty="0"/>
              <a:t>Not that interesting to only think in terms of 1 or 2 variables.  Going to data science courses in droves but what to make sure they are developing multivariable thinking as well. Push to make a second course more appealing and accessible to a mathematically diverse audience. Traditionally – matrix algebra, regression vs. ANOVA</a:t>
            </a:r>
          </a:p>
        </p:txBody>
      </p:sp>
      <p:sp>
        <p:nvSpPr>
          <p:cNvPr id="4" name="Slide Number Placeholder 3"/>
          <p:cNvSpPr>
            <a:spLocks noGrp="1"/>
          </p:cNvSpPr>
          <p:nvPr>
            <p:ph type="sldNum" sz="quarter" idx="5"/>
          </p:nvPr>
        </p:nvSpPr>
        <p:spPr/>
        <p:txBody>
          <a:bodyPr/>
          <a:lstStyle/>
          <a:p>
            <a:fld id="{F842E2E7-ABF9-2F4D-AE95-832089EBB81B}" type="slidenum">
              <a:rPr lang="en-US" smtClean="0"/>
              <a:t>4</a:t>
            </a:fld>
            <a:endParaRPr lang="en-US"/>
          </a:p>
        </p:txBody>
      </p:sp>
    </p:spTree>
    <p:extLst>
      <p:ext uri="{BB962C8B-B14F-4D97-AF65-F5344CB8AC3E}">
        <p14:creationId xmlns:p14="http://schemas.microsoft.com/office/powerpoint/2010/main" val="147393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Earlier in students’ statistical education</a:t>
            </a:r>
          </a:p>
          <a:p>
            <a:pPr lvl="1"/>
            <a:r>
              <a:rPr lang="en-US" dirty="0" err="1"/>
              <a:t>Disingenuious</a:t>
            </a:r>
            <a:r>
              <a:rPr lang="en-US" dirty="0"/>
              <a:t>/Less exciting</a:t>
            </a:r>
          </a:p>
          <a:p>
            <a:pPr lvl="1"/>
            <a:r>
              <a:rPr lang="en-US" dirty="0"/>
              <a:t>First plenary: statistical insight</a:t>
            </a:r>
          </a:p>
          <a:p>
            <a:pPr lvl="1"/>
            <a:r>
              <a:rPr lang="en-US" dirty="0"/>
              <a:t>More appealing and accessible to a mathematically diverse audience</a:t>
            </a:r>
          </a:p>
          <a:p>
            <a:pPr lvl="1"/>
            <a:r>
              <a:rPr lang="en-US" dirty="0"/>
              <a:t>Regression vs. DOE, statistics vs. data science, statistics major vs. non-major</a:t>
            </a:r>
          </a:p>
          <a:p>
            <a:pPr lvl="1"/>
            <a:r>
              <a:rPr lang="en-US" dirty="0"/>
              <a:t>Help students see the common considerations and even terminology across these different audiences</a:t>
            </a:r>
          </a:p>
          <a:p>
            <a:pPr lvl="1"/>
            <a:endParaRPr lang="en-US" dirty="0"/>
          </a:p>
          <a:p>
            <a:pPr lvl="1"/>
            <a:r>
              <a:rPr lang="en-US" dirty="0"/>
              <a:t>Not that interesting to only think in terms of 1 or 2 variables.  Going to data science courses in droves but what to make sure they are developing multivariable thinking as well. Push to make a second course more appealing and accessible to a mathematically diverse audience. Traditionally – matrix algebra, regression vs. ANOVA</a:t>
            </a:r>
          </a:p>
        </p:txBody>
      </p:sp>
      <p:sp>
        <p:nvSpPr>
          <p:cNvPr id="4" name="Slide Number Placeholder 3"/>
          <p:cNvSpPr>
            <a:spLocks noGrp="1"/>
          </p:cNvSpPr>
          <p:nvPr>
            <p:ph type="sldNum" sz="quarter" idx="5"/>
          </p:nvPr>
        </p:nvSpPr>
        <p:spPr/>
        <p:txBody>
          <a:bodyPr/>
          <a:lstStyle/>
          <a:p>
            <a:fld id="{F842E2E7-ABF9-2F4D-AE95-832089EBB81B}" type="slidenum">
              <a:rPr lang="en-US" smtClean="0"/>
              <a:t>5</a:t>
            </a:fld>
            <a:endParaRPr lang="en-US"/>
          </a:p>
        </p:txBody>
      </p:sp>
    </p:spTree>
    <p:extLst>
      <p:ext uri="{BB962C8B-B14F-4D97-AF65-F5344CB8AC3E}">
        <p14:creationId xmlns:p14="http://schemas.microsoft.com/office/powerpoint/2010/main" val="334667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2E2E7-ABF9-2F4D-AE95-832089EBB81B}" type="slidenum">
              <a:rPr lang="en-US" smtClean="0"/>
              <a:t>7</a:t>
            </a:fld>
            <a:endParaRPr lang="en-US"/>
          </a:p>
        </p:txBody>
      </p:sp>
    </p:spTree>
    <p:extLst>
      <p:ext uri="{BB962C8B-B14F-4D97-AF65-F5344CB8AC3E}">
        <p14:creationId xmlns:p14="http://schemas.microsoft.com/office/powerpoint/2010/main" val="81194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r>
              <a:rPr lang="en-US" dirty="0"/>
              <a:t>Introduction to statistics</a:t>
            </a:r>
          </a:p>
        </p:txBody>
      </p:sp>
      <p:sp>
        <p:nvSpPr>
          <p:cNvPr id="4" name="Slide Number Placeholder 3"/>
          <p:cNvSpPr>
            <a:spLocks noGrp="1"/>
          </p:cNvSpPr>
          <p:nvPr>
            <p:ph type="sldNum" sz="quarter" idx="10"/>
          </p:nvPr>
        </p:nvSpPr>
        <p:spPr/>
        <p:txBody>
          <a:bodyPr/>
          <a:lstStyle/>
          <a:p>
            <a:fld id="{FDD5311A-BEFA-4F4B-AAC5-4E5F283CA6EC}" type="slidenum">
              <a:rPr lang="en-US" smtClean="0"/>
              <a:t>14</a:t>
            </a:fld>
            <a:endParaRPr lang="en-US"/>
          </a:p>
        </p:txBody>
      </p:sp>
    </p:spTree>
    <p:extLst>
      <p:ext uri="{BB962C8B-B14F-4D97-AF65-F5344CB8AC3E}">
        <p14:creationId xmlns:p14="http://schemas.microsoft.com/office/powerpoint/2010/main" val="271757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15</a:t>
            </a:fld>
            <a:endParaRPr lang="en-US"/>
          </a:p>
        </p:txBody>
      </p:sp>
    </p:spTree>
    <p:extLst>
      <p:ext uri="{BB962C8B-B14F-4D97-AF65-F5344CB8AC3E}">
        <p14:creationId xmlns:p14="http://schemas.microsoft.com/office/powerpoint/2010/main" val="360443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16</a:t>
            </a:fld>
            <a:endParaRPr lang="en-US"/>
          </a:p>
        </p:txBody>
      </p:sp>
    </p:spTree>
    <p:extLst>
      <p:ext uri="{BB962C8B-B14F-4D97-AF65-F5344CB8AC3E}">
        <p14:creationId xmlns:p14="http://schemas.microsoft.com/office/powerpoint/2010/main" val="135812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17</a:t>
            </a:fld>
            <a:endParaRPr lang="en-US"/>
          </a:p>
        </p:txBody>
      </p:sp>
    </p:spTree>
    <p:extLst>
      <p:ext uri="{BB962C8B-B14F-4D97-AF65-F5344CB8AC3E}">
        <p14:creationId xmlns:p14="http://schemas.microsoft.com/office/powerpoint/2010/main" val="210317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5311A-BEFA-4F4B-AAC5-4E5F283CA6EC}" type="slidenum">
              <a:rPr lang="en-US" smtClean="0"/>
              <a:t>18</a:t>
            </a:fld>
            <a:endParaRPr lang="en-US"/>
          </a:p>
        </p:txBody>
      </p:sp>
    </p:spTree>
    <p:extLst>
      <p:ext uri="{BB962C8B-B14F-4D97-AF65-F5344CB8AC3E}">
        <p14:creationId xmlns:p14="http://schemas.microsoft.com/office/powerpoint/2010/main" val="110912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423512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148751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22810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330708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V3">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90FA72-606D-D64D-BB6E-BF3DF61F828B}"/>
              </a:ext>
            </a:extLst>
          </p:cNvPr>
          <p:cNvPicPr>
            <a:picLocks noChangeAspect="1"/>
          </p:cNvPicPr>
          <p:nvPr userDrawn="1"/>
        </p:nvPicPr>
        <p:blipFill rotWithShape="1">
          <a:blip r:embed="rId2">
            <a:alphaModFix amt="45000"/>
          </a:blip>
          <a:srcRect l="45063" t="25956" r="45411" b="58583"/>
          <a:stretch/>
        </p:blipFill>
        <p:spPr>
          <a:xfrm>
            <a:off x="5480023" y="506252"/>
            <a:ext cx="3661652" cy="3886404"/>
          </a:xfrm>
          <a:prstGeom prst="rect">
            <a:avLst/>
          </a:prstGeom>
        </p:spPr>
      </p:pic>
      <p:pic>
        <p:nvPicPr>
          <p:cNvPr id="13" name="Picture 12">
            <a:extLst>
              <a:ext uri="{FF2B5EF4-FFF2-40B4-BE49-F238E27FC236}">
                <a16:creationId xmlns:a16="http://schemas.microsoft.com/office/drawing/2014/main" id="{13870095-E196-7646-9F04-CD4BE1D325C9}"/>
              </a:ext>
            </a:extLst>
          </p:cNvPr>
          <p:cNvPicPr>
            <a:picLocks noChangeAspect="1"/>
          </p:cNvPicPr>
          <p:nvPr userDrawn="1"/>
        </p:nvPicPr>
        <p:blipFill rotWithShape="1">
          <a:blip r:embed="rId3">
            <a:alphaModFix amt="45000"/>
          </a:blip>
          <a:srcRect l="44310" t="67464" r="48405" b="25155"/>
          <a:stretch/>
        </p:blipFill>
        <p:spPr>
          <a:xfrm>
            <a:off x="0" y="2"/>
            <a:ext cx="2800528" cy="1855167"/>
          </a:xfrm>
          <a:prstGeom prst="rect">
            <a:avLst/>
          </a:prstGeom>
        </p:spPr>
      </p:pic>
      <p:sp>
        <p:nvSpPr>
          <p:cNvPr id="12" name="Rectangle 11">
            <a:extLst>
              <a:ext uri="{FF2B5EF4-FFF2-40B4-BE49-F238E27FC236}">
                <a16:creationId xmlns:a16="http://schemas.microsoft.com/office/drawing/2014/main" id="{6B2E4F1C-BC00-7043-9ECB-D12C6377D4EA}"/>
              </a:ext>
            </a:extLst>
          </p:cNvPr>
          <p:cNvSpPr/>
          <p:nvPr userDrawn="1"/>
        </p:nvSpPr>
        <p:spPr>
          <a:xfrm>
            <a:off x="0" y="4392656"/>
            <a:ext cx="9144000" cy="784718"/>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a:extLst>
              <a:ext uri="{FF2B5EF4-FFF2-40B4-BE49-F238E27FC236}">
                <a16:creationId xmlns:a16="http://schemas.microsoft.com/office/drawing/2014/main" id="{16905453-34F2-9946-BBC8-8554FABAC415}"/>
              </a:ext>
            </a:extLst>
          </p:cNvPr>
          <p:cNvPicPr>
            <a:picLocks noChangeAspect="1"/>
          </p:cNvPicPr>
          <p:nvPr userDrawn="1"/>
        </p:nvPicPr>
        <p:blipFill>
          <a:blip r:embed="rId4"/>
          <a:stretch>
            <a:fillRect/>
          </a:stretch>
        </p:blipFill>
        <p:spPr>
          <a:xfrm>
            <a:off x="536741" y="4556253"/>
            <a:ext cx="1801299" cy="457524"/>
          </a:xfrm>
          <a:prstGeom prst="rect">
            <a:avLst/>
          </a:prstGeom>
        </p:spPr>
      </p:pic>
      <p:sp>
        <p:nvSpPr>
          <p:cNvPr id="16" name="Text Placeholder 1">
            <a:extLst>
              <a:ext uri="{FF2B5EF4-FFF2-40B4-BE49-F238E27FC236}">
                <a16:creationId xmlns:a16="http://schemas.microsoft.com/office/drawing/2014/main" id="{CF383971-5B93-4F4F-BE50-345940E02FBE}"/>
              </a:ext>
            </a:extLst>
          </p:cNvPr>
          <p:cNvSpPr>
            <a:spLocks noGrp="1"/>
          </p:cNvSpPr>
          <p:nvPr>
            <p:ph type="body" sz="quarter" idx="11" hasCustomPrompt="1"/>
          </p:nvPr>
        </p:nvSpPr>
        <p:spPr>
          <a:xfrm>
            <a:off x="684579" y="3297969"/>
            <a:ext cx="3459212" cy="256747"/>
          </a:xfrm>
        </p:spPr>
        <p:txBody>
          <a:bodyPr anchor="ctr">
            <a:noAutofit/>
          </a:bodyPr>
          <a:lstStyle>
            <a:lvl1pPr marL="0" indent="0">
              <a:lnSpc>
                <a:spcPts val="1410"/>
              </a:lnSpc>
              <a:spcBef>
                <a:spcPts val="0"/>
              </a:spcBef>
              <a:buNone/>
              <a:defRPr sz="1050">
                <a:solidFill>
                  <a:srgbClr val="C69241"/>
                </a:solidFill>
              </a:defRPr>
            </a:lvl1pPr>
          </a:lstStyle>
          <a:p>
            <a:r>
              <a:rPr lang="en-US" dirty="0"/>
              <a:t>Subhead / Presenter</a:t>
            </a:r>
          </a:p>
        </p:txBody>
      </p:sp>
      <p:sp>
        <p:nvSpPr>
          <p:cNvPr id="17" name="Text Placeholder 2">
            <a:extLst>
              <a:ext uri="{FF2B5EF4-FFF2-40B4-BE49-F238E27FC236}">
                <a16:creationId xmlns:a16="http://schemas.microsoft.com/office/drawing/2014/main" id="{433A8898-4FB1-0249-8F8A-1D26E96A83A3}"/>
              </a:ext>
            </a:extLst>
          </p:cNvPr>
          <p:cNvSpPr>
            <a:spLocks noGrp="1"/>
          </p:cNvSpPr>
          <p:nvPr>
            <p:ph type="body" sz="quarter" idx="10" hasCustomPrompt="1"/>
          </p:nvPr>
        </p:nvSpPr>
        <p:spPr>
          <a:xfrm>
            <a:off x="684580" y="839564"/>
            <a:ext cx="4506187" cy="2324422"/>
          </a:xfrm>
        </p:spPr>
        <p:txBody>
          <a:bodyPr>
            <a:noAutofit/>
          </a:bodyPr>
          <a:lstStyle>
            <a:lvl1pPr marL="0" indent="0">
              <a:lnSpc>
                <a:spcPts val="8800"/>
              </a:lnSpc>
              <a:spcBef>
                <a:spcPts val="0"/>
              </a:spcBef>
              <a:buNone/>
              <a:defRPr sz="6375" b="0" i="0">
                <a:solidFill>
                  <a:schemeClr val="accent6">
                    <a:lumMod val="75000"/>
                  </a:schemeClr>
                </a:solidFill>
                <a:latin typeface="Abolition" pitchFamily="2" charset="0"/>
              </a:defRPr>
            </a:lvl1pPr>
          </a:lstStyle>
          <a:p>
            <a:pPr>
              <a:lnSpc>
                <a:spcPts val="8800"/>
              </a:lnSpc>
            </a:pPr>
            <a:r>
              <a:rPr lang="en-US" sz="6375" dirty="0"/>
              <a:t>Title to </a:t>
            </a:r>
            <a:br>
              <a:rPr lang="en-US" sz="6375" dirty="0"/>
            </a:br>
            <a:r>
              <a:rPr lang="en-US" sz="6375" dirty="0"/>
              <a:t>Go Here</a:t>
            </a:r>
          </a:p>
        </p:txBody>
      </p:sp>
    </p:spTree>
    <p:extLst>
      <p:ext uri="{BB962C8B-B14F-4D97-AF65-F5344CB8AC3E}">
        <p14:creationId xmlns:p14="http://schemas.microsoft.com/office/powerpoint/2010/main" val="16437720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5473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6AFDBDB9-4E8D-4F0D-9F80-0D6524604E83}" type="slidenum">
              <a:rPr lang="en-US" smtClean="0"/>
              <a:pPr/>
              <a:t>‹#›</a:t>
            </a:fld>
            <a:r>
              <a:rPr lang="en-US" dirty="0"/>
              <a:t>/ 29 </a:t>
            </a:r>
          </a:p>
        </p:txBody>
      </p:sp>
    </p:spTree>
    <p:extLst>
      <p:ext uri="{BB962C8B-B14F-4D97-AF65-F5344CB8AC3E}">
        <p14:creationId xmlns:p14="http://schemas.microsoft.com/office/powerpoint/2010/main" val="283936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6AFDBDB9-4E8D-4F0D-9F80-0D6524604E83}" type="slidenum">
              <a:rPr lang="en-US" smtClean="0"/>
              <a:pPr/>
              <a:t>‹#›</a:t>
            </a:fld>
            <a:r>
              <a:rPr lang="en-US" dirty="0"/>
              <a:t>/ 29 </a:t>
            </a:r>
          </a:p>
        </p:txBody>
      </p:sp>
    </p:spTree>
    <p:extLst>
      <p:ext uri="{BB962C8B-B14F-4D97-AF65-F5344CB8AC3E}">
        <p14:creationId xmlns:p14="http://schemas.microsoft.com/office/powerpoint/2010/main" val="5561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6C7E6F33-74EE-5541-8108-8353B402F8C1}" type="slidenum">
              <a:rPr lang="en-US" smtClean="0"/>
              <a:pPr/>
              <a:t>‹#›</a:t>
            </a:fld>
            <a:endParaRPr lang="en-US" dirty="0"/>
          </a:p>
        </p:txBody>
      </p:sp>
    </p:spTree>
    <p:extLst>
      <p:ext uri="{BB962C8B-B14F-4D97-AF65-F5344CB8AC3E}">
        <p14:creationId xmlns:p14="http://schemas.microsoft.com/office/powerpoint/2010/main" val="75252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6C7E6F33-74EE-5541-8108-8353B402F8C1}" type="slidenum">
              <a:rPr lang="en-US" smtClean="0"/>
              <a:pPr/>
              <a:t>‹#›</a:t>
            </a:fld>
            <a:r>
              <a:rPr lang="en-US" dirty="0"/>
              <a:t> / 29</a:t>
            </a:r>
          </a:p>
        </p:txBody>
      </p:sp>
    </p:spTree>
    <p:extLst>
      <p:ext uri="{BB962C8B-B14F-4D97-AF65-F5344CB8AC3E}">
        <p14:creationId xmlns:p14="http://schemas.microsoft.com/office/powerpoint/2010/main" val="343542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fld id="{6C7E6F33-74EE-5541-8108-8353B402F8C1}" type="slidenum">
              <a:rPr lang="en-US" smtClean="0"/>
              <a:pPr/>
              <a:t>‹#›</a:t>
            </a:fld>
            <a:r>
              <a:rPr lang="en-US" dirty="0"/>
              <a:t> /29</a:t>
            </a:r>
          </a:p>
        </p:txBody>
      </p:sp>
    </p:spTree>
    <p:extLst>
      <p:ext uri="{BB962C8B-B14F-4D97-AF65-F5344CB8AC3E}">
        <p14:creationId xmlns:p14="http://schemas.microsoft.com/office/powerpoint/2010/main" val="304661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p>
            <a:r>
              <a:rPr lang="en-US" dirty="0"/>
              <a:t> </a:t>
            </a:r>
            <a:fld id="{6C7E6F33-74EE-5541-8108-8353B402F8C1}" type="slidenum">
              <a:rPr lang="en-US" smtClean="0"/>
              <a:pPr/>
              <a:t>‹#›</a:t>
            </a:fld>
            <a:r>
              <a:rPr lang="en-US" dirty="0"/>
              <a:t> /29</a:t>
            </a:r>
          </a:p>
        </p:txBody>
      </p:sp>
    </p:spTree>
    <p:extLst>
      <p:ext uri="{BB962C8B-B14F-4D97-AF65-F5344CB8AC3E}">
        <p14:creationId xmlns:p14="http://schemas.microsoft.com/office/powerpoint/2010/main" val="409442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 </a:t>
            </a:r>
            <a:fld id="{6C7E6F33-74EE-5541-8108-8353B402F8C1}" type="slidenum">
              <a:rPr lang="en-US" smtClean="0"/>
              <a:pPr/>
              <a:t>‹#›</a:t>
            </a:fld>
            <a:r>
              <a:rPr lang="en-US" dirty="0"/>
              <a:t>/29</a:t>
            </a:r>
          </a:p>
        </p:txBody>
      </p:sp>
    </p:spTree>
    <p:extLst>
      <p:ext uri="{BB962C8B-B14F-4D97-AF65-F5344CB8AC3E}">
        <p14:creationId xmlns:p14="http://schemas.microsoft.com/office/powerpoint/2010/main" val="219764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 </a:t>
            </a:r>
            <a:fld id="{6C7E6F33-74EE-5541-8108-8353B402F8C1}" type="slidenum">
              <a:rPr lang="en-US" smtClean="0"/>
              <a:pPr/>
              <a:t>‹#›</a:t>
            </a:fld>
            <a:r>
              <a:rPr lang="en-US" dirty="0"/>
              <a:t>/28</a:t>
            </a:r>
          </a:p>
        </p:txBody>
      </p:sp>
    </p:spTree>
    <p:extLst>
      <p:ext uri="{BB962C8B-B14F-4D97-AF65-F5344CB8AC3E}">
        <p14:creationId xmlns:p14="http://schemas.microsoft.com/office/powerpoint/2010/main" val="238040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7E6F33-74EE-5541-8108-8353B402F8C1}" type="slidenum">
              <a:rPr lang="en-US" smtClean="0"/>
              <a:pPr/>
              <a:t>‹#›</a:t>
            </a:fld>
            <a:r>
              <a:rPr lang="en-US" dirty="0"/>
              <a:t> / 28</a:t>
            </a:r>
          </a:p>
        </p:txBody>
      </p:sp>
      <p:cxnSp>
        <p:nvCxnSpPr>
          <p:cNvPr id="7" name="Straight Connector 6">
            <a:extLst>
              <a:ext uri="{FF2B5EF4-FFF2-40B4-BE49-F238E27FC236}">
                <a16:creationId xmlns:a16="http://schemas.microsoft.com/office/drawing/2014/main" id="{236B19DA-7078-8248-93A9-40A85B001A1C}"/>
              </a:ext>
            </a:extLst>
          </p:cNvPr>
          <p:cNvCxnSpPr/>
          <p:nvPr userDrawn="1"/>
        </p:nvCxnSpPr>
        <p:spPr>
          <a:xfrm>
            <a:off x="302560" y="4715533"/>
            <a:ext cx="853888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530DC3D-BF7F-1F46-88ED-5ED2C1D507F8}"/>
              </a:ext>
            </a:extLst>
          </p:cNvPr>
          <p:cNvPicPr>
            <a:picLocks noChangeAspect="1"/>
          </p:cNvPicPr>
          <p:nvPr userDrawn="1"/>
        </p:nvPicPr>
        <p:blipFill>
          <a:blip r:embed="rId15"/>
          <a:stretch>
            <a:fillRect/>
          </a:stretch>
        </p:blipFill>
        <p:spPr>
          <a:xfrm>
            <a:off x="199976" y="4687685"/>
            <a:ext cx="1342075" cy="492762"/>
          </a:xfrm>
          <a:prstGeom prst="rect">
            <a:avLst/>
          </a:prstGeom>
        </p:spPr>
      </p:pic>
      <p:sp>
        <p:nvSpPr>
          <p:cNvPr id="9" name="Rectangle 8">
            <a:extLst>
              <a:ext uri="{FF2B5EF4-FFF2-40B4-BE49-F238E27FC236}">
                <a16:creationId xmlns:a16="http://schemas.microsoft.com/office/drawing/2014/main" id="{A9FAD1C2-7B31-4845-82E3-2D766FA7E142}"/>
              </a:ext>
            </a:extLst>
          </p:cNvPr>
          <p:cNvSpPr/>
          <p:nvPr userDrawn="1"/>
        </p:nvSpPr>
        <p:spPr>
          <a:xfrm>
            <a:off x="-1" y="0"/>
            <a:ext cx="9144000" cy="139148"/>
          </a:xfrm>
          <a:prstGeom prst="rect">
            <a:avLst/>
          </a:prstGeom>
          <a:solidFill>
            <a:srgbClr val="C69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76825676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58"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8D72-7B6C-32FE-6DB9-8F8E04A387EF}"/>
              </a:ext>
            </a:extLst>
          </p:cNvPr>
          <p:cNvSpPr>
            <a:spLocks noGrp="1"/>
          </p:cNvSpPr>
          <p:nvPr>
            <p:ph type="title"/>
          </p:nvPr>
        </p:nvSpPr>
        <p:spPr/>
        <p:txBody>
          <a:bodyPr/>
          <a:lstStyle/>
          <a:p>
            <a:r>
              <a:rPr lang="en-US" dirty="0"/>
              <a:t>Workshop Goals</a:t>
            </a:r>
          </a:p>
        </p:txBody>
      </p:sp>
      <p:sp>
        <p:nvSpPr>
          <p:cNvPr id="3" name="Content Placeholder 2">
            <a:extLst>
              <a:ext uri="{FF2B5EF4-FFF2-40B4-BE49-F238E27FC236}">
                <a16:creationId xmlns:a16="http://schemas.microsoft.com/office/drawing/2014/main" id="{87F92649-8813-4127-0565-BD4CE386146D}"/>
              </a:ext>
            </a:extLst>
          </p:cNvPr>
          <p:cNvSpPr>
            <a:spLocks noGrp="1"/>
          </p:cNvSpPr>
          <p:nvPr>
            <p:ph idx="1"/>
          </p:nvPr>
        </p:nvSpPr>
        <p:spPr/>
        <p:txBody>
          <a:bodyPr/>
          <a:lstStyle/>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Overview of current trends in statistics education</a:t>
            </a:r>
            <a:endParaRPr lang="en-US" sz="2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Overview of current statistical needs in biology education</a:t>
            </a:r>
            <a:endParaRPr lang="en-US" sz="2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Examples of past collaborations</a:t>
            </a:r>
            <a:endParaRPr lang="en-US" sz="2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Develop collaboration between biologists and statisticians</a:t>
            </a:r>
            <a:endParaRPr lang="en-US" sz="20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Role of statistics in undergrad bio courses</a:t>
            </a:r>
            <a:endParaRPr lang="en-US" sz="20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Biological contexts in statistics courses</a:t>
            </a:r>
            <a:endParaRPr lang="en-US" sz="2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Provide time for joint development of a new activity to use in the upcoming year</a:t>
            </a:r>
            <a:endParaRPr lang="en-US" sz="20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Plan for continued collaboration and assessment</a:t>
            </a:r>
            <a:endParaRPr lang="en-US" sz="2000"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9764B99-8686-6BB1-3059-F8FE7B423BCC}"/>
              </a:ext>
            </a:extLst>
          </p:cNvPr>
          <p:cNvSpPr>
            <a:spLocks noGrp="1"/>
          </p:cNvSpPr>
          <p:nvPr>
            <p:ph type="sldNum" sz="quarter" idx="12"/>
          </p:nvPr>
        </p:nvSpPr>
        <p:spPr/>
        <p:txBody>
          <a:bodyPr/>
          <a:lstStyle/>
          <a:p>
            <a:fld id="{6AFDBDB9-4E8D-4F0D-9F80-0D6524604E83}" type="slidenum">
              <a:rPr lang="en-US" smtClean="0"/>
              <a:pPr/>
              <a:t>1</a:t>
            </a:fld>
            <a:r>
              <a:rPr lang="en-US"/>
              <a:t>/ 29 </a:t>
            </a:r>
            <a:endParaRPr lang="en-US" dirty="0"/>
          </a:p>
        </p:txBody>
      </p:sp>
    </p:spTree>
    <p:extLst>
      <p:ext uri="{BB962C8B-B14F-4D97-AF65-F5344CB8AC3E}">
        <p14:creationId xmlns:p14="http://schemas.microsoft.com/office/powerpoint/2010/main" val="33954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47DA-088E-480D-8255-ED2EC8AA7F5A}"/>
              </a:ext>
            </a:extLst>
          </p:cNvPr>
          <p:cNvSpPr>
            <a:spLocks noGrp="1"/>
          </p:cNvSpPr>
          <p:nvPr>
            <p:ph type="title"/>
          </p:nvPr>
        </p:nvSpPr>
        <p:spPr/>
        <p:txBody>
          <a:bodyPr/>
          <a:lstStyle/>
          <a:p>
            <a:r>
              <a:rPr lang="en-US" dirty="0"/>
              <a:t>Stat 1 Course - MVT</a:t>
            </a:r>
          </a:p>
        </p:txBody>
      </p:sp>
      <p:sp>
        <p:nvSpPr>
          <p:cNvPr id="4" name="Slide Number Placeholder 3">
            <a:extLst>
              <a:ext uri="{FF2B5EF4-FFF2-40B4-BE49-F238E27FC236}">
                <a16:creationId xmlns:a16="http://schemas.microsoft.com/office/drawing/2014/main" id="{DE420B12-5150-408E-A2A3-12C269014309}"/>
              </a:ext>
            </a:extLst>
          </p:cNvPr>
          <p:cNvSpPr>
            <a:spLocks noGrp="1"/>
          </p:cNvSpPr>
          <p:nvPr>
            <p:ph type="sldNum" sz="quarter" idx="12"/>
          </p:nvPr>
        </p:nvSpPr>
        <p:spPr/>
        <p:txBody>
          <a:bodyPr/>
          <a:lstStyle/>
          <a:p>
            <a:fld id="{6AFDBDB9-4E8D-4F0D-9F80-0D6524604E83}" type="slidenum">
              <a:rPr lang="en-US" smtClean="0"/>
              <a:pPr/>
              <a:t>10</a:t>
            </a:fld>
            <a:r>
              <a:rPr lang="en-US"/>
              <a:t>/ 29 </a:t>
            </a:r>
            <a:endParaRPr lang="en-US" dirty="0"/>
          </a:p>
        </p:txBody>
      </p:sp>
      <p:pic>
        <p:nvPicPr>
          <p:cNvPr id="13" name="Picture 12">
            <a:extLst>
              <a:ext uri="{FF2B5EF4-FFF2-40B4-BE49-F238E27FC236}">
                <a16:creationId xmlns:a16="http://schemas.microsoft.com/office/drawing/2014/main" id="{9C32EEC9-662B-4BA9-832E-8DED35C520B2}"/>
              </a:ext>
            </a:extLst>
          </p:cNvPr>
          <p:cNvPicPr>
            <a:picLocks noChangeAspect="1"/>
          </p:cNvPicPr>
          <p:nvPr/>
        </p:nvPicPr>
        <p:blipFill>
          <a:blip r:embed="rId2"/>
          <a:stretch>
            <a:fillRect/>
          </a:stretch>
        </p:blipFill>
        <p:spPr>
          <a:xfrm>
            <a:off x="80433" y="1120543"/>
            <a:ext cx="7544867" cy="2066793"/>
          </a:xfrm>
          <a:prstGeom prst="rect">
            <a:avLst/>
          </a:prstGeom>
        </p:spPr>
      </p:pic>
      <p:grpSp>
        <p:nvGrpSpPr>
          <p:cNvPr id="8" name="Group 7">
            <a:extLst>
              <a:ext uri="{FF2B5EF4-FFF2-40B4-BE49-F238E27FC236}">
                <a16:creationId xmlns:a16="http://schemas.microsoft.com/office/drawing/2014/main" id="{38192E7B-1569-4829-8C06-A87C2EE3096F}"/>
              </a:ext>
            </a:extLst>
          </p:cNvPr>
          <p:cNvGrpSpPr/>
          <p:nvPr/>
        </p:nvGrpSpPr>
        <p:grpSpPr>
          <a:xfrm>
            <a:off x="2250220" y="3091683"/>
            <a:ext cx="3244132" cy="1439650"/>
            <a:chOff x="993913" y="3101523"/>
            <a:chExt cx="3244132" cy="1439650"/>
          </a:xfrm>
        </p:grpSpPr>
        <p:sp>
          <p:nvSpPr>
            <p:cNvPr id="9" name="Arrow: Up 8">
              <a:extLst>
                <a:ext uri="{FF2B5EF4-FFF2-40B4-BE49-F238E27FC236}">
                  <a16:creationId xmlns:a16="http://schemas.microsoft.com/office/drawing/2014/main" id="{24BBD68F-CF66-425D-8217-53E265AC436C}"/>
                </a:ext>
              </a:extLst>
            </p:cNvPr>
            <p:cNvSpPr/>
            <p:nvPr/>
          </p:nvSpPr>
          <p:spPr>
            <a:xfrm>
              <a:off x="1944094" y="3101523"/>
              <a:ext cx="214686" cy="3978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904CD0-C176-4E59-9329-67DACE348183}"/>
                </a:ext>
              </a:extLst>
            </p:cNvPr>
            <p:cNvSpPr txBox="1"/>
            <p:nvPr/>
          </p:nvSpPr>
          <p:spPr>
            <a:xfrm>
              <a:off x="993913" y="3617843"/>
              <a:ext cx="3244132" cy="923330"/>
            </a:xfrm>
            <a:prstGeom prst="rect">
              <a:avLst/>
            </a:prstGeom>
            <a:noFill/>
          </p:spPr>
          <p:txBody>
            <a:bodyPr wrap="square" rtlCol="0">
              <a:spAutoFit/>
            </a:bodyPr>
            <a:lstStyle/>
            <a:p>
              <a:r>
                <a:rPr lang="en-US" dirty="0"/>
                <a:t>Type of job</a:t>
              </a:r>
            </a:p>
            <a:p>
              <a:r>
                <a:rPr lang="en-US" dirty="0"/>
                <a:t>Time in position/job</a:t>
              </a:r>
            </a:p>
            <a:p>
              <a:r>
                <a:rPr lang="en-US" dirty="0"/>
                <a:t>Experience, location, education</a:t>
              </a:r>
            </a:p>
          </p:txBody>
        </p:sp>
      </p:grpSp>
      <p:sp>
        <p:nvSpPr>
          <p:cNvPr id="11" name="Content Placeholder 2">
            <a:extLst>
              <a:ext uri="{FF2B5EF4-FFF2-40B4-BE49-F238E27FC236}">
                <a16:creationId xmlns:a16="http://schemas.microsoft.com/office/drawing/2014/main" id="{0DB7E9A6-7265-4554-8908-3FF713528815}"/>
              </a:ext>
            </a:extLst>
          </p:cNvPr>
          <p:cNvSpPr>
            <a:spLocks noGrp="1"/>
          </p:cNvSpPr>
          <p:nvPr>
            <p:ph idx="1"/>
          </p:nvPr>
        </p:nvSpPr>
        <p:spPr>
          <a:xfrm>
            <a:off x="5834744" y="1920438"/>
            <a:ext cx="3055312" cy="2704901"/>
          </a:xfrm>
        </p:spPr>
        <p:txBody>
          <a:bodyPr>
            <a:normAutofit fontScale="92500" lnSpcReduction="10000"/>
          </a:bodyPr>
          <a:lstStyle/>
          <a:p>
            <a:r>
              <a:rPr lang="en-US" sz="2000" dirty="0"/>
              <a:t>What would the graph look like if there was no variation in wages?</a:t>
            </a:r>
          </a:p>
          <a:p>
            <a:r>
              <a:rPr lang="en-US" sz="2000" dirty="0"/>
              <a:t>What if there was only one wage value recorded for a single person?</a:t>
            </a:r>
          </a:p>
          <a:p>
            <a:r>
              <a:rPr lang="en-US" sz="2000" dirty="0"/>
              <a:t>What are some possible causes/reasons for the variation in the wages?</a:t>
            </a:r>
          </a:p>
        </p:txBody>
      </p:sp>
    </p:spTree>
    <p:extLst>
      <p:ext uri="{BB962C8B-B14F-4D97-AF65-F5344CB8AC3E}">
        <p14:creationId xmlns:p14="http://schemas.microsoft.com/office/powerpoint/2010/main" val="32084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43FE33-4C74-4D96-9937-E7B719A29FEB}"/>
              </a:ext>
            </a:extLst>
          </p:cNvPr>
          <p:cNvSpPr>
            <a:spLocks noGrp="1"/>
          </p:cNvSpPr>
          <p:nvPr>
            <p:ph type="sldNum" sz="quarter" idx="12"/>
          </p:nvPr>
        </p:nvSpPr>
        <p:spPr/>
        <p:txBody>
          <a:bodyPr/>
          <a:lstStyle/>
          <a:p>
            <a:fld id="{6AFDBDB9-4E8D-4F0D-9F80-0D6524604E83}" type="slidenum">
              <a:rPr lang="en-US" smtClean="0"/>
              <a:pPr/>
              <a:t>11</a:t>
            </a:fld>
            <a:r>
              <a:rPr lang="en-US"/>
              <a:t>/ 29 </a:t>
            </a:r>
            <a:endParaRPr lang="en-US" dirty="0"/>
          </a:p>
        </p:txBody>
      </p:sp>
      <p:pic>
        <p:nvPicPr>
          <p:cNvPr id="5" name="Picture 4" descr="Chart, box and whisker chart&#10;&#10;Description automatically generated">
            <a:extLst>
              <a:ext uri="{FF2B5EF4-FFF2-40B4-BE49-F238E27FC236}">
                <a16:creationId xmlns:a16="http://schemas.microsoft.com/office/drawing/2014/main" id="{B93D5A89-9D43-464E-B91E-79AD480417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7" b="1086"/>
          <a:stretch/>
        </p:blipFill>
        <p:spPr bwMode="auto">
          <a:xfrm>
            <a:off x="283623" y="278080"/>
            <a:ext cx="2610651" cy="2907165"/>
          </a:xfrm>
          <a:prstGeom prst="rect">
            <a:avLst/>
          </a:prstGeom>
          <a:ln>
            <a:noFill/>
          </a:ln>
          <a:extLst>
            <a:ext uri="{53640926-AAD7-44D8-BBD7-CCE9431645EC}">
              <a14:shadowObscured xmlns:a14="http://schemas.microsoft.com/office/drawing/2010/main"/>
            </a:ext>
          </a:extLst>
        </p:spPr>
      </p:pic>
      <p:pic>
        <p:nvPicPr>
          <p:cNvPr id="6" name="Picture 5" descr="Chart, box and whisker chart&#10;&#10;Description automatically generated">
            <a:extLst>
              <a:ext uri="{FF2B5EF4-FFF2-40B4-BE49-F238E27FC236}">
                <a16:creationId xmlns:a16="http://schemas.microsoft.com/office/drawing/2014/main" id="{01E16A67-2620-4689-A497-C5E3F770B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055" y="278080"/>
            <a:ext cx="2564269" cy="2907165"/>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9055D9A8-B996-4774-9F2E-EC5A56A70C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105" y="278080"/>
            <a:ext cx="2550825" cy="2888219"/>
          </a:xfrm>
          <a:prstGeom prst="rect">
            <a:avLst/>
          </a:prstGeom>
        </p:spPr>
      </p:pic>
      <p:pic>
        <p:nvPicPr>
          <p:cNvPr id="8" name="Picture 7">
            <a:extLst>
              <a:ext uri="{FF2B5EF4-FFF2-40B4-BE49-F238E27FC236}">
                <a16:creationId xmlns:a16="http://schemas.microsoft.com/office/drawing/2014/main" id="{ADD47F04-C143-4C92-A39C-BA1506C59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50" y="3280010"/>
            <a:ext cx="4368800" cy="525145"/>
          </a:xfrm>
          <a:prstGeom prst="rect">
            <a:avLst/>
          </a:prstGeom>
        </p:spPr>
      </p:pic>
      <p:pic>
        <p:nvPicPr>
          <p:cNvPr id="11" name="Picture 10">
            <a:extLst>
              <a:ext uri="{FF2B5EF4-FFF2-40B4-BE49-F238E27FC236}">
                <a16:creationId xmlns:a16="http://schemas.microsoft.com/office/drawing/2014/main" id="{94E296DE-CCFB-4AA0-ADEC-152A9E6442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50" y="3788125"/>
            <a:ext cx="4343400" cy="518160"/>
          </a:xfrm>
          <a:prstGeom prst="rect">
            <a:avLst/>
          </a:prstGeom>
        </p:spPr>
      </p:pic>
      <p:pic>
        <p:nvPicPr>
          <p:cNvPr id="12" name="Picture 11">
            <a:extLst>
              <a:ext uri="{FF2B5EF4-FFF2-40B4-BE49-F238E27FC236}">
                <a16:creationId xmlns:a16="http://schemas.microsoft.com/office/drawing/2014/main" id="{DD7AE2E7-62D5-4E7E-8AF3-9796F6A9DA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9150" y="4323315"/>
            <a:ext cx="4286250" cy="483870"/>
          </a:xfrm>
          <a:prstGeom prst="rect">
            <a:avLst/>
          </a:prstGeom>
        </p:spPr>
      </p:pic>
      <p:sp>
        <p:nvSpPr>
          <p:cNvPr id="13" name="TextBox 12">
            <a:extLst>
              <a:ext uri="{FF2B5EF4-FFF2-40B4-BE49-F238E27FC236}">
                <a16:creationId xmlns:a16="http://schemas.microsoft.com/office/drawing/2014/main" id="{E6368081-9578-40AD-A8AC-A45EDCD1528B}"/>
              </a:ext>
            </a:extLst>
          </p:cNvPr>
          <p:cNvSpPr txBox="1"/>
          <p:nvPr/>
        </p:nvSpPr>
        <p:spPr>
          <a:xfrm>
            <a:off x="6750657" y="3442915"/>
            <a:ext cx="2210463" cy="1323439"/>
          </a:xfrm>
          <a:prstGeom prst="rect">
            <a:avLst/>
          </a:prstGeom>
          <a:noFill/>
        </p:spPr>
        <p:txBody>
          <a:bodyPr wrap="square" rtlCol="0">
            <a:spAutoFit/>
          </a:bodyPr>
          <a:lstStyle/>
          <a:p>
            <a:r>
              <a:rPr lang="en-US" sz="2000" dirty="0"/>
              <a:t>MVT: Which variable explains more variation in wages?</a:t>
            </a:r>
          </a:p>
        </p:txBody>
      </p:sp>
    </p:spTree>
    <p:extLst>
      <p:ext uri="{BB962C8B-B14F-4D97-AF65-F5344CB8AC3E}">
        <p14:creationId xmlns:p14="http://schemas.microsoft.com/office/powerpoint/2010/main" val="13337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06C97F-CA63-445F-9A0F-C4A70683ED17}"/>
              </a:ext>
            </a:extLst>
          </p:cNvPr>
          <p:cNvSpPr>
            <a:spLocks noGrp="1"/>
          </p:cNvSpPr>
          <p:nvPr>
            <p:ph type="sldNum" sz="quarter" idx="12"/>
          </p:nvPr>
        </p:nvSpPr>
        <p:spPr/>
        <p:txBody>
          <a:bodyPr/>
          <a:lstStyle/>
          <a:p>
            <a:fld id="{6AFDBDB9-4E8D-4F0D-9F80-0D6524604E83}" type="slidenum">
              <a:rPr lang="en-US" smtClean="0"/>
              <a:pPr/>
              <a:t>12</a:t>
            </a:fld>
            <a:r>
              <a:rPr lang="en-US"/>
              <a:t>/ 29 </a:t>
            </a:r>
            <a:endParaRPr lang="en-US" dirty="0"/>
          </a:p>
        </p:txBody>
      </p:sp>
      <p:pic>
        <p:nvPicPr>
          <p:cNvPr id="6" name="Picture 5">
            <a:extLst>
              <a:ext uri="{FF2B5EF4-FFF2-40B4-BE49-F238E27FC236}">
                <a16:creationId xmlns:a16="http://schemas.microsoft.com/office/drawing/2014/main" id="{C60FFB8E-36F6-4DB8-BE1E-D4FE2AD7E72B}"/>
              </a:ext>
            </a:extLst>
          </p:cNvPr>
          <p:cNvPicPr>
            <a:picLocks noChangeAspect="1"/>
          </p:cNvPicPr>
          <p:nvPr/>
        </p:nvPicPr>
        <p:blipFill rotWithShape="1">
          <a:blip r:embed="rId2"/>
          <a:srcRect b="47884"/>
          <a:stretch/>
        </p:blipFill>
        <p:spPr>
          <a:xfrm>
            <a:off x="84505" y="210093"/>
            <a:ext cx="4339053" cy="1404022"/>
          </a:xfrm>
          <a:prstGeom prst="rect">
            <a:avLst/>
          </a:prstGeom>
        </p:spPr>
      </p:pic>
      <p:pic>
        <p:nvPicPr>
          <p:cNvPr id="9" name="Picture 8">
            <a:extLst>
              <a:ext uri="{FF2B5EF4-FFF2-40B4-BE49-F238E27FC236}">
                <a16:creationId xmlns:a16="http://schemas.microsoft.com/office/drawing/2014/main" id="{04B0AF4F-8233-4FB8-B241-139B7C2B3C16}"/>
              </a:ext>
            </a:extLst>
          </p:cNvPr>
          <p:cNvPicPr>
            <a:picLocks noChangeAspect="1"/>
          </p:cNvPicPr>
          <p:nvPr/>
        </p:nvPicPr>
        <p:blipFill rotWithShape="1">
          <a:blip r:embed="rId3"/>
          <a:srcRect t="2454"/>
          <a:stretch/>
        </p:blipFill>
        <p:spPr>
          <a:xfrm>
            <a:off x="4198288" y="1168843"/>
            <a:ext cx="4715629" cy="3171836"/>
          </a:xfrm>
          <a:prstGeom prst="rect">
            <a:avLst/>
          </a:prstGeom>
        </p:spPr>
      </p:pic>
      <p:cxnSp>
        <p:nvCxnSpPr>
          <p:cNvPr id="11" name="Straight Connector 10">
            <a:extLst>
              <a:ext uri="{FF2B5EF4-FFF2-40B4-BE49-F238E27FC236}">
                <a16:creationId xmlns:a16="http://schemas.microsoft.com/office/drawing/2014/main" id="{1AA1A3BD-D699-4BD8-B122-D5C072256FD5}"/>
              </a:ext>
            </a:extLst>
          </p:cNvPr>
          <p:cNvCxnSpPr/>
          <p:nvPr/>
        </p:nvCxnSpPr>
        <p:spPr>
          <a:xfrm>
            <a:off x="6457950" y="1001864"/>
            <a:ext cx="1207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F6F987-D21A-4B01-BD9E-D9BFA4A5AA94}"/>
              </a:ext>
            </a:extLst>
          </p:cNvPr>
          <p:cNvCxnSpPr>
            <a:cxnSpLocks/>
          </p:cNvCxnSpPr>
          <p:nvPr/>
        </p:nvCxnSpPr>
        <p:spPr>
          <a:xfrm>
            <a:off x="4845160" y="3110285"/>
            <a:ext cx="264149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4E6479-B945-463A-814E-4C1C17EE8FDC}"/>
              </a:ext>
            </a:extLst>
          </p:cNvPr>
          <p:cNvCxnSpPr>
            <a:cxnSpLocks/>
          </p:cNvCxnSpPr>
          <p:nvPr/>
        </p:nvCxnSpPr>
        <p:spPr>
          <a:xfrm>
            <a:off x="4643562" y="1201973"/>
            <a:ext cx="15677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CCC4C1-75BD-4B20-828B-2123C15D1832}"/>
              </a:ext>
            </a:extLst>
          </p:cNvPr>
          <p:cNvCxnSpPr>
            <a:cxnSpLocks/>
          </p:cNvCxnSpPr>
          <p:nvPr/>
        </p:nvCxnSpPr>
        <p:spPr>
          <a:xfrm>
            <a:off x="5224007" y="2960537"/>
            <a:ext cx="204348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219D70-88F9-4ED5-8AEA-A5F47C2B1F4C}"/>
              </a:ext>
            </a:extLst>
          </p:cNvPr>
          <p:cNvSpPr txBox="1"/>
          <p:nvPr/>
        </p:nvSpPr>
        <p:spPr>
          <a:xfrm>
            <a:off x="4845160" y="252114"/>
            <a:ext cx="3387256" cy="646331"/>
          </a:xfrm>
          <a:prstGeom prst="rect">
            <a:avLst/>
          </a:prstGeom>
          <a:noFill/>
        </p:spPr>
        <p:txBody>
          <a:bodyPr wrap="square" rtlCol="0">
            <a:spAutoFit/>
          </a:bodyPr>
          <a:lstStyle/>
          <a:p>
            <a:r>
              <a:rPr lang="en-US" dirty="0"/>
              <a:t>Wages tend to be closer to the </a:t>
            </a:r>
            <a:r>
              <a:rPr lang="en-US"/>
              <a:t>location </a:t>
            </a:r>
            <a:r>
              <a:rPr lang="en-US" smtClean="0"/>
              <a:t>means</a:t>
            </a:r>
            <a:endParaRPr lang="en-US" dirty="0"/>
          </a:p>
        </p:txBody>
      </p:sp>
      <p:pic>
        <p:nvPicPr>
          <p:cNvPr id="23" name="Picture 22">
            <a:extLst>
              <a:ext uri="{FF2B5EF4-FFF2-40B4-BE49-F238E27FC236}">
                <a16:creationId xmlns:a16="http://schemas.microsoft.com/office/drawing/2014/main" id="{26809CAE-8583-4D5A-8C3B-C9E4ADF49F9D}"/>
              </a:ext>
            </a:extLst>
          </p:cNvPr>
          <p:cNvPicPr>
            <a:picLocks noChangeAspect="1"/>
          </p:cNvPicPr>
          <p:nvPr/>
        </p:nvPicPr>
        <p:blipFill rotWithShape="1">
          <a:blip r:embed="rId4">
            <a:extLst>
              <a:ext uri="{28A0092B-C50C-407E-A947-70E740481C1C}">
                <a14:useLocalDpi xmlns:a14="http://schemas.microsoft.com/office/drawing/2010/main" val="0"/>
              </a:ext>
            </a:extLst>
          </a:blip>
          <a:srcRect r="54462"/>
          <a:stretch/>
        </p:blipFill>
        <p:spPr>
          <a:xfrm>
            <a:off x="1939632" y="1851625"/>
            <a:ext cx="1977887" cy="518160"/>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660302B7-4719-4C9D-93BE-2DC8C3EF9DDE}"/>
              </a:ext>
            </a:extLst>
          </p:cNvPr>
          <p:cNvPicPr>
            <a:picLocks noChangeAspect="1"/>
          </p:cNvPicPr>
          <p:nvPr/>
        </p:nvPicPr>
        <p:blipFill rotWithShape="1">
          <a:blip r:embed="rId5">
            <a:extLst>
              <a:ext uri="{28A0092B-C50C-407E-A947-70E740481C1C}">
                <a14:useLocalDpi xmlns:a14="http://schemas.microsoft.com/office/drawing/2010/main" val="0"/>
              </a:ext>
            </a:extLst>
          </a:blip>
          <a:srcRect r="62922"/>
          <a:stretch/>
        </p:blipFill>
        <p:spPr>
          <a:xfrm>
            <a:off x="394638" y="315564"/>
            <a:ext cx="1410308" cy="519430"/>
          </a:xfrm>
          <a:prstGeom prst="rect">
            <a:avLst/>
          </a:prstGeom>
        </p:spPr>
      </p:pic>
      <p:sp>
        <p:nvSpPr>
          <p:cNvPr id="25" name="TextBox 24">
            <a:extLst>
              <a:ext uri="{FF2B5EF4-FFF2-40B4-BE49-F238E27FC236}">
                <a16:creationId xmlns:a16="http://schemas.microsoft.com/office/drawing/2014/main" id="{FA66FF6D-B524-4419-949A-18C42513D6CB}"/>
              </a:ext>
            </a:extLst>
          </p:cNvPr>
          <p:cNvSpPr txBox="1"/>
          <p:nvPr/>
        </p:nvSpPr>
        <p:spPr>
          <a:xfrm>
            <a:off x="325498" y="2566450"/>
            <a:ext cx="3252084" cy="646331"/>
          </a:xfrm>
          <a:prstGeom prst="rect">
            <a:avLst/>
          </a:prstGeom>
          <a:noFill/>
        </p:spPr>
        <p:txBody>
          <a:bodyPr wrap="square" rtlCol="0">
            <a:spAutoFit/>
          </a:bodyPr>
          <a:lstStyle/>
          <a:p>
            <a:r>
              <a:rPr lang="en-US" dirty="0"/>
              <a:t>Location explains more variation in the wages than time in job.</a:t>
            </a:r>
          </a:p>
        </p:txBody>
      </p:sp>
      <p:pic>
        <p:nvPicPr>
          <p:cNvPr id="26" name="Picture 25">
            <a:extLst>
              <a:ext uri="{FF2B5EF4-FFF2-40B4-BE49-F238E27FC236}">
                <a16:creationId xmlns:a16="http://schemas.microsoft.com/office/drawing/2014/main" id="{BAAF87BE-B449-4A98-A3FC-F929A852A80A}"/>
              </a:ext>
            </a:extLst>
          </p:cNvPr>
          <p:cNvPicPr>
            <a:picLocks noChangeAspect="1"/>
          </p:cNvPicPr>
          <p:nvPr/>
        </p:nvPicPr>
        <p:blipFill rotWithShape="1">
          <a:blip r:embed="rId6">
            <a:extLst>
              <a:ext uri="{28A0092B-C50C-407E-A947-70E740481C1C}">
                <a14:useLocalDpi xmlns:a14="http://schemas.microsoft.com/office/drawing/2010/main" val="0"/>
              </a:ext>
            </a:extLst>
          </a:blip>
          <a:srcRect t="1" r="51519" b="-9385"/>
          <a:stretch/>
        </p:blipFill>
        <p:spPr>
          <a:xfrm>
            <a:off x="1873504" y="3766254"/>
            <a:ext cx="2118051" cy="574425"/>
          </a:xfrm>
          <a:prstGeom prst="rect">
            <a:avLst/>
          </a:prstGeom>
        </p:spPr>
      </p:pic>
    </p:spTree>
    <p:extLst>
      <p:ext uri="{BB962C8B-B14F-4D97-AF65-F5344CB8AC3E}">
        <p14:creationId xmlns:p14="http://schemas.microsoft.com/office/powerpoint/2010/main" val="20482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47DA-088E-480D-8255-ED2EC8AA7F5A}"/>
              </a:ext>
            </a:extLst>
          </p:cNvPr>
          <p:cNvSpPr>
            <a:spLocks noGrp="1"/>
          </p:cNvSpPr>
          <p:nvPr>
            <p:ph type="title"/>
          </p:nvPr>
        </p:nvSpPr>
        <p:spPr/>
        <p:txBody>
          <a:bodyPr>
            <a:normAutofit fontScale="90000"/>
          </a:bodyPr>
          <a:lstStyle/>
          <a:p>
            <a:r>
              <a:rPr lang="en-US" dirty="0"/>
              <a:t>Step 3: (Stat 1 &amp; Stat 2) Designing a Study</a:t>
            </a:r>
          </a:p>
        </p:txBody>
      </p:sp>
      <p:sp>
        <p:nvSpPr>
          <p:cNvPr id="4" name="Slide Number Placeholder 3">
            <a:extLst>
              <a:ext uri="{FF2B5EF4-FFF2-40B4-BE49-F238E27FC236}">
                <a16:creationId xmlns:a16="http://schemas.microsoft.com/office/drawing/2014/main" id="{DE420B12-5150-408E-A2A3-12C269014309}"/>
              </a:ext>
            </a:extLst>
          </p:cNvPr>
          <p:cNvSpPr>
            <a:spLocks noGrp="1"/>
          </p:cNvSpPr>
          <p:nvPr>
            <p:ph type="sldNum" sz="quarter" idx="12"/>
          </p:nvPr>
        </p:nvSpPr>
        <p:spPr/>
        <p:txBody>
          <a:bodyPr/>
          <a:lstStyle/>
          <a:p>
            <a:fld id="{6AFDBDB9-4E8D-4F0D-9F80-0D6524604E83}" type="slidenum">
              <a:rPr lang="en-US" smtClean="0"/>
              <a:pPr/>
              <a:t>13</a:t>
            </a:fld>
            <a:r>
              <a:rPr lang="en-US"/>
              <a:t>/ 29 </a:t>
            </a:r>
            <a:endParaRPr lang="en-US" dirty="0"/>
          </a:p>
        </p:txBody>
      </p:sp>
      <p:sp>
        <p:nvSpPr>
          <p:cNvPr id="11" name="Content Placeholder 2">
            <a:extLst>
              <a:ext uri="{FF2B5EF4-FFF2-40B4-BE49-F238E27FC236}">
                <a16:creationId xmlns:a16="http://schemas.microsoft.com/office/drawing/2014/main" id="{50B185B5-FA46-47B4-BF8A-5F77F862E1CB}"/>
              </a:ext>
            </a:extLst>
          </p:cNvPr>
          <p:cNvSpPr txBox="1">
            <a:spLocks/>
          </p:cNvSpPr>
          <p:nvPr/>
        </p:nvSpPr>
        <p:spPr>
          <a:xfrm>
            <a:off x="779228" y="1362082"/>
            <a:ext cx="7178980" cy="27646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900" dirty="0"/>
              <a:t>Researchers in Kinesiology at Cal Poly</a:t>
            </a:r>
          </a:p>
          <a:p>
            <a:r>
              <a:rPr lang="en-US" sz="1900" dirty="0"/>
              <a:t>Investigating 2 different types of chain ring on performance of competitive cyclists</a:t>
            </a:r>
          </a:p>
          <a:p>
            <a:pPr lvl="1"/>
            <a:r>
              <a:rPr lang="en-US" sz="1500" dirty="0"/>
              <a:t>Circular (standard) vs. Oval</a:t>
            </a:r>
          </a:p>
          <a:p>
            <a:r>
              <a:rPr lang="en-US" sz="1900" dirty="0"/>
              <a:t>$ to purchase 8 circular and 8 oval chain rings</a:t>
            </a:r>
          </a:p>
          <a:p>
            <a:r>
              <a:rPr lang="en-US" sz="1900" dirty="0"/>
              <a:t>Study participants will use their own bike</a:t>
            </a:r>
          </a:p>
        </p:txBody>
      </p:sp>
      <p:pic>
        <p:nvPicPr>
          <p:cNvPr id="12" name="Picture 11" descr="A picture containing transport, wheel, gear&#10;&#10;Description automatically generated">
            <a:extLst>
              <a:ext uri="{FF2B5EF4-FFF2-40B4-BE49-F238E27FC236}">
                <a16:creationId xmlns:a16="http://schemas.microsoft.com/office/drawing/2014/main" id="{66F57FF7-3697-4E89-A8AF-29F3C1F34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618" y="2036604"/>
            <a:ext cx="871855" cy="904875"/>
          </a:xfrm>
          <a:prstGeom prst="rect">
            <a:avLst/>
          </a:prstGeom>
        </p:spPr>
      </p:pic>
      <p:pic>
        <p:nvPicPr>
          <p:cNvPr id="13" name="Picture 12" descr="A picture containing gear, metalware, wheel&#10;&#10;Description automatically generated">
            <a:extLst>
              <a:ext uri="{FF2B5EF4-FFF2-40B4-BE49-F238E27FC236}">
                <a16:creationId xmlns:a16="http://schemas.microsoft.com/office/drawing/2014/main" id="{B61F0975-AC4A-4787-B062-9DB1F7B1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593" y="1005321"/>
            <a:ext cx="1177290" cy="984250"/>
          </a:xfrm>
          <a:prstGeom prst="rect">
            <a:avLst/>
          </a:prstGeom>
        </p:spPr>
      </p:pic>
    </p:spTree>
    <p:extLst>
      <p:ext uri="{BB962C8B-B14F-4D97-AF65-F5344CB8AC3E}">
        <p14:creationId xmlns:p14="http://schemas.microsoft.com/office/powerpoint/2010/main" val="194110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3: (Stat 1 &amp; Stat 2) Designing a Study</a:t>
            </a:r>
          </a:p>
        </p:txBody>
      </p:sp>
      <p:sp>
        <p:nvSpPr>
          <p:cNvPr id="2" name="Content Placeholder 1"/>
          <p:cNvSpPr>
            <a:spLocks noGrp="1"/>
          </p:cNvSpPr>
          <p:nvPr>
            <p:ph sz="quarter" idx="1"/>
          </p:nvPr>
        </p:nvSpPr>
        <p:spPr>
          <a:xfrm>
            <a:off x="612648" y="1314450"/>
            <a:ext cx="7736222" cy="3371850"/>
          </a:xfrm>
        </p:spPr>
        <p:txBody>
          <a:bodyPr>
            <a:normAutofit/>
          </a:bodyPr>
          <a:lstStyle/>
          <a:p>
            <a:pPr>
              <a:lnSpc>
                <a:spcPct val="100000"/>
              </a:lnSpc>
            </a:pPr>
            <a:r>
              <a:rPr lang="en-US" sz="2000" dirty="0"/>
              <a:t>MVT: How should we measure ‘performance’?</a:t>
            </a:r>
          </a:p>
          <a:p>
            <a:pPr lvl="1">
              <a:lnSpc>
                <a:spcPct val="100000"/>
              </a:lnSpc>
            </a:pPr>
            <a:r>
              <a:rPr lang="en-US" sz="1600" dirty="0"/>
              <a:t>1 km time trial (seconds)</a:t>
            </a:r>
          </a:p>
          <a:p>
            <a:pPr marL="0" indent="0">
              <a:buNone/>
            </a:pPr>
            <a:endParaRPr lang="en-US" sz="2000" dirty="0"/>
          </a:p>
          <a:p>
            <a:r>
              <a:rPr lang="en-US" sz="2000" dirty="0"/>
              <a:t>MVT: What are some potential sources of variation in TT times?</a:t>
            </a:r>
          </a:p>
        </p:txBody>
      </p:sp>
      <p:sp>
        <p:nvSpPr>
          <p:cNvPr id="6" name="Slide Number Placeholder 5">
            <a:extLst>
              <a:ext uri="{FF2B5EF4-FFF2-40B4-BE49-F238E27FC236}">
                <a16:creationId xmlns:a16="http://schemas.microsoft.com/office/drawing/2014/main" id="{ADFC58B2-197C-42AC-A276-6543B5B965BD}"/>
              </a:ext>
            </a:extLst>
          </p:cNvPr>
          <p:cNvSpPr>
            <a:spLocks noGrp="1"/>
          </p:cNvSpPr>
          <p:nvPr>
            <p:ph type="sldNum" sz="quarter" idx="12"/>
          </p:nvPr>
        </p:nvSpPr>
        <p:spPr/>
        <p:txBody>
          <a:bodyPr/>
          <a:lstStyle/>
          <a:p>
            <a:fld id="{6AFDBDB9-4E8D-4F0D-9F80-0D6524604E83}" type="slidenum">
              <a:rPr lang="en-US" smtClean="0"/>
              <a:pPr/>
              <a:t>14</a:t>
            </a:fld>
            <a:r>
              <a:rPr lang="en-US"/>
              <a:t>/ 29 </a:t>
            </a:r>
            <a:endParaRPr lang="en-US" dirty="0"/>
          </a:p>
        </p:txBody>
      </p:sp>
      <p:sp>
        <p:nvSpPr>
          <p:cNvPr id="7" name="TextBox 6">
            <a:extLst>
              <a:ext uri="{FF2B5EF4-FFF2-40B4-BE49-F238E27FC236}">
                <a16:creationId xmlns:a16="http://schemas.microsoft.com/office/drawing/2014/main" id="{41EF4B9C-FC90-44EC-9B4E-B8916CE091E0}"/>
              </a:ext>
            </a:extLst>
          </p:cNvPr>
          <p:cNvSpPr txBox="1"/>
          <p:nvPr/>
        </p:nvSpPr>
        <p:spPr>
          <a:xfrm>
            <a:off x="1203130" y="2701409"/>
            <a:ext cx="3034913" cy="2031325"/>
          </a:xfrm>
          <a:prstGeom prst="rect">
            <a:avLst/>
          </a:prstGeom>
          <a:noFill/>
        </p:spPr>
        <p:txBody>
          <a:bodyPr wrap="square" rtlCol="0">
            <a:spAutoFit/>
          </a:bodyPr>
          <a:lstStyle/>
          <a:p>
            <a:r>
              <a:rPr lang="en-US" dirty="0"/>
              <a:t>Bike</a:t>
            </a:r>
          </a:p>
          <a:p>
            <a:r>
              <a:rPr lang="en-US" dirty="0"/>
              <a:t>Fitness level</a:t>
            </a:r>
          </a:p>
          <a:p>
            <a:r>
              <a:rPr lang="en-US" dirty="0"/>
              <a:t>Experience</a:t>
            </a:r>
          </a:p>
          <a:p>
            <a:r>
              <a:rPr lang="en-US" dirty="0"/>
              <a:t>Motivation</a:t>
            </a:r>
          </a:p>
          <a:p>
            <a:r>
              <a:rPr lang="en-US" dirty="0"/>
              <a:t>Stress, tired, eaten enough</a:t>
            </a:r>
          </a:p>
          <a:p>
            <a:r>
              <a:rPr lang="en-US" dirty="0"/>
              <a:t>Hydrated</a:t>
            </a:r>
          </a:p>
          <a:p>
            <a:r>
              <a:rPr lang="en-US" dirty="0"/>
              <a:t>Age, Biological Sex</a:t>
            </a:r>
          </a:p>
        </p:txBody>
      </p:sp>
      <p:sp>
        <p:nvSpPr>
          <p:cNvPr id="8" name="TextBox 7">
            <a:extLst>
              <a:ext uri="{FF2B5EF4-FFF2-40B4-BE49-F238E27FC236}">
                <a16:creationId xmlns:a16="http://schemas.microsoft.com/office/drawing/2014/main" id="{8EF35955-82CA-42DC-ABE5-254DF098BCF9}"/>
              </a:ext>
            </a:extLst>
          </p:cNvPr>
          <p:cNvSpPr txBox="1"/>
          <p:nvPr/>
        </p:nvSpPr>
        <p:spPr>
          <a:xfrm>
            <a:off x="4905957" y="2817495"/>
            <a:ext cx="3034913" cy="923330"/>
          </a:xfrm>
          <a:prstGeom prst="rect">
            <a:avLst/>
          </a:prstGeom>
          <a:noFill/>
        </p:spPr>
        <p:txBody>
          <a:bodyPr wrap="square" rtlCol="0">
            <a:spAutoFit/>
          </a:bodyPr>
          <a:lstStyle/>
          <a:p>
            <a:r>
              <a:rPr lang="en-US" dirty="0"/>
              <a:t>Track or course</a:t>
            </a:r>
          </a:p>
          <a:p>
            <a:r>
              <a:rPr lang="en-US" dirty="0"/>
              <a:t>Weather</a:t>
            </a:r>
          </a:p>
          <a:p>
            <a:r>
              <a:rPr lang="en-US" dirty="0"/>
              <a:t>Timing mechanism</a:t>
            </a:r>
          </a:p>
        </p:txBody>
      </p:sp>
    </p:spTree>
    <p:custDataLst>
      <p:tags r:id="rId1"/>
    </p:custDataLst>
    <p:extLst>
      <p:ext uri="{BB962C8B-B14F-4D97-AF65-F5344CB8AC3E}">
        <p14:creationId xmlns:p14="http://schemas.microsoft.com/office/powerpoint/2010/main" val="17282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Sources of Variation Diagram</a:t>
            </a:r>
            <a:endParaRPr lang="en-US" dirty="0"/>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15</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extLst>
              <p:ext uri="{D42A27DB-BD31-4B8C-83A1-F6EECF244321}">
                <p14:modId xmlns:p14="http://schemas.microsoft.com/office/powerpoint/2010/main" val="913245022"/>
              </p:ext>
            </p:extLst>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 type of cyclist</a:t>
            </a:r>
          </a:p>
          <a:p>
            <a:r>
              <a:rPr lang="en-US" sz="1600" dirty="0"/>
              <a:t>Motivation</a:t>
            </a:r>
          </a:p>
          <a:p>
            <a:r>
              <a:rPr lang="en-US" sz="1600" dirty="0"/>
              <a:t>Stress, tired, diet</a:t>
            </a:r>
          </a:p>
          <a:p>
            <a:r>
              <a:rPr lang="en-US" sz="1600" dirty="0"/>
              <a:t>Age, Biological Sex</a:t>
            </a:r>
          </a:p>
        </p:txBody>
      </p:sp>
      <p:sp>
        <p:nvSpPr>
          <p:cNvPr id="10" name="TextBox 9">
            <a:extLst>
              <a:ext uri="{FF2B5EF4-FFF2-40B4-BE49-F238E27FC236}">
                <a16:creationId xmlns:a16="http://schemas.microsoft.com/office/drawing/2014/main" id="{0CE706C8-ED66-4839-A876-D1CF1FBC8313}"/>
              </a:ext>
            </a:extLst>
          </p:cNvPr>
          <p:cNvSpPr txBox="1"/>
          <p:nvPr/>
        </p:nvSpPr>
        <p:spPr>
          <a:xfrm>
            <a:off x="5202635" y="3584643"/>
            <a:ext cx="3034913" cy="861774"/>
          </a:xfrm>
          <a:prstGeom prst="rect">
            <a:avLst/>
          </a:prstGeom>
          <a:noFill/>
        </p:spPr>
        <p:txBody>
          <a:bodyPr wrap="square" rtlCol="0">
            <a:spAutoFit/>
          </a:bodyPr>
          <a:lstStyle/>
          <a:p>
            <a:r>
              <a:rPr lang="en-US" sz="1600" dirty="0"/>
              <a:t>Track or course</a:t>
            </a:r>
          </a:p>
          <a:p>
            <a:r>
              <a:rPr lang="en-US" sz="1600" dirty="0"/>
              <a:t>Weather</a:t>
            </a:r>
          </a:p>
          <a:p>
            <a:r>
              <a:rPr lang="en-US" sz="1600" dirty="0"/>
              <a:t>Timing mechanism</a:t>
            </a:r>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spTree>
    <p:custDataLst>
      <p:tags r:id="rId1"/>
    </p:custDataLst>
    <p:extLst>
      <p:ext uri="{BB962C8B-B14F-4D97-AF65-F5344CB8AC3E}">
        <p14:creationId xmlns:p14="http://schemas.microsoft.com/office/powerpoint/2010/main" val="348398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Inclusion Criteria (Reducing Variation)</a:t>
            </a:r>
            <a:endParaRPr lang="en-US" dirty="0"/>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16</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extLst>
              <p:ext uri="{D42A27DB-BD31-4B8C-83A1-F6EECF244321}">
                <p14:modId xmlns:p14="http://schemas.microsoft.com/office/powerpoint/2010/main" val="3186176082"/>
              </p:ext>
            </p:extLst>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p>
                      <a:r>
                        <a:rPr lang="en-US" sz="1800" b="0" dirty="0">
                          <a:solidFill>
                            <a:schemeClr val="tx1"/>
                          </a:solidFill>
                        </a:rPr>
                        <a:t>College-aged, Male, competitive triathlete</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 </a:t>
            </a:r>
            <a:r>
              <a:rPr lang="en-US" sz="1600" strike="sngStrike" dirty="0"/>
              <a:t>type of cyclist</a:t>
            </a:r>
          </a:p>
          <a:p>
            <a:r>
              <a:rPr lang="en-US" sz="1600" dirty="0"/>
              <a:t>Motivation</a:t>
            </a:r>
          </a:p>
          <a:p>
            <a:r>
              <a:rPr lang="en-US" sz="1600" dirty="0"/>
              <a:t>Stress, tired, diet</a:t>
            </a:r>
          </a:p>
          <a:p>
            <a:r>
              <a:rPr lang="en-US" sz="1600" dirty="0"/>
              <a:t>Age, </a:t>
            </a:r>
            <a:r>
              <a:rPr lang="en-US" sz="1600" strike="sngStrike" dirty="0"/>
              <a:t>Biological Sex</a:t>
            </a:r>
          </a:p>
        </p:txBody>
      </p:sp>
      <p:sp>
        <p:nvSpPr>
          <p:cNvPr id="10" name="TextBox 9">
            <a:extLst>
              <a:ext uri="{FF2B5EF4-FFF2-40B4-BE49-F238E27FC236}">
                <a16:creationId xmlns:a16="http://schemas.microsoft.com/office/drawing/2014/main" id="{0CE706C8-ED66-4839-A876-D1CF1FBC8313}"/>
              </a:ext>
            </a:extLst>
          </p:cNvPr>
          <p:cNvSpPr txBox="1"/>
          <p:nvPr/>
        </p:nvSpPr>
        <p:spPr>
          <a:xfrm>
            <a:off x="5202635" y="3584643"/>
            <a:ext cx="3034913" cy="861774"/>
          </a:xfrm>
          <a:prstGeom prst="rect">
            <a:avLst/>
          </a:prstGeom>
          <a:noFill/>
        </p:spPr>
        <p:txBody>
          <a:bodyPr wrap="square" rtlCol="0">
            <a:spAutoFit/>
          </a:bodyPr>
          <a:lstStyle/>
          <a:p>
            <a:r>
              <a:rPr lang="en-US" sz="1600" dirty="0"/>
              <a:t>Track or course</a:t>
            </a:r>
          </a:p>
          <a:p>
            <a:r>
              <a:rPr lang="en-US" sz="1600" dirty="0"/>
              <a:t>Weather</a:t>
            </a:r>
          </a:p>
          <a:p>
            <a:r>
              <a:rPr lang="en-US" sz="1600" dirty="0"/>
              <a:t>Timing mechanism</a:t>
            </a:r>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cxnSp>
        <p:nvCxnSpPr>
          <p:cNvPr id="9" name="Straight Connector 8">
            <a:extLst>
              <a:ext uri="{FF2B5EF4-FFF2-40B4-BE49-F238E27FC236}">
                <a16:creationId xmlns:a16="http://schemas.microsoft.com/office/drawing/2014/main" id="{A85C0387-B34B-45B3-AE91-7136CD33BF08}"/>
              </a:ext>
            </a:extLst>
          </p:cNvPr>
          <p:cNvCxnSpPr/>
          <p:nvPr/>
        </p:nvCxnSpPr>
        <p:spPr>
          <a:xfrm>
            <a:off x="5202636" y="3493078"/>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185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Inclusion Criteria (Reducing Variation)</a:t>
            </a:r>
            <a:endParaRPr lang="en-US" dirty="0"/>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17</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p>
                      <a:r>
                        <a:rPr lang="en-US" sz="1800" b="0" dirty="0">
                          <a:solidFill>
                            <a:schemeClr val="tx1"/>
                          </a:solidFill>
                        </a:rPr>
                        <a:t>College-aged, Male, competitive triathlete</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 </a:t>
            </a:r>
            <a:r>
              <a:rPr lang="en-US" sz="1600" strike="sngStrike" dirty="0"/>
              <a:t>type of cyclist</a:t>
            </a:r>
          </a:p>
          <a:p>
            <a:r>
              <a:rPr lang="en-US" sz="1600" dirty="0"/>
              <a:t>Motivation</a:t>
            </a:r>
          </a:p>
          <a:p>
            <a:r>
              <a:rPr lang="en-US" sz="1600" dirty="0"/>
              <a:t>Stress, tired, diet</a:t>
            </a:r>
          </a:p>
          <a:p>
            <a:r>
              <a:rPr lang="en-US" sz="1600" dirty="0"/>
              <a:t>Age, </a:t>
            </a:r>
            <a:r>
              <a:rPr lang="en-US" sz="1600" strike="sngStrike" dirty="0"/>
              <a:t>Biological Sex</a:t>
            </a:r>
          </a:p>
        </p:txBody>
      </p:sp>
      <p:sp>
        <p:nvSpPr>
          <p:cNvPr id="10" name="TextBox 9">
            <a:extLst>
              <a:ext uri="{FF2B5EF4-FFF2-40B4-BE49-F238E27FC236}">
                <a16:creationId xmlns:a16="http://schemas.microsoft.com/office/drawing/2014/main" id="{0CE706C8-ED66-4839-A876-D1CF1FBC8313}"/>
              </a:ext>
            </a:extLst>
          </p:cNvPr>
          <p:cNvSpPr txBox="1"/>
          <p:nvPr/>
        </p:nvSpPr>
        <p:spPr>
          <a:xfrm>
            <a:off x="5202635" y="3584643"/>
            <a:ext cx="3034913" cy="861774"/>
          </a:xfrm>
          <a:prstGeom prst="rect">
            <a:avLst/>
          </a:prstGeom>
          <a:noFill/>
        </p:spPr>
        <p:txBody>
          <a:bodyPr wrap="square" rtlCol="0">
            <a:spAutoFit/>
          </a:bodyPr>
          <a:lstStyle/>
          <a:p>
            <a:r>
              <a:rPr lang="en-US" sz="1600" dirty="0"/>
              <a:t>Track or course</a:t>
            </a:r>
          </a:p>
          <a:p>
            <a:r>
              <a:rPr lang="en-US" sz="1600" dirty="0"/>
              <a:t>Weather</a:t>
            </a:r>
          </a:p>
          <a:p>
            <a:r>
              <a:rPr lang="en-US" sz="1600" dirty="0"/>
              <a:t>Timing mechanism</a:t>
            </a:r>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cxnSp>
        <p:nvCxnSpPr>
          <p:cNvPr id="5" name="Straight Connector 4">
            <a:extLst>
              <a:ext uri="{FF2B5EF4-FFF2-40B4-BE49-F238E27FC236}">
                <a16:creationId xmlns:a16="http://schemas.microsoft.com/office/drawing/2014/main" id="{5F6B9767-0F0B-4EF2-A3EE-02B4AF8B520E}"/>
              </a:ext>
            </a:extLst>
          </p:cNvPr>
          <p:cNvCxnSpPr/>
          <p:nvPr/>
        </p:nvCxnSpPr>
        <p:spPr>
          <a:xfrm>
            <a:off x="5202636" y="224472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D69E13-D498-490C-AE37-0900450BEFDE}"/>
              </a:ext>
            </a:extLst>
          </p:cNvPr>
          <p:cNvCxnSpPr>
            <a:cxnSpLocks/>
          </p:cNvCxnSpPr>
          <p:nvPr/>
        </p:nvCxnSpPr>
        <p:spPr>
          <a:xfrm>
            <a:off x="5202635" y="250049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028346-B5DA-4F21-9665-AEDE7A288F60}"/>
              </a:ext>
            </a:extLst>
          </p:cNvPr>
          <p:cNvCxnSpPr/>
          <p:nvPr/>
        </p:nvCxnSpPr>
        <p:spPr>
          <a:xfrm>
            <a:off x="5202636" y="3493078"/>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ACFC32-3253-44A1-B2A2-BF4B756CF532}"/>
              </a:ext>
            </a:extLst>
          </p:cNvPr>
          <p:cNvSpPr txBox="1"/>
          <p:nvPr/>
        </p:nvSpPr>
        <p:spPr>
          <a:xfrm>
            <a:off x="310100" y="2838616"/>
            <a:ext cx="3116911" cy="369332"/>
          </a:xfrm>
          <a:prstGeom prst="rect">
            <a:avLst/>
          </a:prstGeom>
          <a:noFill/>
        </p:spPr>
        <p:txBody>
          <a:bodyPr wrap="square" rtlCol="0">
            <a:spAutoFit/>
          </a:bodyPr>
          <a:lstStyle/>
          <a:p>
            <a:r>
              <a:rPr lang="en-US" dirty="0">
                <a:solidFill>
                  <a:srgbClr val="FF0000"/>
                </a:solidFill>
              </a:rPr>
              <a:t>Limits the Scope of Inference</a:t>
            </a:r>
          </a:p>
        </p:txBody>
      </p:sp>
    </p:spTree>
    <p:custDataLst>
      <p:tags r:id="rId1"/>
    </p:custDataLst>
    <p:extLst>
      <p:ext uri="{BB962C8B-B14F-4D97-AF65-F5344CB8AC3E}">
        <p14:creationId xmlns:p14="http://schemas.microsoft.com/office/powerpoint/2010/main" val="21548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Control by Design (Reducing Variation)</a:t>
            </a:r>
            <a:endParaRPr lang="en-US" dirty="0"/>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18</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extLst>
              <p:ext uri="{D42A27DB-BD31-4B8C-83A1-F6EECF244321}">
                <p14:modId xmlns:p14="http://schemas.microsoft.com/office/powerpoint/2010/main" val="3422494172"/>
              </p:ext>
            </p:extLst>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p>
                      <a:r>
                        <a:rPr lang="en-US" sz="1800" b="0" dirty="0">
                          <a:solidFill>
                            <a:schemeClr val="tx1"/>
                          </a:solidFill>
                        </a:rPr>
                        <a:t>College-aged, Male, competitive triathlete</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p>
                      <a:r>
                        <a:rPr lang="en-US" sz="1800" b="0" dirty="0">
                          <a:solidFill>
                            <a:schemeClr val="tx1"/>
                          </a:solidFill>
                        </a:rPr>
                        <a:t>Same 1-km course</a:t>
                      </a:r>
                    </a:p>
                    <a:p>
                      <a:r>
                        <a:rPr lang="en-US" sz="1800" b="0" dirty="0">
                          <a:solidFill>
                            <a:schemeClr val="tx1"/>
                          </a:solidFill>
                        </a:rPr>
                        <a:t>Same day/time of day</a:t>
                      </a:r>
                    </a:p>
                    <a:p>
                      <a:r>
                        <a:rPr lang="en-US" sz="1800" b="0" dirty="0">
                          <a:solidFill>
                            <a:schemeClr val="tx1"/>
                          </a:solidFill>
                        </a:rPr>
                        <a:t>Same timing device</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 </a:t>
            </a:r>
            <a:r>
              <a:rPr lang="en-US" sz="1600" strike="sngStrike" dirty="0"/>
              <a:t>type of cyclist</a:t>
            </a:r>
          </a:p>
          <a:p>
            <a:r>
              <a:rPr lang="en-US" sz="1600" dirty="0"/>
              <a:t>Motivation</a:t>
            </a:r>
          </a:p>
          <a:p>
            <a:r>
              <a:rPr lang="en-US" sz="1600" dirty="0"/>
              <a:t>Stress, tired, diet</a:t>
            </a:r>
          </a:p>
          <a:p>
            <a:r>
              <a:rPr lang="en-US" sz="1600" dirty="0"/>
              <a:t>Age, </a:t>
            </a:r>
            <a:r>
              <a:rPr lang="en-US" sz="1600" strike="sngStrike" dirty="0"/>
              <a:t>Biological Sex</a:t>
            </a:r>
          </a:p>
        </p:txBody>
      </p:sp>
      <p:sp>
        <p:nvSpPr>
          <p:cNvPr id="10" name="TextBox 9">
            <a:extLst>
              <a:ext uri="{FF2B5EF4-FFF2-40B4-BE49-F238E27FC236}">
                <a16:creationId xmlns:a16="http://schemas.microsoft.com/office/drawing/2014/main" id="{0CE706C8-ED66-4839-A876-D1CF1FBC8313}"/>
              </a:ext>
            </a:extLst>
          </p:cNvPr>
          <p:cNvSpPr txBox="1"/>
          <p:nvPr/>
        </p:nvSpPr>
        <p:spPr>
          <a:xfrm>
            <a:off x="5202635" y="3584643"/>
            <a:ext cx="3034913" cy="861774"/>
          </a:xfrm>
          <a:prstGeom prst="rect">
            <a:avLst/>
          </a:prstGeom>
          <a:noFill/>
        </p:spPr>
        <p:txBody>
          <a:bodyPr wrap="square" rtlCol="0">
            <a:spAutoFit/>
          </a:bodyPr>
          <a:lstStyle/>
          <a:p>
            <a:r>
              <a:rPr lang="en-US" sz="1600" strike="sngStrike" dirty="0"/>
              <a:t>Track or course</a:t>
            </a:r>
          </a:p>
          <a:p>
            <a:r>
              <a:rPr lang="en-US" sz="1600" dirty="0"/>
              <a:t>Weather</a:t>
            </a:r>
          </a:p>
          <a:p>
            <a:r>
              <a:rPr lang="en-US" sz="1600" strike="sngStrike" dirty="0"/>
              <a:t>Timing mechanism</a:t>
            </a:r>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cxnSp>
        <p:nvCxnSpPr>
          <p:cNvPr id="9" name="Straight Connector 8">
            <a:extLst>
              <a:ext uri="{FF2B5EF4-FFF2-40B4-BE49-F238E27FC236}">
                <a16:creationId xmlns:a16="http://schemas.microsoft.com/office/drawing/2014/main" id="{E6880796-A0D7-40C8-90EA-EBFA830904A8}"/>
              </a:ext>
            </a:extLst>
          </p:cNvPr>
          <p:cNvCxnSpPr/>
          <p:nvPr/>
        </p:nvCxnSpPr>
        <p:spPr>
          <a:xfrm>
            <a:off x="5202636" y="224472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AB0572-2915-4CB2-B80A-F4110BE21AB2}"/>
              </a:ext>
            </a:extLst>
          </p:cNvPr>
          <p:cNvCxnSpPr>
            <a:cxnSpLocks/>
          </p:cNvCxnSpPr>
          <p:nvPr/>
        </p:nvCxnSpPr>
        <p:spPr>
          <a:xfrm>
            <a:off x="5202635" y="250049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A8AB5F-53A8-49BC-803B-8F7A9161555E}"/>
              </a:ext>
            </a:extLst>
          </p:cNvPr>
          <p:cNvCxnSpPr>
            <a:cxnSpLocks/>
          </p:cNvCxnSpPr>
          <p:nvPr/>
        </p:nvCxnSpPr>
        <p:spPr>
          <a:xfrm>
            <a:off x="5202636" y="4012563"/>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4E8CB9-C6BC-4AF2-95A0-60D4F79C8CDD}"/>
              </a:ext>
            </a:extLst>
          </p:cNvPr>
          <p:cNvCxnSpPr/>
          <p:nvPr/>
        </p:nvCxnSpPr>
        <p:spPr>
          <a:xfrm>
            <a:off x="5202636" y="3493078"/>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1F0697-7225-4226-9E5F-D2DE6FA33B26}"/>
              </a:ext>
            </a:extLst>
          </p:cNvPr>
          <p:cNvSpPr txBox="1"/>
          <p:nvPr/>
        </p:nvSpPr>
        <p:spPr>
          <a:xfrm>
            <a:off x="906452" y="4397931"/>
            <a:ext cx="1876505" cy="369332"/>
          </a:xfrm>
          <a:prstGeom prst="rect">
            <a:avLst/>
          </a:prstGeom>
          <a:noFill/>
        </p:spPr>
        <p:txBody>
          <a:bodyPr wrap="square" rtlCol="0">
            <a:spAutoFit/>
          </a:bodyPr>
          <a:lstStyle/>
          <a:p>
            <a:r>
              <a:rPr lang="en-US" dirty="0">
                <a:solidFill>
                  <a:srgbClr val="FF0000"/>
                </a:solidFill>
              </a:rPr>
              <a:t>Not real-world!</a:t>
            </a:r>
          </a:p>
        </p:txBody>
      </p:sp>
    </p:spTree>
    <p:custDataLst>
      <p:tags r:id="rId1"/>
    </p:custDataLst>
    <p:extLst>
      <p:ext uri="{BB962C8B-B14F-4D97-AF65-F5344CB8AC3E}">
        <p14:creationId xmlns:p14="http://schemas.microsoft.com/office/powerpoint/2010/main" val="53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3529-BD37-42FB-9CCD-3B3007228E7B}"/>
              </a:ext>
            </a:extLst>
          </p:cNvPr>
          <p:cNvSpPr>
            <a:spLocks noGrp="1"/>
          </p:cNvSpPr>
          <p:nvPr>
            <p:ph type="title"/>
          </p:nvPr>
        </p:nvSpPr>
        <p:spPr/>
        <p:txBody>
          <a:bodyPr>
            <a:normAutofit/>
          </a:bodyPr>
          <a:lstStyle/>
          <a:p>
            <a:r>
              <a:rPr lang="en-US" dirty="0"/>
              <a:t>Random Assignment (Similar </a:t>
            </a:r>
            <a:r>
              <a:rPr lang="en-US" dirty="0" err="1"/>
              <a:t>trt</a:t>
            </a:r>
            <a:r>
              <a:rPr lang="en-US" dirty="0"/>
              <a:t> groups)</a:t>
            </a:r>
          </a:p>
        </p:txBody>
      </p:sp>
      <p:sp>
        <p:nvSpPr>
          <p:cNvPr id="4" name="Slide Number Placeholder 3">
            <a:extLst>
              <a:ext uri="{FF2B5EF4-FFF2-40B4-BE49-F238E27FC236}">
                <a16:creationId xmlns:a16="http://schemas.microsoft.com/office/drawing/2014/main" id="{C41CD96F-450E-4872-ADD5-C16A76898318}"/>
              </a:ext>
            </a:extLst>
          </p:cNvPr>
          <p:cNvSpPr>
            <a:spLocks noGrp="1"/>
          </p:cNvSpPr>
          <p:nvPr>
            <p:ph type="sldNum" sz="quarter" idx="12"/>
          </p:nvPr>
        </p:nvSpPr>
        <p:spPr/>
        <p:txBody>
          <a:bodyPr/>
          <a:lstStyle/>
          <a:p>
            <a:fld id="{6AFDBDB9-4E8D-4F0D-9F80-0D6524604E83}" type="slidenum">
              <a:rPr lang="en-US" smtClean="0"/>
              <a:pPr/>
              <a:t>19</a:t>
            </a:fld>
            <a:r>
              <a:rPr lang="en-US"/>
              <a:t>/ 29 </a:t>
            </a:r>
            <a:endParaRPr lang="en-US" dirty="0"/>
          </a:p>
        </p:txBody>
      </p:sp>
      <p:pic>
        <p:nvPicPr>
          <p:cNvPr id="6" name="Picture 5">
            <a:extLst>
              <a:ext uri="{FF2B5EF4-FFF2-40B4-BE49-F238E27FC236}">
                <a16:creationId xmlns:a16="http://schemas.microsoft.com/office/drawing/2014/main" id="{DB804E8B-9D76-488E-9D10-02574FEF5EDC}"/>
              </a:ext>
            </a:extLst>
          </p:cNvPr>
          <p:cNvPicPr>
            <a:picLocks noChangeAspect="1"/>
          </p:cNvPicPr>
          <p:nvPr/>
        </p:nvPicPr>
        <p:blipFill>
          <a:blip r:embed="rId2"/>
          <a:stretch>
            <a:fillRect/>
          </a:stretch>
        </p:blipFill>
        <p:spPr>
          <a:xfrm>
            <a:off x="441298" y="1383775"/>
            <a:ext cx="1066800" cy="885825"/>
          </a:xfrm>
          <a:prstGeom prst="rect">
            <a:avLst/>
          </a:prstGeom>
        </p:spPr>
      </p:pic>
      <p:pic>
        <p:nvPicPr>
          <p:cNvPr id="7" name="Picture 6">
            <a:extLst>
              <a:ext uri="{FF2B5EF4-FFF2-40B4-BE49-F238E27FC236}">
                <a16:creationId xmlns:a16="http://schemas.microsoft.com/office/drawing/2014/main" id="{17EF2AB5-A741-4926-820D-0085E7253A17}"/>
              </a:ext>
            </a:extLst>
          </p:cNvPr>
          <p:cNvPicPr>
            <a:picLocks noChangeAspect="1"/>
          </p:cNvPicPr>
          <p:nvPr/>
        </p:nvPicPr>
        <p:blipFill>
          <a:blip r:embed="rId2"/>
          <a:stretch>
            <a:fillRect/>
          </a:stretch>
        </p:blipFill>
        <p:spPr>
          <a:xfrm>
            <a:off x="1639294" y="1383773"/>
            <a:ext cx="1066800" cy="885825"/>
          </a:xfrm>
          <a:prstGeom prst="rect">
            <a:avLst/>
          </a:prstGeom>
        </p:spPr>
      </p:pic>
      <p:pic>
        <p:nvPicPr>
          <p:cNvPr id="8" name="Picture 7">
            <a:extLst>
              <a:ext uri="{FF2B5EF4-FFF2-40B4-BE49-F238E27FC236}">
                <a16:creationId xmlns:a16="http://schemas.microsoft.com/office/drawing/2014/main" id="{C0AEE51F-0DA0-41E8-94DC-A14C63F83B98}"/>
              </a:ext>
            </a:extLst>
          </p:cNvPr>
          <p:cNvPicPr>
            <a:picLocks noChangeAspect="1"/>
          </p:cNvPicPr>
          <p:nvPr/>
        </p:nvPicPr>
        <p:blipFill>
          <a:blip r:embed="rId2"/>
          <a:stretch>
            <a:fillRect/>
          </a:stretch>
        </p:blipFill>
        <p:spPr>
          <a:xfrm>
            <a:off x="2829339" y="1381659"/>
            <a:ext cx="1066800" cy="885825"/>
          </a:xfrm>
          <a:prstGeom prst="rect">
            <a:avLst/>
          </a:prstGeom>
        </p:spPr>
      </p:pic>
      <p:pic>
        <p:nvPicPr>
          <p:cNvPr id="9" name="Picture 8">
            <a:extLst>
              <a:ext uri="{FF2B5EF4-FFF2-40B4-BE49-F238E27FC236}">
                <a16:creationId xmlns:a16="http://schemas.microsoft.com/office/drawing/2014/main" id="{0E601283-87CA-4272-9437-0A168EDD8DEA}"/>
              </a:ext>
            </a:extLst>
          </p:cNvPr>
          <p:cNvPicPr>
            <a:picLocks noChangeAspect="1"/>
          </p:cNvPicPr>
          <p:nvPr/>
        </p:nvPicPr>
        <p:blipFill>
          <a:blip r:embed="rId2"/>
          <a:stretch>
            <a:fillRect/>
          </a:stretch>
        </p:blipFill>
        <p:spPr>
          <a:xfrm>
            <a:off x="4004144" y="1387253"/>
            <a:ext cx="1066800" cy="885825"/>
          </a:xfrm>
          <a:prstGeom prst="rect">
            <a:avLst/>
          </a:prstGeom>
        </p:spPr>
      </p:pic>
      <p:pic>
        <p:nvPicPr>
          <p:cNvPr id="10" name="Picture 9">
            <a:extLst>
              <a:ext uri="{FF2B5EF4-FFF2-40B4-BE49-F238E27FC236}">
                <a16:creationId xmlns:a16="http://schemas.microsoft.com/office/drawing/2014/main" id="{12CE814B-9953-43CC-BEA6-7CE46FC4410C}"/>
              </a:ext>
            </a:extLst>
          </p:cNvPr>
          <p:cNvPicPr>
            <a:picLocks noChangeAspect="1"/>
          </p:cNvPicPr>
          <p:nvPr/>
        </p:nvPicPr>
        <p:blipFill>
          <a:blip r:embed="rId2"/>
          <a:stretch>
            <a:fillRect/>
          </a:stretch>
        </p:blipFill>
        <p:spPr>
          <a:xfrm>
            <a:off x="5727589" y="1383775"/>
            <a:ext cx="1066800" cy="885825"/>
          </a:xfrm>
          <a:prstGeom prst="rect">
            <a:avLst/>
          </a:prstGeom>
        </p:spPr>
      </p:pic>
      <p:pic>
        <p:nvPicPr>
          <p:cNvPr id="11" name="Picture 10">
            <a:extLst>
              <a:ext uri="{FF2B5EF4-FFF2-40B4-BE49-F238E27FC236}">
                <a16:creationId xmlns:a16="http://schemas.microsoft.com/office/drawing/2014/main" id="{12E19C92-BBDC-47BE-B3B2-D0BB3FEB3EBE}"/>
              </a:ext>
            </a:extLst>
          </p:cNvPr>
          <p:cNvPicPr>
            <a:picLocks noChangeAspect="1"/>
          </p:cNvPicPr>
          <p:nvPr/>
        </p:nvPicPr>
        <p:blipFill>
          <a:blip r:embed="rId2"/>
          <a:stretch>
            <a:fillRect/>
          </a:stretch>
        </p:blipFill>
        <p:spPr>
          <a:xfrm>
            <a:off x="6878210" y="1383774"/>
            <a:ext cx="1066800" cy="885825"/>
          </a:xfrm>
          <a:prstGeom prst="rect">
            <a:avLst/>
          </a:prstGeom>
        </p:spPr>
      </p:pic>
      <p:pic>
        <p:nvPicPr>
          <p:cNvPr id="12" name="Picture 11">
            <a:extLst>
              <a:ext uri="{FF2B5EF4-FFF2-40B4-BE49-F238E27FC236}">
                <a16:creationId xmlns:a16="http://schemas.microsoft.com/office/drawing/2014/main" id="{5367004C-AD49-4F8A-A408-B6508631AB9F}"/>
              </a:ext>
            </a:extLst>
          </p:cNvPr>
          <p:cNvPicPr>
            <a:picLocks noChangeAspect="1"/>
          </p:cNvPicPr>
          <p:nvPr/>
        </p:nvPicPr>
        <p:blipFill>
          <a:blip r:embed="rId2"/>
          <a:stretch>
            <a:fillRect/>
          </a:stretch>
        </p:blipFill>
        <p:spPr>
          <a:xfrm>
            <a:off x="8028831" y="1387253"/>
            <a:ext cx="1066800" cy="885825"/>
          </a:xfrm>
          <a:prstGeom prst="rect">
            <a:avLst/>
          </a:prstGeom>
        </p:spPr>
      </p:pic>
      <p:sp>
        <p:nvSpPr>
          <p:cNvPr id="13" name="TextBox 12">
            <a:extLst>
              <a:ext uri="{FF2B5EF4-FFF2-40B4-BE49-F238E27FC236}">
                <a16:creationId xmlns:a16="http://schemas.microsoft.com/office/drawing/2014/main" id="{91B4FD4D-9F0E-4BA7-8589-5A65DDAC93DA}"/>
              </a:ext>
            </a:extLst>
          </p:cNvPr>
          <p:cNvSpPr txBox="1"/>
          <p:nvPr/>
        </p:nvSpPr>
        <p:spPr>
          <a:xfrm>
            <a:off x="456869" y="1082207"/>
            <a:ext cx="1051229" cy="276999"/>
          </a:xfrm>
          <a:prstGeom prst="rect">
            <a:avLst/>
          </a:prstGeom>
          <a:noFill/>
        </p:spPr>
        <p:txBody>
          <a:bodyPr wrap="square" rtlCol="0">
            <a:spAutoFit/>
          </a:bodyPr>
          <a:lstStyle/>
          <a:p>
            <a:r>
              <a:rPr lang="en-US" sz="1200" dirty="0"/>
              <a:t>Participant #1</a:t>
            </a:r>
          </a:p>
        </p:txBody>
      </p:sp>
      <p:sp>
        <p:nvSpPr>
          <p:cNvPr id="14" name="TextBox 13">
            <a:extLst>
              <a:ext uri="{FF2B5EF4-FFF2-40B4-BE49-F238E27FC236}">
                <a16:creationId xmlns:a16="http://schemas.microsoft.com/office/drawing/2014/main" id="{9D5003E0-50AB-4AB4-959A-D4BA75665CE9}"/>
              </a:ext>
            </a:extLst>
          </p:cNvPr>
          <p:cNvSpPr txBox="1"/>
          <p:nvPr/>
        </p:nvSpPr>
        <p:spPr>
          <a:xfrm>
            <a:off x="1566904" y="1076642"/>
            <a:ext cx="1051229" cy="276999"/>
          </a:xfrm>
          <a:prstGeom prst="rect">
            <a:avLst/>
          </a:prstGeom>
          <a:noFill/>
        </p:spPr>
        <p:txBody>
          <a:bodyPr wrap="square" rtlCol="0">
            <a:spAutoFit/>
          </a:bodyPr>
          <a:lstStyle/>
          <a:p>
            <a:r>
              <a:rPr lang="en-US" sz="1200" dirty="0"/>
              <a:t>Participant #2</a:t>
            </a:r>
          </a:p>
        </p:txBody>
      </p:sp>
      <p:sp>
        <p:nvSpPr>
          <p:cNvPr id="15" name="TextBox 14">
            <a:extLst>
              <a:ext uri="{FF2B5EF4-FFF2-40B4-BE49-F238E27FC236}">
                <a16:creationId xmlns:a16="http://schemas.microsoft.com/office/drawing/2014/main" id="{47E091E5-2BA6-4A3E-A232-72AD6AC3FED7}"/>
              </a:ext>
            </a:extLst>
          </p:cNvPr>
          <p:cNvSpPr txBox="1"/>
          <p:nvPr/>
        </p:nvSpPr>
        <p:spPr>
          <a:xfrm>
            <a:off x="2786601" y="1088786"/>
            <a:ext cx="1051229" cy="276999"/>
          </a:xfrm>
          <a:prstGeom prst="rect">
            <a:avLst/>
          </a:prstGeom>
          <a:noFill/>
        </p:spPr>
        <p:txBody>
          <a:bodyPr wrap="square" rtlCol="0">
            <a:spAutoFit/>
          </a:bodyPr>
          <a:lstStyle/>
          <a:p>
            <a:r>
              <a:rPr lang="en-US" sz="1200" dirty="0"/>
              <a:t>Participant #3</a:t>
            </a:r>
          </a:p>
        </p:txBody>
      </p:sp>
      <p:sp>
        <p:nvSpPr>
          <p:cNvPr id="16" name="TextBox 15">
            <a:extLst>
              <a:ext uri="{FF2B5EF4-FFF2-40B4-BE49-F238E27FC236}">
                <a16:creationId xmlns:a16="http://schemas.microsoft.com/office/drawing/2014/main" id="{FD20915B-E943-4FD9-B91C-BCD4F9654165}"/>
              </a:ext>
            </a:extLst>
          </p:cNvPr>
          <p:cNvSpPr txBox="1"/>
          <p:nvPr/>
        </p:nvSpPr>
        <p:spPr>
          <a:xfrm>
            <a:off x="3989898" y="1098110"/>
            <a:ext cx="1051229" cy="276999"/>
          </a:xfrm>
          <a:prstGeom prst="rect">
            <a:avLst/>
          </a:prstGeom>
          <a:noFill/>
        </p:spPr>
        <p:txBody>
          <a:bodyPr wrap="square" rtlCol="0">
            <a:spAutoFit/>
          </a:bodyPr>
          <a:lstStyle/>
          <a:p>
            <a:r>
              <a:rPr lang="en-US" sz="1200" dirty="0"/>
              <a:t>Participant #4</a:t>
            </a:r>
          </a:p>
        </p:txBody>
      </p:sp>
      <p:sp>
        <p:nvSpPr>
          <p:cNvPr id="17" name="TextBox 16">
            <a:extLst>
              <a:ext uri="{FF2B5EF4-FFF2-40B4-BE49-F238E27FC236}">
                <a16:creationId xmlns:a16="http://schemas.microsoft.com/office/drawing/2014/main" id="{D85A46D1-DC16-466C-948F-0A9C2CF2D12E}"/>
              </a:ext>
            </a:extLst>
          </p:cNvPr>
          <p:cNvSpPr txBox="1"/>
          <p:nvPr/>
        </p:nvSpPr>
        <p:spPr>
          <a:xfrm>
            <a:off x="5655116" y="1090704"/>
            <a:ext cx="1156666" cy="276999"/>
          </a:xfrm>
          <a:prstGeom prst="rect">
            <a:avLst/>
          </a:prstGeom>
          <a:noFill/>
        </p:spPr>
        <p:txBody>
          <a:bodyPr wrap="square" rtlCol="0">
            <a:spAutoFit/>
          </a:bodyPr>
          <a:lstStyle/>
          <a:p>
            <a:r>
              <a:rPr lang="en-US" sz="1200" dirty="0"/>
              <a:t>Participant #14</a:t>
            </a:r>
          </a:p>
        </p:txBody>
      </p:sp>
      <p:sp>
        <p:nvSpPr>
          <p:cNvPr id="18" name="TextBox 17">
            <a:extLst>
              <a:ext uri="{FF2B5EF4-FFF2-40B4-BE49-F238E27FC236}">
                <a16:creationId xmlns:a16="http://schemas.microsoft.com/office/drawing/2014/main" id="{8FAB19D1-8407-4CD8-BAD3-CC1C85AA588A}"/>
              </a:ext>
            </a:extLst>
          </p:cNvPr>
          <p:cNvSpPr txBox="1"/>
          <p:nvPr/>
        </p:nvSpPr>
        <p:spPr>
          <a:xfrm>
            <a:off x="6811782" y="1088786"/>
            <a:ext cx="1139603" cy="276999"/>
          </a:xfrm>
          <a:prstGeom prst="rect">
            <a:avLst/>
          </a:prstGeom>
          <a:noFill/>
        </p:spPr>
        <p:txBody>
          <a:bodyPr wrap="square" rtlCol="0">
            <a:spAutoFit/>
          </a:bodyPr>
          <a:lstStyle/>
          <a:p>
            <a:r>
              <a:rPr lang="en-US" sz="1200" dirty="0"/>
              <a:t>Participant #15</a:t>
            </a:r>
          </a:p>
        </p:txBody>
      </p:sp>
      <p:sp>
        <p:nvSpPr>
          <p:cNvPr id="19" name="TextBox 18">
            <a:extLst>
              <a:ext uri="{FF2B5EF4-FFF2-40B4-BE49-F238E27FC236}">
                <a16:creationId xmlns:a16="http://schemas.microsoft.com/office/drawing/2014/main" id="{BEF0AF4C-F195-4764-A451-0D5E72AF7F14}"/>
              </a:ext>
            </a:extLst>
          </p:cNvPr>
          <p:cNvSpPr txBox="1"/>
          <p:nvPr/>
        </p:nvSpPr>
        <p:spPr>
          <a:xfrm>
            <a:off x="7926707" y="1096813"/>
            <a:ext cx="1139602" cy="276999"/>
          </a:xfrm>
          <a:prstGeom prst="rect">
            <a:avLst/>
          </a:prstGeom>
          <a:noFill/>
        </p:spPr>
        <p:txBody>
          <a:bodyPr wrap="square" rtlCol="0">
            <a:spAutoFit/>
          </a:bodyPr>
          <a:lstStyle/>
          <a:p>
            <a:r>
              <a:rPr lang="en-US" sz="1200" dirty="0"/>
              <a:t>Participant #16</a:t>
            </a:r>
          </a:p>
        </p:txBody>
      </p:sp>
      <p:pic>
        <p:nvPicPr>
          <p:cNvPr id="20" name="Picture 19" descr="A picture containing transport, wheel, gear&#10;&#10;Description automatically generated">
            <a:extLst>
              <a:ext uri="{FF2B5EF4-FFF2-40B4-BE49-F238E27FC236}">
                <a16:creationId xmlns:a16="http://schemas.microsoft.com/office/drawing/2014/main" id="{8BD479BF-BB3D-480B-93D7-16C9E57D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849" y="2571750"/>
            <a:ext cx="871855" cy="904875"/>
          </a:xfrm>
          <a:prstGeom prst="rect">
            <a:avLst/>
          </a:prstGeom>
        </p:spPr>
      </p:pic>
      <p:pic>
        <p:nvPicPr>
          <p:cNvPr id="21" name="Picture 20" descr="A picture containing gear, metalware, wheel&#10;&#10;Description automatically generated">
            <a:extLst>
              <a:ext uri="{FF2B5EF4-FFF2-40B4-BE49-F238E27FC236}">
                <a16:creationId xmlns:a16="http://schemas.microsoft.com/office/drawing/2014/main" id="{7212536E-A8C6-4001-97CF-1369841B3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185" y="2505115"/>
            <a:ext cx="1177290" cy="984250"/>
          </a:xfrm>
          <a:prstGeom prst="rect">
            <a:avLst/>
          </a:prstGeom>
        </p:spPr>
      </p:pic>
      <p:cxnSp>
        <p:nvCxnSpPr>
          <p:cNvPr id="23" name="Straight Arrow Connector 22">
            <a:extLst>
              <a:ext uri="{FF2B5EF4-FFF2-40B4-BE49-F238E27FC236}">
                <a16:creationId xmlns:a16="http://schemas.microsoft.com/office/drawing/2014/main" id="{01E20D37-073E-443E-A2D4-D8EB50E9BBBF}"/>
              </a:ext>
            </a:extLst>
          </p:cNvPr>
          <p:cNvCxnSpPr>
            <a:cxnSpLocks/>
          </p:cNvCxnSpPr>
          <p:nvPr/>
        </p:nvCxnSpPr>
        <p:spPr>
          <a:xfrm flipH="1" flipV="1">
            <a:off x="1508098" y="2392315"/>
            <a:ext cx="1773693" cy="44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F3EC82-4357-408D-A4CA-B435EF5E9724}"/>
              </a:ext>
            </a:extLst>
          </p:cNvPr>
          <p:cNvCxnSpPr>
            <a:cxnSpLocks/>
          </p:cNvCxnSpPr>
          <p:nvPr/>
        </p:nvCxnSpPr>
        <p:spPr>
          <a:xfrm flipV="1">
            <a:off x="4230094" y="2392315"/>
            <a:ext cx="1669774" cy="44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AF39D2-F3DF-4686-B765-473A2A429A7E}"/>
              </a:ext>
            </a:extLst>
          </p:cNvPr>
          <p:cNvCxnSpPr>
            <a:cxnSpLocks/>
          </p:cNvCxnSpPr>
          <p:nvPr/>
        </p:nvCxnSpPr>
        <p:spPr>
          <a:xfrm flipH="1" flipV="1">
            <a:off x="3681454" y="2388837"/>
            <a:ext cx="1550504" cy="447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4F22FD5-B0AD-4492-9C52-592A36BBD556}"/>
              </a:ext>
            </a:extLst>
          </p:cNvPr>
          <p:cNvCxnSpPr>
            <a:cxnSpLocks/>
          </p:cNvCxnSpPr>
          <p:nvPr/>
        </p:nvCxnSpPr>
        <p:spPr>
          <a:xfrm flipV="1">
            <a:off x="5987332" y="2364536"/>
            <a:ext cx="2202511" cy="47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20DEBD0-172C-4CB6-AEBA-8E05C75C6F7D}"/>
              </a:ext>
            </a:extLst>
          </p:cNvPr>
          <p:cNvGrpSpPr/>
          <p:nvPr/>
        </p:nvGrpSpPr>
        <p:grpSpPr>
          <a:xfrm>
            <a:off x="6770468" y="3194124"/>
            <a:ext cx="1778633" cy="1569660"/>
            <a:chOff x="6172752" y="3075140"/>
            <a:chExt cx="1778633" cy="1569660"/>
          </a:xfrm>
        </p:grpSpPr>
        <p:sp>
          <p:nvSpPr>
            <p:cNvPr id="31" name="TextBox 30">
              <a:extLst>
                <a:ext uri="{FF2B5EF4-FFF2-40B4-BE49-F238E27FC236}">
                  <a16:creationId xmlns:a16="http://schemas.microsoft.com/office/drawing/2014/main" id="{AE053A97-239D-484B-B949-E7D0329C6C20}"/>
                </a:ext>
              </a:extLst>
            </p:cNvPr>
            <p:cNvSpPr txBox="1"/>
            <p:nvPr/>
          </p:nvSpPr>
          <p:spPr>
            <a:xfrm>
              <a:off x="6172752" y="3075140"/>
              <a:ext cx="177863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a:t>
              </a:r>
              <a:endParaRPr lang="en-US" sz="1600" strike="sngStrike" dirty="0"/>
            </a:p>
            <a:p>
              <a:r>
                <a:rPr lang="en-US" sz="1600" dirty="0"/>
                <a:t>Motivation</a:t>
              </a:r>
            </a:p>
            <a:p>
              <a:r>
                <a:rPr lang="en-US" sz="1600" dirty="0"/>
                <a:t>Stress, tired, diet</a:t>
              </a:r>
            </a:p>
            <a:p>
              <a:r>
                <a:rPr lang="en-US" sz="1600" dirty="0"/>
                <a:t>Unknown</a:t>
              </a:r>
            </a:p>
          </p:txBody>
        </p:sp>
        <p:cxnSp>
          <p:nvCxnSpPr>
            <p:cNvPr id="32" name="Straight Connector 31">
              <a:extLst>
                <a:ext uri="{FF2B5EF4-FFF2-40B4-BE49-F238E27FC236}">
                  <a16:creationId xmlns:a16="http://schemas.microsoft.com/office/drawing/2014/main" id="{A14D646A-189E-4DDF-8D76-E83E2C9FCDF2}"/>
                </a:ext>
              </a:extLst>
            </p:cNvPr>
            <p:cNvCxnSpPr>
              <a:cxnSpLocks/>
            </p:cNvCxnSpPr>
            <p:nvPr/>
          </p:nvCxnSpPr>
          <p:spPr>
            <a:xfrm>
              <a:off x="6250552" y="3502355"/>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F65B7D-358A-495F-B87D-10405700BB8F}"/>
                </a:ext>
              </a:extLst>
            </p:cNvPr>
            <p:cNvCxnSpPr/>
            <p:nvPr/>
          </p:nvCxnSpPr>
          <p:spPr>
            <a:xfrm>
              <a:off x="6212701" y="325208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32238AFB-3627-41A4-B1B1-B3C41FCDA92F}"/>
              </a:ext>
            </a:extLst>
          </p:cNvPr>
          <p:cNvSpPr txBox="1"/>
          <p:nvPr/>
        </p:nvSpPr>
        <p:spPr>
          <a:xfrm>
            <a:off x="2026686" y="3743692"/>
            <a:ext cx="4698724" cy="646331"/>
          </a:xfrm>
          <a:prstGeom prst="rect">
            <a:avLst/>
          </a:prstGeom>
          <a:noFill/>
        </p:spPr>
        <p:txBody>
          <a:bodyPr wrap="square" rtlCol="0">
            <a:spAutoFit/>
          </a:bodyPr>
          <a:lstStyle/>
          <a:p>
            <a:r>
              <a:rPr lang="en-US" dirty="0"/>
              <a:t>Is the random assignment eliminating or reducing the unexplained variation?</a:t>
            </a:r>
          </a:p>
        </p:txBody>
      </p:sp>
      <p:sp>
        <p:nvSpPr>
          <p:cNvPr id="3" name="TextBox 2">
            <a:extLst>
              <a:ext uri="{FF2B5EF4-FFF2-40B4-BE49-F238E27FC236}">
                <a16:creationId xmlns:a16="http://schemas.microsoft.com/office/drawing/2014/main" id="{332D8D9A-84D5-30EC-B363-EE07370B1A6B}"/>
              </a:ext>
            </a:extLst>
          </p:cNvPr>
          <p:cNvSpPr txBox="1"/>
          <p:nvPr/>
        </p:nvSpPr>
        <p:spPr>
          <a:xfrm>
            <a:off x="5181849" y="1584960"/>
            <a:ext cx="54574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5703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14CA-A664-7CFF-A66F-E382D0835AB2}"/>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77EC6A0F-C24A-BBB6-B74A-847FA44B4E52}"/>
              </a:ext>
            </a:extLst>
          </p:cNvPr>
          <p:cNvSpPr>
            <a:spLocks noGrp="1"/>
          </p:cNvSpPr>
          <p:nvPr>
            <p:ph type="sldNum" sz="quarter" idx="12"/>
          </p:nvPr>
        </p:nvSpPr>
        <p:spPr/>
        <p:txBody>
          <a:bodyPr/>
          <a:lstStyle/>
          <a:p>
            <a:fld id="{6AFDBDB9-4E8D-4F0D-9F80-0D6524604E83}" type="slidenum">
              <a:rPr lang="en-US" smtClean="0"/>
              <a:pPr/>
              <a:t>2</a:t>
            </a:fld>
            <a:r>
              <a:rPr lang="en-US"/>
              <a:t>/ 29 </a:t>
            </a:r>
            <a:endParaRPr lang="en-US" dirty="0"/>
          </a:p>
        </p:txBody>
      </p:sp>
      <p:sp>
        <p:nvSpPr>
          <p:cNvPr id="6" name="TextBox 5">
            <a:extLst>
              <a:ext uri="{FF2B5EF4-FFF2-40B4-BE49-F238E27FC236}">
                <a16:creationId xmlns:a16="http://schemas.microsoft.com/office/drawing/2014/main" id="{0A92B046-1AAB-3004-9B2F-25012909FFBA}"/>
              </a:ext>
            </a:extLst>
          </p:cNvPr>
          <p:cNvSpPr txBox="1"/>
          <p:nvPr/>
        </p:nvSpPr>
        <p:spPr>
          <a:xfrm>
            <a:off x="883920" y="1104722"/>
            <a:ext cx="7757160" cy="3662541"/>
          </a:xfrm>
          <a:prstGeom prst="rect">
            <a:avLst/>
          </a:prstGeom>
          <a:noFill/>
        </p:spPr>
        <p:txBody>
          <a:bodyPr wrap="square">
            <a:spAutoFit/>
          </a:bodyPr>
          <a:lstStyle/>
          <a:p>
            <a:pPr rtl="0">
              <a:spcBef>
                <a:spcPts val="0"/>
              </a:spcBef>
              <a:spcAft>
                <a:spcPts val="0"/>
              </a:spcAft>
            </a:pPr>
            <a:r>
              <a:rPr lang="en-US" sz="1600" b="0" i="1" u="none" strike="noStrike" dirty="0">
                <a:solidFill>
                  <a:srgbClr val="000000"/>
                </a:solidFill>
                <a:effectLst/>
                <a:latin typeface="Calibri" panose="020F0502020204030204" pitchFamily="34" charset="0"/>
              </a:rPr>
              <a:t>8:30-9 am   Coffee &amp; Donuts</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9-9:30am    Intros/Overview</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9:30-10:15  Pedagogy in teaching statistics</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10:15-11     Statistical methods &amp; concepts needed in biology classes</a:t>
            </a:r>
            <a:endParaRPr lang="en-US" sz="1600" b="0" dirty="0">
              <a:effectLst/>
            </a:endParaRPr>
          </a:p>
          <a:p>
            <a:pPr rtl="0">
              <a:spcBef>
                <a:spcPts val="0"/>
              </a:spcBef>
              <a:spcAft>
                <a:spcPts val="0"/>
              </a:spcAft>
            </a:pPr>
            <a:r>
              <a:rPr lang="en-US" sz="1600" b="0" i="1" u="none" strike="noStrike" dirty="0">
                <a:solidFill>
                  <a:srgbClr val="000000"/>
                </a:solidFill>
                <a:effectLst/>
                <a:latin typeface="Calibri" panose="020F0502020204030204" pitchFamily="34" charset="0"/>
              </a:rPr>
              <a:t>11-11:15     Break</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11:15-11:30 Current partnership at Cal Poly</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11:30-12     Small group discussions – partnership opportunities</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12-12:30     Report out from small groups</a:t>
            </a:r>
            <a:endParaRPr lang="en-US" sz="1600" b="0" dirty="0">
              <a:effectLst/>
            </a:endParaRPr>
          </a:p>
          <a:p>
            <a:pPr rtl="0">
              <a:spcBef>
                <a:spcPts val="0"/>
              </a:spcBef>
              <a:spcAft>
                <a:spcPts val="0"/>
              </a:spcAft>
            </a:pPr>
            <a:r>
              <a:rPr lang="en-US" sz="1600" b="0" i="1" u="none" strike="noStrike" dirty="0">
                <a:solidFill>
                  <a:srgbClr val="000000"/>
                </a:solidFill>
                <a:effectLst/>
                <a:latin typeface="Calibri" panose="020F0502020204030204" pitchFamily="34" charset="0"/>
              </a:rPr>
              <a:t>12:30-1:15  Lunch – catered box lunches by SLO Provisions</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1:15-1:45    Possibilities in biology classes with collaboration</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1:45-2:45    Small group discussions – development of specific ideas     </a:t>
            </a:r>
            <a:endParaRPr lang="en-US" sz="1600" b="0" dirty="0">
              <a:effectLst/>
            </a:endParaRPr>
          </a:p>
          <a:p>
            <a:pPr rtl="0">
              <a:spcBef>
                <a:spcPts val="0"/>
              </a:spcBef>
              <a:spcAft>
                <a:spcPts val="0"/>
              </a:spcAft>
            </a:pPr>
            <a:r>
              <a:rPr lang="en-US" sz="1600" b="0" i="1" u="none" strike="noStrike" dirty="0">
                <a:solidFill>
                  <a:srgbClr val="000000"/>
                </a:solidFill>
                <a:effectLst/>
                <a:latin typeface="Calibri" panose="020F0502020204030204" pitchFamily="34" charset="0"/>
              </a:rPr>
              <a:t>2:45-3          Break</a:t>
            </a:r>
            <a:endParaRPr lang="en-US" sz="1600" b="0" dirty="0">
              <a:effectLst/>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3-3:30          Debrief on small group discussions</a:t>
            </a:r>
            <a:endParaRPr lang="en-US" sz="1600" b="0" dirty="0">
              <a:effectLst/>
            </a:endParaRPr>
          </a:p>
          <a:p>
            <a:r>
              <a:rPr lang="en-US" sz="1600" b="0" i="0" u="none" strike="noStrike" dirty="0">
                <a:solidFill>
                  <a:srgbClr val="000000"/>
                </a:solidFill>
                <a:effectLst/>
                <a:latin typeface="Calibri" panose="020F0502020204030204" pitchFamily="34" charset="0"/>
              </a:rPr>
              <a:t>3:30-4          Closing/Next steps</a:t>
            </a:r>
            <a:endParaRPr lang="en-US" dirty="0"/>
          </a:p>
        </p:txBody>
      </p:sp>
    </p:spTree>
    <p:extLst>
      <p:ext uri="{BB962C8B-B14F-4D97-AF65-F5344CB8AC3E}">
        <p14:creationId xmlns:p14="http://schemas.microsoft.com/office/powerpoint/2010/main" val="34454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CEE8-F0E5-45C2-AB45-14F2FA47D381}"/>
              </a:ext>
            </a:extLst>
          </p:cNvPr>
          <p:cNvSpPr>
            <a:spLocks noGrp="1"/>
          </p:cNvSpPr>
          <p:nvPr>
            <p:ph type="title"/>
          </p:nvPr>
        </p:nvSpPr>
        <p:spPr/>
        <p:txBody>
          <a:bodyPr>
            <a:normAutofit/>
          </a:bodyPr>
          <a:lstStyle/>
          <a:p>
            <a:r>
              <a:rPr lang="en-US" dirty="0">
                <a:solidFill>
                  <a:srgbClr val="154734"/>
                </a:solidFill>
                <a:latin typeface="Arial" panose="020B0604020202020204" pitchFamily="34" charset="0"/>
                <a:cs typeface="Arial" panose="020B0604020202020204" pitchFamily="34" charset="0"/>
              </a:rPr>
              <a:t>Purpose of Random Assignment</a:t>
            </a:r>
          </a:p>
        </p:txBody>
      </p:sp>
      <p:sp>
        <p:nvSpPr>
          <p:cNvPr id="16" name="TextBox 15">
            <a:extLst>
              <a:ext uri="{FF2B5EF4-FFF2-40B4-BE49-F238E27FC236}">
                <a16:creationId xmlns:a16="http://schemas.microsoft.com/office/drawing/2014/main" id="{10FDA94D-7C1C-47B9-9CB2-C20B2B6DE55D}"/>
              </a:ext>
            </a:extLst>
          </p:cNvPr>
          <p:cNvSpPr txBox="1"/>
          <p:nvPr/>
        </p:nvSpPr>
        <p:spPr>
          <a:xfrm>
            <a:off x="1736532" y="1691602"/>
            <a:ext cx="2624328" cy="461665"/>
          </a:xfrm>
          <a:prstGeom prst="rect">
            <a:avLst/>
          </a:prstGeom>
          <a:noFill/>
        </p:spPr>
        <p:txBody>
          <a:bodyPr wrap="square" rtlCol="0">
            <a:spAutoFit/>
          </a:bodyPr>
          <a:lstStyle/>
          <a:p>
            <a:r>
              <a:rPr lang="en-US" sz="2400" dirty="0"/>
              <a:t>RV: TT Time</a:t>
            </a:r>
          </a:p>
        </p:txBody>
      </p:sp>
      <p:grpSp>
        <p:nvGrpSpPr>
          <p:cNvPr id="17" name="Group 16">
            <a:extLst>
              <a:ext uri="{FF2B5EF4-FFF2-40B4-BE49-F238E27FC236}">
                <a16:creationId xmlns:a16="http://schemas.microsoft.com/office/drawing/2014/main" id="{B00BDCF2-9B82-41C7-BA84-6BAE2424A2D5}"/>
              </a:ext>
            </a:extLst>
          </p:cNvPr>
          <p:cNvGrpSpPr/>
          <p:nvPr/>
        </p:nvGrpSpPr>
        <p:grpSpPr>
          <a:xfrm>
            <a:off x="3621112" y="1432599"/>
            <a:ext cx="4617870" cy="692497"/>
            <a:chOff x="5715000" y="1683602"/>
            <a:chExt cx="3719282" cy="692497"/>
          </a:xfrm>
        </p:grpSpPr>
        <p:grpSp>
          <p:nvGrpSpPr>
            <p:cNvPr id="18" name="Group 17">
              <a:extLst>
                <a:ext uri="{FF2B5EF4-FFF2-40B4-BE49-F238E27FC236}">
                  <a16:creationId xmlns:a16="http://schemas.microsoft.com/office/drawing/2014/main" id="{C33513D9-D1AB-4F8C-A4A0-ED2D701FC262}"/>
                </a:ext>
              </a:extLst>
            </p:cNvPr>
            <p:cNvGrpSpPr/>
            <p:nvPr/>
          </p:nvGrpSpPr>
          <p:grpSpPr>
            <a:xfrm>
              <a:off x="5715000" y="1914434"/>
              <a:ext cx="3719282" cy="461665"/>
              <a:chOff x="5715000" y="1914434"/>
              <a:chExt cx="3719282" cy="461665"/>
            </a:xfrm>
          </p:grpSpPr>
          <p:cxnSp>
            <p:nvCxnSpPr>
              <p:cNvPr id="20" name="Straight Arrow Connector 19">
                <a:extLst>
                  <a:ext uri="{FF2B5EF4-FFF2-40B4-BE49-F238E27FC236}">
                    <a16:creationId xmlns:a16="http://schemas.microsoft.com/office/drawing/2014/main" id="{268B015C-EABA-49D9-B80A-967CBAA45C02}"/>
                  </a:ext>
                </a:extLst>
              </p:cNvPr>
              <p:cNvCxnSpPr/>
              <p:nvPr/>
            </p:nvCxnSpPr>
            <p:spPr>
              <a:xfrm flipH="1">
                <a:off x="5715000" y="2159430"/>
                <a:ext cx="1143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C2915F-55B6-4E91-9637-2098405823E9}"/>
                  </a:ext>
                </a:extLst>
              </p:cNvPr>
              <p:cNvSpPr txBox="1"/>
              <p:nvPr/>
            </p:nvSpPr>
            <p:spPr>
              <a:xfrm>
                <a:off x="6986736" y="1914434"/>
                <a:ext cx="2447546" cy="461665"/>
              </a:xfrm>
              <a:prstGeom prst="rect">
                <a:avLst/>
              </a:prstGeom>
              <a:noFill/>
            </p:spPr>
            <p:txBody>
              <a:bodyPr wrap="square" rtlCol="0">
                <a:spAutoFit/>
              </a:bodyPr>
              <a:lstStyle/>
              <a:p>
                <a:r>
                  <a:rPr lang="en-US" sz="2400" dirty="0"/>
                  <a:t>EV: Chain Ring</a:t>
                </a:r>
              </a:p>
            </p:txBody>
          </p:sp>
        </p:grpSp>
        <p:sp>
          <p:nvSpPr>
            <p:cNvPr id="19" name="TextBox 18">
              <a:extLst>
                <a:ext uri="{FF2B5EF4-FFF2-40B4-BE49-F238E27FC236}">
                  <a16:creationId xmlns:a16="http://schemas.microsoft.com/office/drawing/2014/main" id="{25E716B2-B985-4933-A4D3-DD35332B917B}"/>
                </a:ext>
              </a:extLst>
            </p:cNvPr>
            <p:cNvSpPr txBox="1"/>
            <p:nvPr/>
          </p:nvSpPr>
          <p:spPr>
            <a:xfrm>
              <a:off x="6001512" y="1683602"/>
              <a:ext cx="609602" cy="461665"/>
            </a:xfrm>
            <a:prstGeom prst="rect">
              <a:avLst/>
            </a:prstGeom>
            <a:noFill/>
          </p:spPr>
          <p:txBody>
            <a:bodyPr wrap="square" rtlCol="0">
              <a:spAutoFit/>
            </a:bodyPr>
            <a:lstStyle/>
            <a:p>
              <a:r>
                <a:rPr lang="en-US" sz="2400" dirty="0"/>
                <a:t>RQ</a:t>
              </a:r>
            </a:p>
          </p:txBody>
        </p:sp>
      </p:grpSp>
      <p:cxnSp>
        <p:nvCxnSpPr>
          <p:cNvPr id="23" name="Straight Arrow Connector 22">
            <a:extLst>
              <a:ext uri="{FF2B5EF4-FFF2-40B4-BE49-F238E27FC236}">
                <a16:creationId xmlns:a16="http://schemas.microsoft.com/office/drawing/2014/main" id="{015E6C3C-179B-4234-9749-D43C4749B55B}"/>
              </a:ext>
            </a:extLst>
          </p:cNvPr>
          <p:cNvCxnSpPr>
            <a:cxnSpLocks/>
          </p:cNvCxnSpPr>
          <p:nvPr/>
        </p:nvCxnSpPr>
        <p:spPr>
          <a:xfrm flipV="1">
            <a:off x="2623931" y="2236236"/>
            <a:ext cx="0" cy="4592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54E8D4-9762-404B-BD81-E7380036ADF7}"/>
              </a:ext>
            </a:extLst>
          </p:cNvPr>
          <p:cNvCxnSpPr>
            <a:cxnSpLocks/>
          </p:cNvCxnSpPr>
          <p:nvPr/>
        </p:nvCxnSpPr>
        <p:spPr>
          <a:xfrm flipV="1">
            <a:off x="4068209" y="2236236"/>
            <a:ext cx="2141760" cy="10874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8051A9-AE0D-4898-944C-D9A705E4A57C}"/>
              </a:ext>
            </a:extLst>
          </p:cNvPr>
          <p:cNvCxnSpPr>
            <a:cxnSpLocks/>
          </p:cNvCxnSpPr>
          <p:nvPr/>
        </p:nvCxnSpPr>
        <p:spPr>
          <a:xfrm flipH="1">
            <a:off x="4030358" y="2171966"/>
            <a:ext cx="2078049" cy="1048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3F35571-6CD8-47CC-80CA-3F8441165EEE}"/>
              </a:ext>
            </a:extLst>
          </p:cNvPr>
          <p:cNvPicPr>
            <a:picLocks noChangeAspect="1"/>
          </p:cNvPicPr>
          <p:nvPr/>
        </p:nvPicPr>
        <p:blipFill>
          <a:blip r:embed="rId2"/>
          <a:stretch>
            <a:fillRect/>
          </a:stretch>
        </p:blipFill>
        <p:spPr>
          <a:xfrm rot="19925885">
            <a:off x="4710306" y="2558463"/>
            <a:ext cx="602741" cy="507831"/>
          </a:xfrm>
          <a:prstGeom prst="rect">
            <a:avLst/>
          </a:prstGeom>
        </p:spPr>
      </p:pic>
      <p:sp>
        <p:nvSpPr>
          <p:cNvPr id="27" name="Slide Number Placeholder 26">
            <a:extLst>
              <a:ext uri="{FF2B5EF4-FFF2-40B4-BE49-F238E27FC236}">
                <a16:creationId xmlns:a16="http://schemas.microsoft.com/office/drawing/2014/main" id="{5C9E24CF-C206-4C21-B088-1E24DCEEAA67}"/>
              </a:ext>
            </a:extLst>
          </p:cNvPr>
          <p:cNvSpPr>
            <a:spLocks noGrp="1"/>
          </p:cNvSpPr>
          <p:nvPr>
            <p:ph type="sldNum" sz="quarter" idx="12"/>
          </p:nvPr>
        </p:nvSpPr>
        <p:spPr/>
        <p:txBody>
          <a:bodyPr/>
          <a:lstStyle/>
          <a:p>
            <a:fld id="{6C7E6F33-74EE-5541-8108-8353B402F8C1}" type="slidenum">
              <a:rPr lang="en-US" smtClean="0"/>
              <a:pPr/>
              <a:t>20</a:t>
            </a:fld>
            <a:r>
              <a:rPr lang="en-US"/>
              <a:t> / 29</a:t>
            </a:r>
            <a:endParaRPr lang="en-US" dirty="0"/>
          </a:p>
        </p:txBody>
      </p:sp>
      <p:grpSp>
        <p:nvGrpSpPr>
          <p:cNvPr id="31" name="Group 30">
            <a:extLst>
              <a:ext uri="{FF2B5EF4-FFF2-40B4-BE49-F238E27FC236}">
                <a16:creationId xmlns:a16="http://schemas.microsoft.com/office/drawing/2014/main" id="{C397885F-BD03-492D-ABC8-A8D9443085E2}"/>
              </a:ext>
            </a:extLst>
          </p:cNvPr>
          <p:cNvGrpSpPr/>
          <p:nvPr/>
        </p:nvGrpSpPr>
        <p:grpSpPr>
          <a:xfrm>
            <a:off x="2211776" y="2793678"/>
            <a:ext cx="1778633" cy="1569660"/>
            <a:chOff x="6172752" y="3075140"/>
            <a:chExt cx="1778633" cy="1569660"/>
          </a:xfrm>
        </p:grpSpPr>
        <p:sp>
          <p:nvSpPr>
            <p:cNvPr id="32" name="TextBox 31">
              <a:extLst>
                <a:ext uri="{FF2B5EF4-FFF2-40B4-BE49-F238E27FC236}">
                  <a16:creationId xmlns:a16="http://schemas.microsoft.com/office/drawing/2014/main" id="{A4E91005-816F-4FF5-B058-3D8644103F5F}"/>
                </a:ext>
              </a:extLst>
            </p:cNvPr>
            <p:cNvSpPr txBox="1"/>
            <p:nvPr/>
          </p:nvSpPr>
          <p:spPr>
            <a:xfrm>
              <a:off x="6172752" y="3075140"/>
              <a:ext cx="177863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a:t>
              </a:r>
              <a:endParaRPr lang="en-US" sz="1600" strike="sngStrike" dirty="0"/>
            </a:p>
            <a:p>
              <a:r>
                <a:rPr lang="en-US" sz="1600" dirty="0"/>
                <a:t>Motivation</a:t>
              </a:r>
            </a:p>
            <a:p>
              <a:r>
                <a:rPr lang="en-US" sz="1600" dirty="0"/>
                <a:t>Stress, tired, diet</a:t>
              </a:r>
            </a:p>
            <a:p>
              <a:r>
                <a:rPr lang="en-US" sz="1600" dirty="0"/>
                <a:t>Unknown</a:t>
              </a:r>
            </a:p>
          </p:txBody>
        </p:sp>
        <p:cxnSp>
          <p:nvCxnSpPr>
            <p:cNvPr id="33" name="Straight Connector 32">
              <a:extLst>
                <a:ext uri="{FF2B5EF4-FFF2-40B4-BE49-F238E27FC236}">
                  <a16:creationId xmlns:a16="http://schemas.microsoft.com/office/drawing/2014/main" id="{DF032E43-B308-4E71-85D4-20C8855B6617}"/>
                </a:ext>
              </a:extLst>
            </p:cNvPr>
            <p:cNvCxnSpPr>
              <a:cxnSpLocks/>
            </p:cNvCxnSpPr>
            <p:nvPr/>
          </p:nvCxnSpPr>
          <p:spPr>
            <a:xfrm>
              <a:off x="6250552" y="3502355"/>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09A65B-B079-46D8-9797-D32A1C8A145F}"/>
                </a:ext>
              </a:extLst>
            </p:cNvPr>
            <p:cNvCxnSpPr/>
            <p:nvPr/>
          </p:nvCxnSpPr>
          <p:spPr>
            <a:xfrm>
              <a:off x="6212701" y="325208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FEEF94E-ADC6-4DF3-A5FC-1CD67255B957}"/>
              </a:ext>
            </a:extLst>
          </p:cNvPr>
          <p:cNvSpPr txBox="1"/>
          <p:nvPr/>
        </p:nvSpPr>
        <p:spPr>
          <a:xfrm>
            <a:off x="549094" y="2990234"/>
            <a:ext cx="1720508" cy="923330"/>
          </a:xfrm>
          <a:prstGeom prst="rect">
            <a:avLst/>
          </a:prstGeom>
          <a:noFill/>
        </p:spPr>
        <p:txBody>
          <a:bodyPr wrap="square" rtlCol="0">
            <a:spAutoFit/>
          </a:bodyPr>
          <a:lstStyle/>
          <a:p>
            <a:r>
              <a:rPr lang="en-US" b="1" dirty="0">
                <a:solidFill>
                  <a:schemeClr val="accent1">
                    <a:lumMod val="75000"/>
                  </a:schemeClr>
                </a:solidFill>
              </a:rPr>
              <a:t>Sources of Unexplained Variation</a:t>
            </a:r>
          </a:p>
        </p:txBody>
      </p:sp>
      <p:sp>
        <p:nvSpPr>
          <p:cNvPr id="39" name="TextBox 38">
            <a:extLst>
              <a:ext uri="{FF2B5EF4-FFF2-40B4-BE49-F238E27FC236}">
                <a16:creationId xmlns:a16="http://schemas.microsoft.com/office/drawing/2014/main" id="{5DDF70C3-B121-45A4-9E9D-756D9B2344D2}"/>
              </a:ext>
            </a:extLst>
          </p:cNvPr>
          <p:cNvSpPr txBox="1"/>
          <p:nvPr/>
        </p:nvSpPr>
        <p:spPr>
          <a:xfrm>
            <a:off x="5756366" y="3177806"/>
            <a:ext cx="2969623" cy="1200329"/>
          </a:xfrm>
          <a:prstGeom prst="rect">
            <a:avLst/>
          </a:prstGeom>
          <a:noFill/>
        </p:spPr>
        <p:txBody>
          <a:bodyPr wrap="square" rtlCol="0">
            <a:spAutoFit/>
          </a:bodyPr>
          <a:lstStyle/>
          <a:p>
            <a:r>
              <a:rPr lang="en-US" sz="2400" dirty="0"/>
              <a:t>Limits/reduces the potential for confounding</a:t>
            </a:r>
          </a:p>
        </p:txBody>
      </p:sp>
    </p:spTree>
    <p:extLst>
      <p:ext uri="{BB962C8B-B14F-4D97-AF65-F5344CB8AC3E}">
        <p14:creationId xmlns:p14="http://schemas.microsoft.com/office/powerpoint/2010/main" val="33183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Accounting for the Rider-to-Rider Variability</a:t>
            </a:r>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21</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p>
                      <a:r>
                        <a:rPr lang="en-US" sz="1800" b="0" dirty="0">
                          <a:solidFill>
                            <a:schemeClr val="tx1"/>
                          </a:solidFill>
                        </a:rPr>
                        <a:t>College-aged, Male, competitive triathlete</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p>
                      <a:r>
                        <a:rPr lang="en-US" sz="1800" b="0" dirty="0">
                          <a:solidFill>
                            <a:schemeClr val="tx1"/>
                          </a:solidFill>
                        </a:rPr>
                        <a:t>Same 1-km course</a:t>
                      </a:r>
                    </a:p>
                    <a:p>
                      <a:r>
                        <a:rPr lang="en-US" sz="1800" b="0" dirty="0">
                          <a:solidFill>
                            <a:schemeClr val="tx1"/>
                          </a:solidFill>
                        </a:rPr>
                        <a:t>Same day/time of day</a:t>
                      </a:r>
                    </a:p>
                    <a:p>
                      <a:r>
                        <a:rPr lang="en-US" sz="1800" b="0" dirty="0">
                          <a:solidFill>
                            <a:schemeClr val="tx1"/>
                          </a:solidFill>
                        </a:rPr>
                        <a:t>Same timing device</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a:t>
            </a:r>
            <a:endParaRPr lang="en-US" sz="1600" strike="sngStrike" dirty="0"/>
          </a:p>
          <a:p>
            <a:r>
              <a:rPr lang="en-US" sz="1600" dirty="0"/>
              <a:t>Motivation</a:t>
            </a:r>
          </a:p>
          <a:p>
            <a:r>
              <a:rPr lang="en-US" sz="1600" dirty="0"/>
              <a:t>Stress, tired, diet</a:t>
            </a:r>
          </a:p>
          <a:p>
            <a:endParaRPr lang="en-US" sz="1600" strike="sngStrike" dirty="0"/>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cxnSp>
        <p:nvCxnSpPr>
          <p:cNvPr id="9" name="Straight Connector 8">
            <a:extLst>
              <a:ext uri="{FF2B5EF4-FFF2-40B4-BE49-F238E27FC236}">
                <a16:creationId xmlns:a16="http://schemas.microsoft.com/office/drawing/2014/main" id="{E6880796-A0D7-40C8-90EA-EBFA830904A8}"/>
              </a:ext>
            </a:extLst>
          </p:cNvPr>
          <p:cNvCxnSpPr/>
          <p:nvPr/>
        </p:nvCxnSpPr>
        <p:spPr>
          <a:xfrm>
            <a:off x="5202636" y="224472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AB0572-2915-4CB2-B80A-F4110BE21AB2}"/>
              </a:ext>
            </a:extLst>
          </p:cNvPr>
          <p:cNvCxnSpPr>
            <a:cxnSpLocks/>
          </p:cNvCxnSpPr>
          <p:nvPr/>
        </p:nvCxnSpPr>
        <p:spPr>
          <a:xfrm>
            <a:off x="5202635" y="250049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33AEC-DC37-4903-A955-4B5F56BA0C90}"/>
              </a:ext>
            </a:extLst>
          </p:cNvPr>
          <p:cNvSpPr txBox="1"/>
          <p:nvPr/>
        </p:nvSpPr>
        <p:spPr>
          <a:xfrm>
            <a:off x="5202635" y="3584643"/>
            <a:ext cx="3034913" cy="338554"/>
          </a:xfrm>
          <a:prstGeom prst="rect">
            <a:avLst/>
          </a:prstGeom>
          <a:noFill/>
        </p:spPr>
        <p:txBody>
          <a:bodyPr wrap="square" rtlCol="0">
            <a:spAutoFit/>
          </a:bodyPr>
          <a:lstStyle/>
          <a:p>
            <a:r>
              <a:rPr lang="en-US" sz="1600" dirty="0"/>
              <a:t>Weather</a:t>
            </a:r>
          </a:p>
        </p:txBody>
      </p:sp>
      <p:cxnSp>
        <p:nvCxnSpPr>
          <p:cNvPr id="13" name="Straight Connector 12">
            <a:extLst>
              <a:ext uri="{FF2B5EF4-FFF2-40B4-BE49-F238E27FC236}">
                <a16:creationId xmlns:a16="http://schemas.microsoft.com/office/drawing/2014/main" id="{98A6E163-8D26-45EE-8048-90DF6E0FCD9D}"/>
              </a:ext>
            </a:extLst>
          </p:cNvPr>
          <p:cNvCxnSpPr>
            <a:cxnSpLocks/>
          </p:cNvCxnSpPr>
          <p:nvPr/>
        </p:nvCxnSpPr>
        <p:spPr>
          <a:xfrm>
            <a:off x="5202635" y="375017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B25BBD7-9379-41AA-B62B-09D0953DDBF7}"/>
              </a:ext>
            </a:extLst>
          </p:cNvPr>
          <p:cNvSpPr/>
          <p:nvPr/>
        </p:nvSpPr>
        <p:spPr>
          <a:xfrm>
            <a:off x="5202635" y="2083867"/>
            <a:ext cx="1659341" cy="146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CA3F0A7-EED7-467C-B578-E6D5E1F08D85}"/>
              </a:ext>
            </a:extLst>
          </p:cNvPr>
          <p:cNvPicPr>
            <a:picLocks noChangeAspect="1"/>
          </p:cNvPicPr>
          <p:nvPr/>
        </p:nvPicPr>
        <p:blipFill>
          <a:blip r:embed="rId4"/>
          <a:stretch>
            <a:fillRect/>
          </a:stretch>
        </p:blipFill>
        <p:spPr>
          <a:xfrm>
            <a:off x="6953250" y="2894810"/>
            <a:ext cx="1066800" cy="885825"/>
          </a:xfrm>
          <a:prstGeom prst="rect">
            <a:avLst/>
          </a:prstGeom>
        </p:spPr>
      </p:pic>
      <p:grpSp>
        <p:nvGrpSpPr>
          <p:cNvPr id="17" name="Group 16">
            <a:extLst>
              <a:ext uri="{FF2B5EF4-FFF2-40B4-BE49-F238E27FC236}">
                <a16:creationId xmlns:a16="http://schemas.microsoft.com/office/drawing/2014/main" id="{34D1179A-C109-4D60-9342-481BF4751991}"/>
              </a:ext>
            </a:extLst>
          </p:cNvPr>
          <p:cNvGrpSpPr/>
          <p:nvPr/>
        </p:nvGrpSpPr>
        <p:grpSpPr>
          <a:xfrm>
            <a:off x="4029322" y="3021496"/>
            <a:ext cx="3601940" cy="2039453"/>
            <a:chOff x="4029322" y="3021496"/>
            <a:chExt cx="3601940" cy="2039453"/>
          </a:xfrm>
        </p:grpSpPr>
        <p:sp>
          <p:nvSpPr>
            <p:cNvPr id="15" name="TextBox 14">
              <a:extLst>
                <a:ext uri="{FF2B5EF4-FFF2-40B4-BE49-F238E27FC236}">
                  <a16:creationId xmlns:a16="http://schemas.microsoft.com/office/drawing/2014/main" id="{C8E6F2A2-C2B4-4818-A4C1-5DB622EF40C8}"/>
                </a:ext>
              </a:extLst>
            </p:cNvPr>
            <p:cNvSpPr txBox="1"/>
            <p:nvPr/>
          </p:nvSpPr>
          <p:spPr>
            <a:xfrm>
              <a:off x="4029322" y="4414618"/>
              <a:ext cx="3601940" cy="646331"/>
            </a:xfrm>
            <a:prstGeom prst="rect">
              <a:avLst/>
            </a:prstGeom>
            <a:noFill/>
          </p:spPr>
          <p:txBody>
            <a:bodyPr wrap="square" rtlCol="0">
              <a:spAutoFit/>
            </a:bodyPr>
            <a:lstStyle/>
            <a:p>
              <a:r>
                <a:rPr lang="en-US" dirty="0"/>
                <a:t>Is there a way we can account for or remove the rider-to-rider variation?</a:t>
              </a:r>
            </a:p>
          </p:txBody>
        </p:sp>
        <p:cxnSp>
          <p:nvCxnSpPr>
            <p:cNvPr id="16" name="Straight Arrow Connector 15">
              <a:extLst>
                <a:ext uri="{FF2B5EF4-FFF2-40B4-BE49-F238E27FC236}">
                  <a16:creationId xmlns:a16="http://schemas.microsoft.com/office/drawing/2014/main" id="{039A041A-90C0-4B96-98AC-78CAF43F59CD}"/>
                </a:ext>
              </a:extLst>
            </p:cNvPr>
            <p:cNvCxnSpPr/>
            <p:nvPr/>
          </p:nvCxnSpPr>
          <p:spPr>
            <a:xfrm flipH="1">
              <a:off x="4253948" y="3021496"/>
              <a:ext cx="948688" cy="206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695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3529-BD37-42FB-9CCD-3B3007228E7B}"/>
              </a:ext>
            </a:extLst>
          </p:cNvPr>
          <p:cNvSpPr>
            <a:spLocks noGrp="1"/>
          </p:cNvSpPr>
          <p:nvPr>
            <p:ph type="title"/>
          </p:nvPr>
        </p:nvSpPr>
        <p:spPr/>
        <p:txBody>
          <a:bodyPr/>
          <a:lstStyle/>
          <a:p>
            <a:r>
              <a:rPr lang="en-US" dirty="0"/>
              <a:t>Random Assignment within Participant</a:t>
            </a:r>
          </a:p>
        </p:txBody>
      </p:sp>
      <p:sp>
        <p:nvSpPr>
          <p:cNvPr id="4" name="Slide Number Placeholder 3">
            <a:extLst>
              <a:ext uri="{FF2B5EF4-FFF2-40B4-BE49-F238E27FC236}">
                <a16:creationId xmlns:a16="http://schemas.microsoft.com/office/drawing/2014/main" id="{C41CD96F-450E-4872-ADD5-C16A76898318}"/>
              </a:ext>
            </a:extLst>
          </p:cNvPr>
          <p:cNvSpPr>
            <a:spLocks noGrp="1"/>
          </p:cNvSpPr>
          <p:nvPr>
            <p:ph type="sldNum" sz="quarter" idx="12"/>
          </p:nvPr>
        </p:nvSpPr>
        <p:spPr/>
        <p:txBody>
          <a:bodyPr/>
          <a:lstStyle/>
          <a:p>
            <a:fld id="{6AFDBDB9-4E8D-4F0D-9F80-0D6524604E83}" type="slidenum">
              <a:rPr lang="en-US" smtClean="0"/>
              <a:pPr/>
              <a:t>22</a:t>
            </a:fld>
            <a:r>
              <a:rPr lang="en-US"/>
              <a:t>/ 29 </a:t>
            </a:r>
            <a:endParaRPr lang="en-US" dirty="0"/>
          </a:p>
        </p:txBody>
      </p:sp>
      <p:pic>
        <p:nvPicPr>
          <p:cNvPr id="6" name="Picture 5">
            <a:extLst>
              <a:ext uri="{FF2B5EF4-FFF2-40B4-BE49-F238E27FC236}">
                <a16:creationId xmlns:a16="http://schemas.microsoft.com/office/drawing/2014/main" id="{DB804E8B-9D76-488E-9D10-02574FEF5EDC}"/>
              </a:ext>
            </a:extLst>
          </p:cNvPr>
          <p:cNvPicPr>
            <a:picLocks noChangeAspect="1"/>
          </p:cNvPicPr>
          <p:nvPr/>
        </p:nvPicPr>
        <p:blipFill>
          <a:blip r:embed="rId2"/>
          <a:stretch>
            <a:fillRect/>
          </a:stretch>
        </p:blipFill>
        <p:spPr>
          <a:xfrm>
            <a:off x="441298" y="1383775"/>
            <a:ext cx="1066800" cy="885825"/>
          </a:xfrm>
          <a:prstGeom prst="rect">
            <a:avLst/>
          </a:prstGeom>
        </p:spPr>
      </p:pic>
      <p:pic>
        <p:nvPicPr>
          <p:cNvPr id="7" name="Picture 6">
            <a:extLst>
              <a:ext uri="{FF2B5EF4-FFF2-40B4-BE49-F238E27FC236}">
                <a16:creationId xmlns:a16="http://schemas.microsoft.com/office/drawing/2014/main" id="{17EF2AB5-A741-4926-820D-0085E7253A17}"/>
              </a:ext>
            </a:extLst>
          </p:cNvPr>
          <p:cNvPicPr>
            <a:picLocks noChangeAspect="1"/>
          </p:cNvPicPr>
          <p:nvPr/>
        </p:nvPicPr>
        <p:blipFill>
          <a:blip r:embed="rId2"/>
          <a:stretch>
            <a:fillRect/>
          </a:stretch>
        </p:blipFill>
        <p:spPr>
          <a:xfrm>
            <a:off x="1639294" y="1383773"/>
            <a:ext cx="1066800" cy="885825"/>
          </a:xfrm>
          <a:prstGeom prst="rect">
            <a:avLst/>
          </a:prstGeom>
        </p:spPr>
      </p:pic>
      <p:pic>
        <p:nvPicPr>
          <p:cNvPr id="8" name="Picture 7">
            <a:extLst>
              <a:ext uri="{FF2B5EF4-FFF2-40B4-BE49-F238E27FC236}">
                <a16:creationId xmlns:a16="http://schemas.microsoft.com/office/drawing/2014/main" id="{C0AEE51F-0DA0-41E8-94DC-A14C63F83B98}"/>
              </a:ext>
            </a:extLst>
          </p:cNvPr>
          <p:cNvPicPr>
            <a:picLocks noChangeAspect="1"/>
          </p:cNvPicPr>
          <p:nvPr/>
        </p:nvPicPr>
        <p:blipFill>
          <a:blip r:embed="rId2"/>
          <a:stretch>
            <a:fillRect/>
          </a:stretch>
        </p:blipFill>
        <p:spPr>
          <a:xfrm>
            <a:off x="2829339" y="1381659"/>
            <a:ext cx="1066800" cy="885825"/>
          </a:xfrm>
          <a:prstGeom prst="rect">
            <a:avLst/>
          </a:prstGeom>
        </p:spPr>
      </p:pic>
      <p:pic>
        <p:nvPicPr>
          <p:cNvPr id="9" name="Picture 8">
            <a:extLst>
              <a:ext uri="{FF2B5EF4-FFF2-40B4-BE49-F238E27FC236}">
                <a16:creationId xmlns:a16="http://schemas.microsoft.com/office/drawing/2014/main" id="{0E601283-87CA-4272-9437-0A168EDD8DEA}"/>
              </a:ext>
            </a:extLst>
          </p:cNvPr>
          <p:cNvPicPr>
            <a:picLocks noChangeAspect="1"/>
          </p:cNvPicPr>
          <p:nvPr/>
        </p:nvPicPr>
        <p:blipFill>
          <a:blip r:embed="rId2"/>
          <a:stretch>
            <a:fillRect/>
          </a:stretch>
        </p:blipFill>
        <p:spPr>
          <a:xfrm>
            <a:off x="4004144" y="1387253"/>
            <a:ext cx="1066800" cy="885825"/>
          </a:xfrm>
          <a:prstGeom prst="rect">
            <a:avLst/>
          </a:prstGeom>
        </p:spPr>
      </p:pic>
      <p:pic>
        <p:nvPicPr>
          <p:cNvPr id="10" name="Picture 9">
            <a:extLst>
              <a:ext uri="{FF2B5EF4-FFF2-40B4-BE49-F238E27FC236}">
                <a16:creationId xmlns:a16="http://schemas.microsoft.com/office/drawing/2014/main" id="{12CE814B-9953-43CC-BEA6-7CE46FC4410C}"/>
              </a:ext>
            </a:extLst>
          </p:cNvPr>
          <p:cNvPicPr>
            <a:picLocks noChangeAspect="1"/>
          </p:cNvPicPr>
          <p:nvPr/>
        </p:nvPicPr>
        <p:blipFill>
          <a:blip r:embed="rId2"/>
          <a:stretch>
            <a:fillRect/>
          </a:stretch>
        </p:blipFill>
        <p:spPr>
          <a:xfrm>
            <a:off x="5727589" y="1383775"/>
            <a:ext cx="1066800" cy="885825"/>
          </a:xfrm>
          <a:prstGeom prst="rect">
            <a:avLst/>
          </a:prstGeom>
        </p:spPr>
      </p:pic>
      <p:pic>
        <p:nvPicPr>
          <p:cNvPr id="11" name="Picture 10">
            <a:extLst>
              <a:ext uri="{FF2B5EF4-FFF2-40B4-BE49-F238E27FC236}">
                <a16:creationId xmlns:a16="http://schemas.microsoft.com/office/drawing/2014/main" id="{12E19C92-BBDC-47BE-B3B2-D0BB3FEB3EBE}"/>
              </a:ext>
            </a:extLst>
          </p:cNvPr>
          <p:cNvPicPr>
            <a:picLocks noChangeAspect="1"/>
          </p:cNvPicPr>
          <p:nvPr/>
        </p:nvPicPr>
        <p:blipFill>
          <a:blip r:embed="rId2"/>
          <a:stretch>
            <a:fillRect/>
          </a:stretch>
        </p:blipFill>
        <p:spPr>
          <a:xfrm>
            <a:off x="6878210" y="1383774"/>
            <a:ext cx="1066800" cy="885825"/>
          </a:xfrm>
          <a:prstGeom prst="rect">
            <a:avLst/>
          </a:prstGeom>
        </p:spPr>
      </p:pic>
      <p:pic>
        <p:nvPicPr>
          <p:cNvPr id="12" name="Picture 11">
            <a:extLst>
              <a:ext uri="{FF2B5EF4-FFF2-40B4-BE49-F238E27FC236}">
                <a16:creationId xmlns:a16="http://schemas.microsoft.com/office/drawing/2014/main" id="{5367004C-AD49-4F8A-A408-B6508631AB9F}"/>
              </a:ext>
            </a:extLst>
          </p:cNvPr>
          <p:cNvPicPr>
            <a:picLocks noChangeAspect="1"/>
          </p:cNvPicPr>
          <p:nvPr/>
        </p:nvPicPr>
        <p:blipFill>
          <a:blip r:embed="rId2"/>
          <a:stretch>
            <a:fillRect/>
          </a:stretch>
        </p:blipFill>
        <p:spPr>
          <a:xfrm>
            <a:off x="8028831" y="1387253"/>
            <a:ext cx="1066800" cy="885825"/>
          </a:xfrm>
          <a:prstGeom prst="rect">
            <a:avLst/>
          </a:prstGeom>
        </p:spPr>
      </p:pic>
      <p:sp>
        <p:nvSpPr>
          <p:cNvPr id="13" name="TextBox 12">
            <a:extLst>
              <a:ext uri="{FF2B5EF4-FFF2-40B4-BE49-F238E27FC236}">
                <a16:creationId xmlns:a16="http://schemas.microsoft.com/office/drawing/2014/main" id="{91B4FD4D-9F0E-4BA7-8589-5A65DDAC93DA}"/>
              </a:ext>
            </a:extLst>
          </p:cNvPr>
          <p:cNvSpPr txBox="1"/>
          <p:nvPr/>
        </p:nvSpPr>
        <p:spPr>
          <a:xfrm>
            <a:off x="456869" y="1082207"/>
            <a:ext cx="1051229" cy="276999"/>
          </a:xfrm>
          <a:prstGeom prst="rect">
            <a:avLst/>
          </a:prstGeom>
          <a:noFill/>
        </p:spPr>
        <p:txBody>
          <a:bodyPr wrap="square" rtlCol="0">
            <a:spAutoFit/>
          </a:bodyPr>
          <a:lstStyle/>
          <a:p>
            <a:r>
              <a:rPr lang="en-US" sz="1200" dirty="0"/>
              <a:t>Participant #1</a:t>
            </a:r>
          </a:p>
        </p:txBody>
      </p:sp>
      <p:sp>
        <p:nvSpPr>
          <p:cNvPr id="14" name="TextBox 13">
            <a:extLst>
              <a:ext uri="{FF2B5EF4-FFF2-40B4-BE49-F238E27FC236}">
                <a16:creationId xmlns:a16="http://schemas.microsoft.com/office/drawing/2014/main" id="{9D5003E0-50AB-4AB4-959A-D4BA75665CE9}"/>
              </a:ext>
            </a:extLst>
          </p:cNvPr>
          <p:cNvSpPr txBox="1"/>
          <p:nvPr/>
        </p:nvSpPr>
        <p:spPr>
          <a:xfrm>
            <a:off x="1566904" y="1076642"/>
            <a:ext cx="1051229" cy="276999"/>
          </a:xfrm>
          <a:prstGeom prst="rect">
            <a:avLst/>
          </a:prstGeom>
          <a:noFill/>
        </p:spPr>
        <p:txBody>
          <a:bodyPr wrap="square" rtlCol="0">
            <a:spAutoFit/>
          </a:bodyPr>
          <a:lstStyle/>
          <a:p>
            <a:r>
              <a:rPr lang="en-US" sz="1200" dirty="0"/>
              <a:t>Participant #2</a:t>
            </a:r>
          </a:p>
        </p:txBody>
      </p:sp>
      <p:sp>
        <p:nvSpPr>
          <p:cNvPr id="15" name="TextBox 14">
            <a:extLst>
              <a:ext uri="{FF2B5EF4-FFF2-40B4-BE49-F238E27FC236}">
                <a16:creationId xmlns:a16="http://schemas.microsoft.com/office/drawing/2014/main" id="{47E091E5-2BA6-4A3E-A232-72AD6AC3FED7}"/>
              </a:ext>
            </a:extLst>
          </p:cNvPr>
          <p:cNvSpPr txBox="1"/>
          <p:nvPr/>
        </p:nvSpPr>
        <p:spPr>
          <a:xfrm>
            <a:off x="2786601" y="1088786"/>
            <a:ext cx="1051229" cy="276999"/>
          </a:xfrm>
          <a:prstGeom prst="rect">
            <a:avLst/>
          </a:prstGeom>
          <a:noFill/>
        </p:spPr>
        <p:txBody>
          <a:bodyPr wrap="square" rtlCol="0">
            <a:spAutoFit/>
          </a:bodyPr>
          <a:lstStyle/>
          <a:p>
            <a:r>
              <a:rPr lang="en-US" sz="1200" dirty="0"/>
              <a:t>Participant #3</a:t>
            </a:r>
          </a:p>
        </p:txBody>
      </p:sp>
      <p:sp>
        <p:nvSpPr>
          <p:cNvPr id="16" name="TextBox 15">
            <a:extLst>
              <a:ext uri="{FF2B5EF4-FFF2-40B4-BE49-F238E27FC236}">
                <a16:creationId xmlns:a16="http://schemas.microsoft.com/office/drawing/2014/main" id="{FD20915B-E943-4FD9-B91C-BCD4F9654165}"/>
              </a:ext>
            </a:extLst>
          </p:cNvPr>
          <p:cNvSpPr txBox="1"/>
          <p:nvPr/>
        </p:nvSpPr>
        <p:spPr>
          <a:xfrm>
            <a:off x="3989898" y="1098110"/>
            <a:ext cx="1051229" cy="276999"/>
          </a:xfrm>
          <a:prstGeom prst="rect">
            <a:avLst/>
          </a:prstGeom>
          <a:noFill/>
        </p:spPr>
        <p:txBody>
          <a:bodyPr wrap="square" rtlCol="0">
            <a:spAutoFit/>
          </a:bodyPr>
          <a:lstStyle/>
          <a:p>
            <a:r>
              <a:rPr lang="en-US" sz="1200" dirty="0"/>
              <a:t>Participant #4</a:t>
            </a:r>
          </a:p>
        </p:txBody>
      </p:sp>
      <p:sp>
        <p:nvSpPr>
          <p:cNvPr id="17" name="TextBox 16">
            <a:extLst>
              <a:ext uri="{FF2B5EF4-FFF2-40B4-BE49-F238E27FC236}">
                <a16:creationId xmlns:a16="http://schemas.microsoft.com/office/drawing/2014/main" id="{D85A46D1-DC16-466C-948F-0A9C2CF2D12E}"/>
              </a:ext>
            </a:extLst>
          </p:cNvPr>
          <p:cNvSpPr txBox="1"/>
          <p:nvPr/>
        </p:nvSpPr>
        <p:spPr>
          <a:xfrm>
            <a:off x="5655116" y="1090704"/>
            <a:ext cx="1156666" cy="276999"/>
          </a:xfrm>
          <a:prstGeom prst="rect">
            <a:avLst/>
          </a:prstGeom>
          <a:noFill/>
        </p:spPr>
        <p:txBody>
          <a:bodyPr wrap="square" rtlCol="0">
            <a:spAutoFit/>
          </a:bodyPr>
          <a:lstStyle/>
          <a:p>
            <a:r>
              <a:rPr lang="en-US" sz="1200" dirty="0"/>
              <a:t>Participant #14</a:t>
            </a:r>
          </a:p>
        </p:txBody>
      </p:sp>
      <p:sp>
        <p:nvSpPr>
          <p:cNvPr id="18" name="TextBox 17">
            <a:extLst>
              <a:ext uri="{FF2B5EF4-FFF2-40B4-BE49-F238E27FC236}">
                <a16:creationId xmlns:a16="http://schemas.microsoft.com/office/drawing/2014/main" id="{8FAB19D1-8407-4CD8-BAD3-CC1C85AA588A}"/>
              </a:ext>
            </a:extLst>
          </p:cNvPr>
          <p:cNvSpPr txBox="1"/>
          <p:nvPr/>
        </p:nvSpPr>
        <p:spPr>
          <a:xfrm>
            <a:off x="6811782" y="1088786"/>
            <a:ext cx="1139603" cy="276999"/>
          </a:xfrm>
          <a:prstGeom prst="rect">
            <a:avLst/>
          </a:prstGeom>
          <a:noFill/>
        </p:spPr>
        <p:txBody>
          <a:bodyPr wrap="square" rtlCol="0">
            <a:spAutoFit/>
          </a:bodyPr>
          <a:lstStyle/>
          <a:p>
            <a:r>
              <a:rPr lang="en-US" sz="1200" dirty="0"/>
              <a:t>Participant #15</a:t>
            </a:r>
          </a:p>
        </p:txBody>
      </p:sp>
      <p:sp>
        <p:nvSpPr>
          <p:cNvPr id="19" name="TextBox 18">
            <a:extLst>
              <a:ext uri="{FF2B5EF4-FFF2-40B4-BE49-F238E27FC236}">
                <a16:creationId xmlns:a16="http://schemas.microsoft.com/office/drawing/2014/main" id="{BEF0AF4C-F195-4764-A451-0D5E72AF7F14}"/>
              </a:ext>
            </a:extLst>
          </p:cNvPr>
          <p:cNvSpPr txBox="1"/>
          <p:nvPr/>
        </p:nvSpPr>
        <p:spPr>
          <a:xfrm>
            <a:off x="7926707" y="1096813"/>
            <a:ext cx="1139602" cy="276999"/>
          </a:xfrm>
          <a:prstGeom prst="rect">
            <a:avLst/>
          </a:prstGeom>
          <a:noFill/>
        </p:spPr>
        <p:txBody>
          <a:bodyPr wrap="square" rtlCol="0">
            <a:spAutoFit/>
          </a:bodyPr>
          <a:lstStyle/>
          <a:p>
            <a:r>
              <a:rPr lang="en-US" sz="1200" dirty="0"/>
              <a:t>Participant #16</a:t>
            </a:r>
          </a:p>
        </p:txBody>
      </p:sp>
      <p:grpSp>
        <p:nvGrpSpPr>
          <p:cNvPr id="44" name="Group 43">
            <a:extLst>
              <a:ext uri="{FF2B5EF4-FFF2-40B4-BE49-F238E27FC236}">
                <a16:creationId xmlns:a16="http://schemas.microsoft.com/office/drawing/2014/main" id="{BBA71553-3804-4015-9E31-EFBA0772A25E}"/>
              </a:ext>
            </a:extLst>
          </p:cNvPr>
          <p:cNvGrpSpPr/>
          <p:nvPr/>
        </p:nvGrpSpPr>
        <p:grpSpPr>
          <a:xfrm>
            <a:off x="329577" y="2971220"/>
            <a:ext cx="1139868" cy="505405"/>
            <a:chOff x="329577" y="2971220"/>
            <a:chExt cx="1139868" cy="505405"/>
          </a:xfrm>
        </p:grpSpPr>
        <p:pic>
          <p:nvPicPr>
            <p:cNvPr id="20" name="Picture 19" descr="A picture containing transport, wheel, gear&#10;&#10;Description automatically generated">
              <a:extLst>
                <a:ext uri="{FF2B5EF4-FFF2-40B4-BE49-F238E27FC236}">
                  <a16:creationId xmlns:a16="http://schemas.microsoft.com/office/drawing/2014/main" id="{8BD479BF-BB3D-480B-93D7-16C9E57D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83" y="2971220"/>
              <a:ext cx="486962" cy="505405"/>
            </a:xfrm>
            <a:prstGeom prst="rect">
              <a:avLst/>
            </a:prstGeom>
          </p:spPr>
        </p:pic>
        <p:pic>
          <p:nvPicPr>
            <p:cNvPr id="21" name="Picture 20" descr="A picture containing gear, metalware, wheel&#10;&#10;Description automatically generated">
              <a:extLst>
                <a:ext uri="{FF2B5EF4-FFF2-40B4-BE49-F238E27FC236}">
                  <a16:creationId xmlns:a16="http://schemas.microsoft.com/office/drawing/2014/main" id="{7212536E-A8C6-4001-97CF-1369841B3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77" y="2971220"/>
              <a:ext cx="604530" cy="505405"/>
            </a:xfrm>
            <a:prstGeom prst="rect">
              <a:avLst/>
            </a:prstGeom>
          </p:spPr>
        </p:pic>
      </p:grpSp>
      <p:grpSp>
        <p:nvGrpSpPr>
          <p:cNvPr id="34" name="Group 33">
            <a:extLst>
              <a:ext uri="{FF2B5EF4-FFF2-40B4-BE49-F238E27FC236}">
                <a16:creationId xmlns:a16="http://schemas.microsoft.com/office/drawing/2014/main" id="{220DEBD0-172C-4CB6-AEBA-8E05C75C6F7D}"/>
              </a:ext>
            </a:extLst>
          </p:cNvPr>
          <p:cNvGrpSpPr/>
          <p:nvPr/>
        </p:nvGrpSpPr>
        <p:grpSpPr>
          <a:xfrm>
            <a:off x="6770468" y="3194124"/>
            <a:ext cx="1778633" cy="1569660"/>
            <a:chOff x="6172752" y="3075140"/>
            <a:chExt cx="1778633" cy="1569660"/>
          </a:xfrm>
        </p:grpSpPr>
        <p:sp>
          <p:nvSpPr>
            <p:cNvPr id="31" name="TextBox 30">
              <a:extLst>
                <a:ext uri="{FF2B5EF4-FFF2-40B4-BE49-F238E27FC236}">
                  <a16:creationId xmlns:a16="http://schemas.microsoft.com/office/drawing/2014/main" id="{AE053A97-239D-484B-B949-E7D0329C6C20}"/>
                </a:ext>
              </a:extLst>
            </p:cNvPr>
            <p:cNvSpPr txBox="1"/>
            <p:nvPr/>
          </p:nvSpPr>
          <p:spPr>
            <a:xfrm>
              <a:off x="6172752" y="3075140"/>
              <a:ext cx="177863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a:t>
              </a:r>
              <a:endParaRPr lang="en-US" sz="1600" strike="sngStrike" dirty="0"/>
            </a:p>
            <a:p>
              <a:r>
                <a:rPr lang="en-US" sz="1600" dirty="0"/>
                <a:t>Motivation</a:t>
              </a:r>
            </a:p>
            <a:p>
              <a:r>
                <a:rPr lang="en-US" sz="1600" dirty="0"/>
                <a:t>Stress, tired, diet</a:t>
              </a:r>
            </a:p>
            <a:p>
              <a:r>
                <a:rPr lang="en-US" sz="1600" dirty="0"/>
                <a:t>Unknown</a:t>
              </a:r>
            </a:p>
          </p:txBody>
        </p:sp>
        <p:cxnSp>
          <p:nvCxnSpPr>
            <p:cNvPr id="32" name="Straight Connector 31">
              <a:extLst>
                <a:ext uri="{FF2B5EF4-FFF2-40B4-BE49-F238E27FC236}">
                  <a16:creationId xmlns:a16="http://schemas.microsoft.com/office/drawing/2014/main" id="{A14D646A-189E-4DDF-8D76-E83E2C9FCDF2}"/>
                </a:ext>
              </a:extLst>
            </p:cNvPr>
            <p:cNvCxnSpPr>
              <a:cxnSpLocks/>
            </p:cNvCxnSpPr>
            <p:nvPr/>
          </p:nvCxnSpPr>
          <p:spPr>
            <a:xfrm>
              <a:off x="6250552" y="3502355"/>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F65B7D-358A-495F-B87D-10405700BB8F}"/>
                </a:ext>
              </a:extLst>
            </p:cNvPr>
            <p:cNvCxnSpPr/>
            <p:nvPr/>
          </p:nvCxnSpPr>
          <p:spPr>
            <a:xfrm>
              <a:off x="6212701" y="325208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6EF568B-E3CF-4C32-8BD2-DB873A830217}"/>
              </a:ext>
            </a:extLst>
          </p:cNvPr>
          <p:cNvSpPr txBox="1"/>
          <p:nvPr/>
        </p:nvSpPr>
        <p:spPr>
          <a:xfrm>
            <a:off x="4289599" y="2508502"/>
            <a:ext cx="3011316" cy="646331"/>
          </a:xfrm>
          <a:prstGeom prst="rect">
            <a:avLst/>
          </a:prstGeom>
          <a:noFill/>
        </p:spPr>
        <p:txBody>
          <a:bodyPr wrap="square" rtlCol="0">
            <a:spAutoFit/>
          </a:bodyPr>
          <a:lstStyle/>
          <a:p>
            <a:r>
              <a:rPr lang="en-US" dirty="0"/>
              <a:t>Randomly assign the order of each chain ring for each rider</a:t>
            </a:r>
          </a:p>
        </p:txBody>
      </p:sp>
      <p:grpSp>
        <p:nvGrpSpPr>
          <p:cNvPr id="45" name="Group 44">
            <a:extLst>
              <a:ext uri="{FF2B5EF4-FFF2-40B4-BE49-F238E27FC236}">
                <a16:creationId xmlns:a16="http://schemas.microsoft.com/office/drawing/2014/main" id="{45199213-218C-4318-9AC4-2E973F7E9A4D}"/>
              </a:ext>
            </a:extLst>
          </p:cNvPr>
          <p:cNvGrpSpPr/>
          <p:nvPr/>
        </p:nvGrpSpPr>
        <p:grpSpPr>
          <a:xfrm>
            <a:off x="1522208" y="2977929"/>
            <a:ext cx="1139868" cy="505405"/>
            <a:chOff x="1522208" y="2977929"/>
            <a:chExt cx="1139868" cy="505405"/>
          </a:xfrm>
        </p:grpSpPr>
        <p:pic>
          <p:nvPicPr>
            <p:cNvPr id="35" name="Picture 34" descr="A picture containing transport, wheel, gear&#10;&#10;Description automatically generated">
              <a:extLst>
                <a:ext uri="{FF2B5EF4-FFF2-40B4-BE49-F238E27FC236}">
                  <a16:creationId xmlns:a16="http://schemas.microsoft.com/office/drawing/2014/main" id="{4D8B3CF7-544A-4093-B797-9D390293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114" y="2977929"/>
              <a:ext cx="486962" cy="505405"/>
            </a:xfrm>
            <a:prstGeom prst="rect">
              <a:avLst/>
            </a:prstGeom>
          </p:spPr>
        </p:pic>
        <p:pic>
          <p:nvPicPr>
            <p:cNvPr id="36" name="Picture 35" descr="A picture containing gear, metalware, wheel&#10;&#10;Description automatically generated">
              <a:extLst>
                <a:ext uri="{FF2B5EF4-FFF2-40B4-BE49-F238E27FC236}">
                  <a16:creationId xmlns:a16="http://schemas.microsoft.com/office/drawing/2014/main" id="{CEF20EBF-EF76-4778-A980-D21387A19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208" y="2977929"/>
              <a:ext cx="604530" cy="505405"/>
            </a:xfrm>
            <a:prstGeom prst="rect">
              <a:avLst/>
            </a:prstGeom>
          </p:spPr>
        </p:pic>
      </p:grpSp>
      <p:grpSp>
        <p:nvGrpSpPr>
          <p:cNvPr id="47" name="Group 46">
            <a:extLst>
              <a:ext uri="{FF2B5EF4-FFF2-40B4-BE49-F238E27FC236}">
                <a16:creationId xmlns:a16="http://schemas.microsoft.com/office/drawing/2014/main" id="{ADE49BB0-B206-4051-A605-B33E38A1F288}"/>
              </a:ext>
            </a:extLst>
          </p:cNvPr>
          <p:cNvGrpSpPr/>
          <p:nvPr/>
        </p:nvGrpSpPr>
        <p:grpSpPr>
          <a:xfrm>
            <a:off x="1824473" y="2385355"/>
            <a:ext cx="594122" cy="592574"/>
            <a:chOff x="1824473" y="2385355"/>
            <a:chExt cx="594122" cy="592574"/>
          </a:xfrm>
        </p:grpSpPr>
        <p:cxnSp>
          <p:nvCxnSpPr>
            <p:cNvPr id="37" name="Straight Arrow Connector 36">
              <a:extLst>
                <a:ext uri="{FF2B5EF4-FFF2-40B4-BE49-F238E27FC236}">
                  <a16:creationId xmlns:a16="http://schemas.microsoft.com/office/drawing/2014/main" id="{BB4FBD08-08C8-46C2-956C-5F36BB675298}"/>
                </a:ext>
              </a:extLst>
            </p:cNvPr>
            <p:cNvCxnSpPr>
              <a:cxnSpLocks/>
              <a:stCxn id="35" idx="0"/>
            </p:cNvCxnSpPr>
            <p:nvPr/>
          </p:nvCxnSpPr>
          <p:spPr>
            <a:xfrm flipH="1" flipV="1">
              <a:off x="2300872" y="2385355"/>
              <a:ext cx="117723" cy="59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7324595-4C3A-4C6A-BFC5-124F0E999E21}"/>
                </a:ext>
              </a:extLst>
            </p:cNvPr>
            <p:cNvCxnSpPr>
              <a:cxnSpLocks/>
              <a:stCxn id="36" idx="0"/>
            </p:cNvCxnSpPr>
            <p:nvPr/>
          </p:nvCxnSpPr>
          <p:spPr>
            <a:xfrm flipV="1">
              <a:off x="1824473" y="2385355"/>
              <a:ext cx="302265" cy="59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58714C80-890B-428F-850D-485ECFDF9ED1}"/>
              </a:ext>
            </a:extLst>
          </p:cNvPr>
          <p:cNvGrpSpPr/>
          <p:nvPr/>
        </p:nvGrpSpPr>
        <p:grpSpPr>
          <a:xfrm>
            <a:off x="287510" y="2294169"/>
            <a:ext cx="1301669" cy="677051"/>
            <a:chOff x="287510" y="2294169"/>
            <a:chExt cx="1301669" cy="677051"/>
          </a:xfrm>
        </p:grpSpPr>
        <p:cxnSp>
          <p:nvCxnSpPr>
            <p:cNvPr id="5" name="Straight Arrow Connector 4">
              <a:extLst>
                <a:ext uri="{FF2B5EF4-FFF2-40B4-BE49-F238E27FC236}">
                  <a16:creationId xmlns:a16="http://schemas.microsoft.com/office/drawing/2014/main" id="{14AE4328-BB91-4E7E-9FDA-86EF1FAB60AA}"/>
                </a:ext>
              </a:extLst>
            </p:cNvPr>
            <p:cNvCxnSpPr>
              <a:cxnSpLocks/>
              <a:stCxn id="20" idx="0"/>
            </p:cNvCxnSpPr>
            <p:nvPr/>
          </p:nvCxnSpPr>
          <p:spPr>
            <a:xfrm flipH="1" flipV="1">
              <a:off x="858741" y="2294169"/>
              <a:ext cx="367223" cy="67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B8B2B0-19D3-4D06-B494-D11E663427B9}"/>
                </a:ext>
              </a:extLst>
            </p:cNvPr>
            <p:cNvCxnSpPr>
              <a:stCxn id="21" idx="0"/>
            </p:cNvCxnSpPr>
            <p:nvPr/>
          </p:nvCxnSpPr>
          <p:spPr>
            <a:xfrm flipV="1">
              <a:off x="631842" y="2294169"/>
              <a:ext cx="465438" cy="67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9B5819F-EB1E-4324-8B08-6B1DF9A07095}"/>
                </a:ext>
              </a:extLst>
            </p:cNvPr>
            <p:cNvSpPr txBox="1"/>
            <p:nvPr/>
          </p:nvSpPr>
          <p:spPr>
            <a:xfrm>
              <a:off x="1074649" y="2529956"/>
              <a:ext cx="514530" cy="369332"/>
            </a:xfrm>
            <a:prstGeom prst="rect">
              <a:avLst/>
            </a:prstGeom>
            <a:noFill/>
          </p:spPr>
          <p:txBody>
            <a:bodyPr wrap="square" rtlCol="0">
              <a:spAutoFit/>
            </a:bodyPr>
            <a:lstStyle/>
            <a:p>
              <a:r>
                <a:rPr lang="en-US" dirty="0"/>
                <a:t>1st</a:t>
              </a:r>
            </a:p>
          </p:txBody>
        </p:sp>
        <p:sp>
          <p:nvSpPr>
            <p:cNvPr id="43" name="TextBox 42">
              <a:extLst>
                <a:ext uri="{FF2B5EF4-FFF2-40B4-BE49-F238E27FC236}">
                  <a16:creationId xmlns:a16="http://schemas.microsoft.com/office/drawing/2014/main" id="{57509940-2B19-40FD-8D65-8700FD53D83F}"/>
                </a:ext>
              </a:extLst>
            </p:cNvPr>
            <p:cNvSpPr txBox="1"/>
            <p:nvPr/>
          </p:nvSpPr>
          <p:spPr>
            <a:xfrm>
              <a:off x="287510" y="2529956"/>
              <a:ext cx="543658" cy="369332"/>
            </a:xfrm>
            <a:prstGeom prst="rect">
              <a:avLst/>
            </a:prstGeom>
            <a:noFill/>
          </p:spPr>
          <p:txBody>
            <a:bodyPr wrap="square" rtlCol="0">
              <a:spAutoFit/>
            </a:bodyPr>
            <a:lstStyle/>
            <a:p>
              <a:r>
                <a:rPr lang="en-US" dirty="0"/>
                <a:t>2nd</a:t>
              </a:r>
            </a:p>
          </p:txBody>
        </p:sp>
      </p:grpSp>
      <p:sp>
        <p:nvSpPr>
          <p:cNvPr id="39" name="TextBox 38">
            <a:extLst>
              <a:ext uri="{FF2B5EF4-FFF2-40B4-BE49-F238E27FC236}">
                <a16:creationId xmlns:a16="http://schemas.microsoft.com/office/drawing/2014/main" id="{1775163B-AD4A-F142-ADCE-82BDB5AACB6C}"/>
              </a:ext>
            </a:extLst>
          </p:cNvPr>
          <p:cNvSpPr txBox="1"/>
          <p:nvPr/>
        </p:nvSpPr>
        <p:spPr>
          <a:xfrm>
            <a:off x="5181849" y="1584960"/>
            <a:ext cx="54574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6822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Accounting for the Rider-to-Rider Variability</a:t>
            </a:r>
          </a:p>
        </p:txBody>
      </p:sp>
      <p:sp>
        <p:nvSpPr>
          <p:cNvPr id="2" name="Slide Number Placeholder 1">
            <a:extLst>
              <a:ext uri="{FF2B5EF4-FFF2-40B4-BE49-F238E27FC236}">
                <a16:creationId xmlns:a16="http://schemas.microsoft.com/office/drawing/2014/main" id="{77CEEE8E-77A5-450A-8D4B-A75F9EB29FC8}"/>
              </a:ext>
            </a:extLst>
          </p:cNvPr>
          <p:cNvSpPr>
            <a:spLocks noGrp="1"/>
          </p:cNvSpPr>
          <p:nvPr>
            <p:ph type="sldNum" sz="quarter" idx="12"/>
          </p:nvPr>
        </p:nvSpPr>
        <p:spPr/>
        <p:txBody>
          <a:bodyPr/>
          <a:lstStyle/>
          <a:p>
            <a:fld id="{6AFDBDB9-4E8D-4F0D-9F80-0D6524604E83}" type="slidenum">
              <a:rPr lang="en-US" smtClean="0"/>
              <a:pPr/>
              <a:t>23</a:t>
            </a:fld>
            <a:r>
              <a:rPr lang="en-US"/>
              <a:t>/ 29 </a:t>
            </a:r>
            <a:endParaRPr lang="en-US" dirty="0"/>
          </a:p>
        </p:txBody>
      </p:sp>
      <p:graphicFrame>
        <p:nvGraphicFramePr>
          <p:cNvPr id="6" name="Table 6">
            <a:extLst>
              <a:ext uri="{FF2B5EF4-FFF2-40B4-BE49-F238E27FC236}">
                <a16:creationId xmlns:a16="http://schemas.microsoft.com/office/drawing/2014/main" id="{B4DD9784-F6AA-415C-9F07-96AD55C8A013}"/>
              </a:ext>
            </a:extLst>
          </p:cNvPr>
          <p:cNvGraphicFramePr>
            <a:graphicFrameLocks noGrp="1"/>
          </p:cNvGraphicFramePr>
          <p:nvPr/>
        </p:nvGraphicFramePr>
        <p:xfrm>
          <a:off x="485028" y="1177538"/>
          <a:ext cx="8229600" cy="3291840"/>
        </p:xfrm>
        <a:graphic>
          <a:graphicData uri="http://schemas.openxmlformats.org/drawingml/2006/table">
            <a:tbl>
              <a:tblPr firstRow="1" bandRow="1">
                <a:tableStyleId>{5940675A-B579-460E-94D1-54222C63F5DA}</a:tableStyleId>
              </a:tblPr>
              <a:tblGrid>
                <a:gridCol w="2377440">
                  <a:extLst>
                    <a:ext uri="{9D8B030D-6E8A-4147-A177-3AD203B41FA5}">
                      <a16:colId xmlns:a16="http://schemas.microsoft.com/office/drawing/2014/main" val="1274614534"/>
                    </a:ext>
                  </a:extLst>
                </a:gridCol>
                <a:gridCol w="2286000">
                  <a:extLst>
                    <a:ext uri="{9D8B030D-6E8A-4147-A177-3AD203B41FA5}">
                      <a16:colId xmlns:a16="http://schemas.microsoft.com/office/drawing/2014/main" val="1728010175"/>
                    </a:ext>
                  </a:extLst>
                </a:gridCol>
                <a:gridCol w="3566160">
                  <a:extLst>
                    <a:ext uri="{9D8B030D-6E8A-4147-A177-3AD203B41FA5}">
                      <a16:colId xmlns:a16="http://schemas.microsoft.com/office/drawing/2014/main" val="3425833714"/>
                    </a:ext>
                  </a:extLst>
                </a:gridCol>
              </a:tblGrid>
              <a:tr h="822960">
                <a:tc>
                  <a:txBody>
                    <a:bodyPr/>
                    <a:lstStyle/>
                    <a:p>
                      <a:r>
                        <a:rPr lang="en-US" sz="1800" b="1" dirty="0">
                          <a:solidFill>
                            <a:schemeClr val="accent2">
                              <a:lumMod val="75000"/>
                            </a:schemeClr>
                          </a:solidFill>
                        </a:rPr>
                        <a:t>Observed Variation in:</a:t>
                      </a:r>
                    </a:p>
                    <a:p>
                      <a:r>
                        <a:rPr lang="en-US" sz="1800" b="0" dirty="0">
                          <a:solidFill>
                            <a:schemeClr val="tx1"/>
                          </a:solidFill>
                        </a:rPr>
                        <a:t>1-km TT time (seconds)</a:t>
                      </a:r>
                    </a:p>
                  </a:txBody>
                  <a:tcPr/>
                </a:tc>
                <a:tc>
                  <a:txBody>
                    <a:bodyPr/>
                    <a:lstStyle/>
                    <a:p>
                      <a:pPr algn="ctr"/>
                      <a:r>
                        <a:rPr lang="en-US" sz="1800" b="1" dirty="0">
                          <a:solidFill>
                            <a:schemeClr val="accent6">
                              <a:lumMod val="75000"/>
                            </a:schemeClr>
                          </a:solidFill>
                        </a:rPr>
                        <a:t>Sources of </a:t>
                      </a:r>
                    </a:p>
                    <a:p>
                      <a:pPr algn="ctr"/>
                      <a:r>
                        <a:rPr lang="en-US" sz="1800" b="1" dirty="0">
                          <a:solidFill>
                            <a:schemeClr val="accent6">
                              <a:lumMod val="75000"/>
                            </a:schemeClr>
                          </a:solidFill>
                        </a:rPr>
                        <a:t>Explained Variation</a:t>
                      </a:r>
                    </a:p>
                  </a:txBody>
                  <a:tcPr anchor="ctr"/>
                </a:tc>
                <a:tc>
                  <a:txBody>
                    <a:bodyPr/>
                    <a:lstStyle/>
                    <a:p>
                      <a:pPr algn="ctr"/>
                      <a:r>
                        <a:rPr lang="en-US" sz="1800" b="1" dirty="0">
                          <a:solidFill>
                            <a:schemeClr val="accent1">
                              <a:lumMod val="75000"/>
                            </a:schemeClr>
                          </a:solidFill>
                        </a:rPr>
                        <a:t>Sources of </a:t>
                      </a:r>
                    </a:p>
                    <a:p>
                      <a:pPr algn="ctr"/>
                      <a:r>
                        <a:rPr lang="en-US" sz="1800" b="1" dirty="0">
                          <a:solidFill>
                            <a:schemeClr val="accent1">
                              <a:lumMod val="75000"/>
                            </a:schemeClr>
                          </a:solidFill>
                        </a:rPr>
                        <a:t>Unexplained Variation</a:t>
                      </a:r>
                    </a:p>
                  </a:txBody>
                  <a:tcPr anchor="ctr"/>
                </a:tc>
                <a:extLst>
                  <a:ext uri="{0D108BD9-81ED-4DB2-BD59-A6C34878D82A}">
                    <a16:rowId xmlns:a16="http://schemas.microsoft.com/office/drawing/2014/main" val="413412521"/>
                  </a:ext>
                </a:extLst>
              </a:tr>
              <a:tr h="1234440">
                <a:tc>
                  <a:txBody>
                    <a:bodyPr/>
                    <a:lstStyle/>
                    <a:p>
                      <a:r>
                        <a:rPr lang="en-US" sz="1800" b="1" dirty="0">
                          <a:solidFill>
                            <a:srgbClr val="7030A0"/>
                          </a:solidFill>
                        </a:rPr>
                        <a:t>Inclusion Criteria:</a:t>
                      </a:r>
                    </a:p>
                    <a:p>
                      <a:r>
                        <a:rPr lang="en-US" sz="1800" b="0" dirty="0">
                          <a:solidFill>
                            <a:schemeClr val="tx1"/>
                          </a:solidFill>
                        </a:rPr>
                        <a:t>College-aged, Male, competitive triathlete</a:t>
                      </a:r>
                    </a:p>
                  </a:txBody>
                  <a:tcPr/>
                </a:tc>
                <a:tc rowSpan="2">
                  <a:txBody>
                    <a:bodyPr/>
                    <a:lstStyle/>
                    <a:p>
                      <a:pPr algn="ctr"/>
                      <a:endParaRPr lang="en-US" dirty="0"/>
                    </a:p>
                    <a:p>
                      <a:pPr algn="ctr"/>
                      <a:r>
                        <a:rPr lang="en-US" sz="2000" dirty="0"/>
                        <a:t>Type of Chain Ring (circular, oval)</a:t>
                      </a:r>
                    </a:p>
                  </a:txBody>
                  <a:tcPr/>
                </a:tc>
                <a:tc rowSpan="2">
                  <a:txBody>
                    <a:bodyPr/>
                    <a:lstStyle/>
                    <a:p>
                      <a:pPr algn="ctr"/>
                      <a:endParaRPr lang="en-US" dirty="0"/>
                    </a:p>
                    <a:p>
                      <a:pPr algn="ctr"/>
                      <a:endParaRPr lang="en-US" dirty="0"/>
                    </a:p>
                  </a:txBody>
                  <a:tcPr anchor="ctr"/>
                </a:tc>
                <a:extLst>
                  <a:ext uri="{0D108BD9-81ED-4DB2-BD59-A6C34878D82A}">
                    <a16:rowId xmlns:a16="http://schemas.microsoft.com/office/drawing/2014/main" val="1676262042"/>
                  </a:ext>
                </a:extLst>
              </a:tr>
              <a:tr h="1234440">
                <a:tc>
                  <a:txBody>
                    <a:bodyPr/>
                    <a:lstStyle/>
                    <a:p>
                      <a:r>
                        <a:rPr lang="en-US" sz="1800" b="1" dirty="0">
                          <a:solidFill>
                            <a:srgbClr val="7030A0"/>
                          </a:solidFill>
                        </a:rPr>
                        <a:t>Controlled by Design:</a:t>
                      </a:r>
                    </a:p>
                    <a:p>
                      <a:r>
                        <a:rPr lang="en-US" sz="1800" b="0" dirty="0">
                          <a:solidFill>
                            <a:schemeClr val="tx1"/>
                          </a:solidFill>
                        </a:rPr>
                        <a:t>Same 1-km course</a:t>
                      </a:r>
                    </a:p>
                    <a:p>
                      <a:r>
                        <a:rPr lang="en-US" sz="1800" b="0" dirty="0">
                          <a:solidFill>
                            <a:schemeClr val="tx1"/>
                          </a:solidFill>
                        </a:rPr>
                        <a:t>Same day/time of day</a:t>
                      </a:r>
                    </a:p>
                    <a:p>
                      <a:r>
                        <a:rPr lang="en-US" sz="1800" b="0" dirty="0">
                          <a:solidFill>
                            <a:schemeClr val="tx1"/>
                          </a:solidFill>
                        </a:rPr>
                        <a:t>Same timing device</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0188028"/>
                  </a:ext>
                </a:extLst>
              </a:tr>
            </a:tbl>
          </a:graphicData>
        </a:graphic>
      </p:graphicFrame>
      <p:sp>
        <p:nvSpPr>
          <p:cNvPr id="8" name="TextBox 7">
            <a:extLst>
              <a:ext uri="{FF2B5EF4-FFF2-40B4-BE49-F238E27FC236}">
                <a16:creationId xmlns:a16="http://schemas.microsoft.com/office/drawing/2014/main" id="{043A78DB-2DBC-4194-A8F6-567003C19067}"/>
              </a:ext>
            </a:extLst>
          </p:cNvPr>
          <p:cNvSpPr txBox="1"/>
          <p:nvPr/>
        </p:nvSpPr>
        <p:spPr>
          <a:xfrm>
            <a:off x="5202636" y="2083867"/>
            <a:ext cx="3034913" cy="1569660"/>
          </a:xfrm>
          <a:prstGeom prst="rect">
            <a:avLst/>
          </a:prstGeom>
          <a:noFill/>
        </p:spPr>
        <p:txBody>
          <a:bodyPr wrap="square" rtlCol="0">
            <a:spAutoFit/>
          </a:bodyPr>
          <a:lstStyle/>
          <a:p>
            <a:r>
              <a:rPr lang="en-US" sz="1600" dirty="0"/>
              <a:t>Bike</a:t>
            </a:r>
          </a:p>
          <a:p>
            <a:r>
              <a:rPr lang="en-US" sz="1600" dirty="0"/>
              <a:t>Fitness level</a:t>
            </a:r>
          </a:p>
          <a:p>
            <a:r>
              <a:rPr lang="en-US" sz="1600" dirty="0"/>
              <a:t>Experience</a:t>
            </a:r>
            <a:endParaRPr lang="en-US" sz="1600" strike="sngStrike" dirty="0"/>
          </a:p>
          <a:p>
            <a:r>
              <a:rPr lang="en-US" sz="1600" dirty="0"/>
              <a:t>Motivation</a:t>
            </a:r>
          </a:p>
          <a:p>
            <a:r>
              <a:rPr lang="en-US" sz="1600" dirty="0"/>
              <a:t>Stress, tired, diet</a:t>
            </a:r>
          </a:p>
          <a:p>
            <a:endParaRPr lang="en-US" sz="1600" strike="sngStrike" dirty="0"/>
          </a:p>
        </p:txBody>
      </p:sp>
      <p:sp>
        <p:nvSpPr>
          <p:cNvPr id="7" name="TextBox 6">
            <a:extLst>
              <a:ext uri="{FF2B5EF4-FFF2-40B4-BE49-F238E27FC236}">
                <a16:creationId xmlns:a16="http://schemas.microsoft.com/office/drawing/2014/main" id="{661F8CD1-D42C-463A-ACED-2ACF1D1D318F}"/>
              </a:ext>
            </a:extLst>
          </p:cNvPr>
          <p:cNvSpPr txBox="1"/>
          <p:nvPr/>
        </p:nvSpPr>
        <p:spPr>
          <a:xfrm>
            <a:off x="7116421" y="2227593"/>
            <a:ext cx="1486895" cy="369332"/>
          </a:xfrm>
          <a:prstGeom prst="rect">
            <a:avLst/>
          </a:prstGeom>
          <a:noFill/>
        </p:spPr>
        <p:txBody>
          <a:bodyPr wrap="square" rtlCol="0">
            <a:spAutoFit/>
          </a:bodyPr>
          <a:lstStyle/>
          <a:p>
            <a:r>
              <a:rPr lang="en-US" dirty="0"/>
              <a:t>Unknown</a:t>
            </a:r>
          </a:p>
        </p:txBody>
      </p:sp>
      <p:cxnSp>
        <p:nvCxnSpPr>
          <p:cNvPr id="9" name="Straight Connector 8">
            <a:extLst>
              <a:ext uri="{FF2B5EF4-FFF2-40B4-BE49-F238E27FC236}">
                <a16:creationId xmlns:a16="http://schemas.microsoft.com/office/drawing/2014/main" id="{E6880796-A0D7-40C8-90EA-EBFA830904A8}"/>
              </a:ext>
            </a:extLst>
          </p:cNvPr>
          <p:cNvCxnSpPr/>
          <p:nvPr/>
        </p:nvCxnSpPr>
        <p:spPr>
          <a:xfrm>
            <a:off x="5202636" y="2244723"/>
            <a:ext cx="49049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AB0572-2915-4CB2-B80A-F4110BE21AB2}"/>
              </a:ext>
            </a:extLst>
          </p:cNvPr>
          <p:cNvCxnSpPr>
            <a:cxnSpLocks/>
          </p:cNvCxnSpPr>
          <p:nvPr/>
        </p:nvCxnSpPr>
        <p:spPr>
          <a:xfrm>
            <a:off x="5202635" y="250049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33AEC-DC37-4903-A955-4B5F56BA0C90}"/>
              </a:ext>
            </a:extLst>
          </p:cNvPr>
          <p:cNvSpPr txBox="1"/>
          <p:nvPr/>
        </p:nvSpPr>
        <p:spPr>
          <a:xfrm>
            <a:off x="5202635" y="3584643"/>
            <a:ext cx="3034913" cy="338554"/>
          </a:xfrm>
          <a:prstGeom prst="rect">
            <a:avLst/>
          </a:prstGeom>
          <a:noFill/>
        </p:spPr>
        <p:txBody>
          <a:bodyPr wrap="square" rtlCol="0">
            <a:spAutoFit/>
          </a:bodyPr>
          <a:lstStyle/>
          <a:p>
            <a:r>
              <a:rPr lang="en-US" sz="1600" dirty="0"/>
              <a:t>Weather</a:t>
            </a:r>
          </a:p>
        </p:txBody>
      </p:sp>
      <p:cxnSp>
        <p:nvCxnSpPr>
          <p:cNvPr id="13" name="Straight Connector 12">
            <a:extLst>
              <a:ext uri="{FF2B5EF4-FFF2-40B4-BE49-F238E27FC236}">
                <a16:creationId xmlns:a16="http://schemas.microsoft.com/office/drawing/2014/main" id="{98A6E163-8D26-45EE-8048-90DF6E0FCD9D}"/>
              </a:ext>
            </a:extLst>
          </p:cNvPr>
          <p:cNvCxnSpPr>
            <a:cxnSpLocks/>
          </p:cNvCxnSpPr>
          <p:nvPr/>
        </p:nvCxnSpPr>
        <p:spPr>
          <a:xfrm>
            <a:off x="5202635" y="3750170"/>
            <a:ext cx="125531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46BA902-B4F8-4556-BF7E-33EBAAE108AE}"/>
              </a:ext>
            </a:extLst>
          </p:cNvPr>
          <p:cNvGrpSpPr/>
          <p:nvPr/>
        </p:nvGrpSpPr>
        <p:grpSpPr>
          <a:xfrm>
            <a:off x="5202635" y="2083867"/>
            <a:ext cx="2817415" cy="1696768"/>
            <a:chOff x="5202635" y="2083867"/>
            <a:chExt cx="2817415" cy="1696768"/>
          </a:xfrm>
        </p:grpSpPr>
        <p:sp>
          <p:nvSpPr>
            <p:cNvPr id="4" name="Oval 3">
              <a:extLst>
                <a:ext uri="{FF2B5EF4-FFF2-40B4-BE49-F238E27FC236}">
                  <a16:creationId xmlns:a16="http://schemas.microsoft.com/office/drawing/2014/main" id="{2B25BBD7-9379-41AA-B62B-09D0953DDBF7}"/>
                </a:ext>
              </a:extLst>
            </p:cNvPr>
            <p:cNvSpPr/>
            <p:nvPr/>
          </p:nvSpPr>
          <p:spPr>
            <a:xfrm>
              <a:off x="5202635" y="2083867"/>
              <a:ext cx="1659341" cy="1462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CA3F0A7-EED7-467C-B578-E6D5E1F08D85}"/>
                </a:ext>
              </a:extLst>
            </p:cNvPr>
            <p:cNvPicPr>
              <a:picLocks noChangeAspect="1"/>
            </p:cNvPicPr>
            <p:nvPr/>
          </p:nvPicPr>
          <p:blipFill>
            <a:blip r:embed="rId4"/>
            <a:stretch>
              <a:fillRect/>
            </a:stretch>
          </p:blipFill>
          <p:spPr>
            <a:xfrm>
              <a:off x="6953250" y="2894810"/>
              <a:ext cx="1066800" cy="885825"/>
            </a:xfrm>
            <a:prstGeom prst="rect">
              <a:avLst/>
            </a:prstGeom>
          </p:spPr>
        </p:pic>
      </p:grpSp>
      <p:cxnSp>
        <p:nvCxnSpPr>
          <p:cNvPr id="15" name="Straight Arrow Connector 14">
            <a:extLst>
              <a:ext uri="{FF2B5EF4-FFF2-40B4-BE49-F238E27FC236}">
                <a16:creationId xmlns:a16="http://schemas.microsoft.com/office/drawing/2014/main" id="{A8181B6C-6C62-43E1-AB36-49D0B3FE93CE}"/>
              </a:ext>
            </a:extLst>
          </p:cNvPr>
          <p:cNvCxnSpPr/>
          <p:nvPr/>
        </p:nvCxnSpPr>
        <p:spPr>
          <a:xfrm flipH="1">
            <a:off x="4253948" y="3021496"/>
            <a:ext cx="948688" cy="206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CAED06-43D3-4774-9319-99380D7DCD8C}"/>
              </a:ext>
            </a:extLst>
          </p:cNvPr>
          <p:cNvSpPr txBox="1"/>
          <p:nvPr/>
        </p:nvSpPr>
        <p:spPr>
          <a:xfrm>
            <a:off x="3124863" y="3043564"/>
            <a:ext cx="1037811" cy="400110"/>
          </a:xfrm>
          <a:prstGeom prst="rect">
            <a:avLst/>
          </a:prstGeom>
          <a:noFill/>
        </p:spPr>
        <p:txBody>
          <a:bodyPr wrap="square" rtlCol="0">
            <a:spAutoFit/>
          </a:bodyPr>
          <a:lstStyle/>
          <a:p>
            <a:r>
              <a:rPr lang="en-US" sz="2000" dirty="0">
                <a:solidFill>
                  <a:srgbClr val="FF0000"/>
                </a:solidFill>
              </a:rPr>
              <a:t>Rider</a:t>
            </a:r>
          </a:p>
        </p:txBody>
      </p:sp>
      <p:sp>
        <p:nvSpPr>
          <p:cNvPr id="10" name="TextBox 9">
            <a:extLst>
              <a:ext uri="{FF2B5EF4-FFF2-40B4-BE49-F238E27FC236}">
                <a16:creationId xmlns:a16="http://schemas.microsoft.com/office/drawing/2014/main" id="{A9D08180-69AA-5CC6-2CF4-05455B1776C2}"/>
              </a:ext>
            </a:extLst>
          </p:cNvPr>
          <p:cNvSpPr txBox="1"/>
          <p:nvPr/>
        </p:nvSpPr>
        <p:spPr>
          <a:xfrm>
            <a:off x="1912620" y="4587240"/>
            <a:ext cx="5280660" cy="369332"/>
          </a:xfrm>
          <a:prstGeom prst="rect">
            <a:avLst/>
          </a:prstGeom>
          <a:noFill/>
        </p:spPr>
        <p:txBody>
          <a:bodyPr wrap="square" rtlCol="0">
            <a:spAutoFit/>
          </a:bodyPr>
          <a:lstStyle/>
          <a:p>
            <a:r>
              <a:rPr lang="en-US" dirty="0"/>
              <a:t>1-km TT                        Type of Chain Ring + Rider </a:t>
            </a:r>
          </a:p>
        </p:txBody>
      </p:sp>
      <p:cxnSp>
        <p:nvCxnSpPr>
          <p:cNvPr id="18" name="Straight Arrow Connector 17">
            <a:extLst>
              <a:ext uri="{FF2B5EF4-FFF2-40B4-BE49-F238E27FC236}">
                <a16:creationId xmlns:a16="http://schemas.microsoft.com/office/drawing/2014/main" id="{3D7C1DCF-84A5-317E-3C05-6AADBB1E92DE}"/>
              </a:ext>
            </a:extLst>
          </p:cNvPr>
          <p:cNvCxnSpPr/>
          <p:nvPr/>
        </p:nvCxnSpPr>
        <p:spPr>
          <a:xfrm flipH="1">
            <a:off x="2834640" y="4767263"/>
            <a:ext cx="998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0843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Accounting for the Rider-to-Rider Variability</a:t>
            </a:r>
          </a:p>
        </p:txBody>
      </p:sp>
      <p:sp>
        <p:nvSpPr>
          <p:cNvPr id="3" name="Content Placeholder 2"/>
          <p:cNvSpPr>
            <a:spLocks noGrp="1"/>
          </p:cNvSpPr>
          <p:nvPr>
            <p:ph sz="quarter" idx="1"/>
          </p:nvPr>
        </p:nvSpPr>
        <p:spPr/>
        <p:txBody>
          <a:bodyPr/>
          <a:lstStyle/>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D4A30DE-454B-494F-A218-C1E8B42A8955}"/>
              </a:ext>
            </a:extLst>
          </p:cNvPr>
          <p:cNvSpPr>
            <a:spLocks noGrp="1"/>
          </p:cNvSpPr>
          <p:nvPr>
            <p:ph type="sldNum" sz="quarter" idx="12"/>
          </p:nvPr>
        </p:nvSpPr>
        <p:spPr/>
        <p:txBody>
          <a:bodyPr/>
          <a:lstStyle/>
          <a:p>
            <a:fld id="{6AFDBDB9-4E8D-4F0D-9F80-0D6524604E83}" type="slidenum">
              <a:rPr lang="en-US" smtClean="0"/>
              <a:pPr/>
              <a:t>24</a:t>
            </a:fld>
            <a:r>
              <a:rPr lang="en-US"/>
              <a:t>/ 29 </a:t>
            </a:r>
            <a:endParaRPr lang="en-US" dirty="0"/>
          </a:p>
        </p:txBody>
      </p:sp>
      <p:pic>
        <p:nvPicPr>
          <p:cNvPr id="7" name="Picture 6">
            <a:extLst>
              <a:ext uri="{FF2B5EF4-FFF2-40B4-BE49-F238E27FC236}">
                <a16:creationId xmlns:a16="http://schemas.microsoft.com/office/drawing/2014/main" id="{31F24EE3-C570-4291-8B47-454849778CBD}"/>
              </a:ext>
            </a:extLst>
          </p:cNvPr>
          <p:cNvPicPr>
            <a:picLocks noChangeAspect="1"/>
          </p:cNvPicPr>
          <p:nvPr/>
        </p:nvPicPr>
        <p:blipFill>
          <a:blip r:embed="rId2"/>
          <a:stretch>
            <a:fillRect/>
          </a:stretch>
        </p:blipFill>
        <p:spPr>
          <a:xfrm>
            <a:off x="1828800" y="1204218"/>
            <a:ext cx="4938381" cy="3563045"/>
          </a:xfrm>
          <a:prstGeom prst="rect">
            <a:avLst/>
          </a:prstGeom>
        </p:spPr>
      </p:pic>
      <p:sp>
        <p:nvSpPr>
          <p:cNvPr id="10" name="Oval 9">
            <a:extLst>
              <a:ext uri="{FF2B5EF4-FFF2-40B4-BE49-F238E27FC236}">
                <a16:creationId xmlns:a16="http://schemas.microsoft.com/office/drawing/2014/main" id="{D4DD4529-C58D-49AE-BEFD-33790D3233B9}"/>
              </a:ext>
            </a:extLst>
          </p:cNvPr>
          <p:cNvSpPr/>
          <p:nvPr/>
        </p:nvSpPr>
        <p:spPr>
          <a:xfrm>
            <a:off x="2759103" y="2202511"/>
            <a:ext cx="3760967" cy="230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0EC841-5B54-43A0-A53E-F5301AB78489}"/>
              </a:ext>
            </a:extLst>
          </p:cNvPr>
          <p:cNvSpPr/>
          <p:nvPr/>
        </p:nvSpPr>
        <p:spPr>
          <a:xfrm>
            <a:off x="1999816" y="3102245"/>
            <a:ext cx="3454780" cy="230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E48F1F-198A-4235-95D4-C51171EAD658}"/>
              </a:ext>
            </a:extLst>
          </p:cNvPr>
          <p:cNvSpPr/>
          <p:nvPr/>
        </p:nvSpPr>
        <p:spPr>
          <a:xfrm>
            <a:off x="3574112" y="4263206"/>
            <a:ext cx="3001617" cy="16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0045F8-95D6-4BB0-803F-5C7C7C2AE615}"/>
              </a:ext>
            </a:extLst>
          </p:cNvPr>
          <p:cNvSpPr txBox="1"/>
          <p:nvPr/>
        </p:nvSpPr>
        <p:spPr>
          <a:xfrm>
            <a:off x="7199908" y="2563042"/>
            <a:ext cx="1767840" cy="1754326"/>
          </a:xfrm>
          <a:prstGeom prst="rect">
            <a:avLst/>
          </a:prstGeom>
          <a:noFill/>
        </p:spPr>
        <p:txBody>
          <a:bodyPr wrap="square" rtlCol="0">
            <a:spAutoFit/>
          </a:bodyPr>
          <a:lstStyle/>
          <a:p>
            <a:r>
              <a:rPr lang="en-US" dirty="0"/>
              <a:t>Accounting for the rider </a:t>
            </a:r>
            <a:r>
              <a:rPr lang="en-US" dirty="0">
                <a:sym typeface="Wingdings" panose="05000000000000000000" pitchFamily="2" charset="2"/>
              </a:rPr>
              <a:t> </a:t>
            </a:r>
            <a:r>
              <a:rPr lang="en-US" dirty="0"/>
              <a:t>Differences vary less than the individual TT times.</a:t>
            </a:r>
          </a:p>
        </p:txBody>
      </p:sp>
    </p:spTree>
    <p:extLst>
      <p:ext uri="{BB962C8B-B14F-4D97-AF65-F5344CB8AC3E}">
        <p14:creationId xmlns:p14="http://schemas.microsoft.com/office/powerpoint/2010/main" val="4842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454E-59DD-456F-B5F1-9929E12CD7F4}"/>
              </a:ext>
            </a:extLst>
          </p:cNvPr>
          <p:cNvSpPr>
            <a:spLocks noGrp="1"/>
          </p:cNvSpPr>
          <p:nvPr>
            <p:ph type="title"/>
          </p:nvPr>
        </p:nvSpPr>
        <p:spPr/>
        <p:txBody>
          <a:bodyPr/>
          <a:lstStyle/>
          <a:p>
            <a:r>
              <a:rPr lang="en-US" dirty="0"/>
              <a:t>Step 4: Statistical Inference</a:t>
            </a:r>
          </a:p>
        </p:txBody>
      </p:sp>
      <p:sp>
        <p:nvSpPr>
          <p:cNvPr id="3" name="Content Placeholder 2">
            <a:extLst>
              <a:ext uri="{FF2B5EF4-FFF2-40B4-BE49-F238E27FC236}">
                <a16:creationId xmlns:a16="http://schemas.microsoft.com/office/drawing/2014/main" id="{359DA85C-BB07-4771-A373-14491180E26E}"/>
              </a:ext>
            </a:extLst>
          </p:cNvPr>
          <p:cNvSpPr>
            <a:spLocks noGrp="1"/>
          </p:cNvSpPr>
          <p:nvPr>
            <p:ph idx="1"/>
          </p:nvPr>
        </p:nvSpPr>
        <p:spPr/>
        <p:txBody>
          <a:bodyPr>
            <a:normAutofit/>
          </a:bodyPr>
          <a:lstStyle/>
          <a:p>
            <a:pPr marL="0" indent="0">
              <a:lnSpc>
                <a:spcPct val="120000"/>
              </a:lnSpc>
              <a:buNone/>
            </a:pPr>
            <a:r>
              <a:rPr lang="en-US" sz="2000" dirty="0"/>
              <a:t>Focus on conceptual understanding of how to use a sample of data to draw inferences to a population</a:t>
            </a:r>
          </a:p>
          <a:p>
            <a:pPr>
              <a:lnSpc>
                <a:spcPct val="120000"/>
              </a:lnSpc>
            </a:pPr>
            <a:r>
              <a:rPr lang="en-US" sz="2000" dirty="0"/>
              <a:t>Simulation-based Inference (SBI)</a:t>
            </a:r>
          </a:p>
          <a:p>
            <a:pPr lvl="1">
              <a:lnSpc>
                <a:spcPct val="120000"/>
              </a:lnSpc>
            </a:pPr>
            <a:r>
              <a:rPr lang="en-US" sz="1600" dirty="0"/>
              <a:t>Used to teach the conceptual idea of a p-value</a:t>
            </a:r>
          </a:p>
          <a:p>
            <a:pPr lvl="1">
              <a:lnSpc>
                <a:spcPct val="120000"/>
              </a:lnSpc>
            </a:pPr>
            <a:r>
              <a:rPr lang="en-US" sz="1600" dirty="0"/>
              <a:t>Statistical tests are each introduced using SBI </a:t>
            </a:r>
            <a:r>
              <a:rPr lang="en-US" sz="1600" dirty="0">
                <a:sym typeface="Wingdings" panose="05000000000000000000" pitchFamily="2" charset="2"/>
              </a:rPr>
              <a:t> parametric tests</a:t>
            </a:r>
          </a:p>
          <a:p>
            <a:pPr lvl="1">
              <a:lnSpc>
                <a:spcPct val="120000"/>
              </a:lnSpc>
            </a:pPr>
            <a:r>
              <a:rPr lang="en-US" sz="1600" dirty="0">
                <a:sym typeface="Wingdings" panose="05000000000000000000" pitchFamily="2" charset="2"/>
              </a:rPr>
              <a:t>Students leave the course with an understanding that all statistical tests are different versions of the same concept</a:t>
            </a:r>
            <a:endParaRPr lang="en-US" sz="2000" dirty="0"/>
          </a:p>
          <a:p>
            <a:pPr lvl="1">
              <a:lnSpc>
                <a:spcPct val="120000"/>
              </a:lnSpc>
            </a:pPr>
            <a:endParaRPr lang="en-US" sz="1400"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15200503-C934-4ED0-949A-317894048437}"/>
              </a:ext>
            </a:extLst>
          </p:cNvPr>
          <p:cNvSpPr>
            <a:spLocks noGrp="1"/>
          </p:cNvSpPr>
          <p:nvPr>
            <p:ph type="sldNum" sz="quarter" idx="12"/>
          </p:nvPr>
        </p:nvSpPr>
        <p:spPr/>
        <p:txBody>
          <a:bodyPr/>
          <a:lstStyle/>
          <a:p>
            <a:fld id="{6AFDBDB9-4E8D-4F0D-9F80-0D6524604E83}" type="slidenum">
              <a:rPr lang="en-US" smtClean="0"/>
              <a:pPr/>
              <a:t>25</a:t>
            </a:fld>
            <a:r>
              <a:rPr lang="en-US"/>
              <a:t>/ 29 </a:t>
            </a:r>
            <a:endParaRPr lang="en-US" dirty="0"/>
          </a:p>
        </p:txBody>
      </p:sp>
    </p:spTree>
    <p:extLst>
      <p:ext uri="{BB962C8B-B14F-4D97-AF65-F5344CB8AC3E}">
        <p14:creationId xmlns:p14="http://schemas.microsoft.com/office/powerpoint/2010/main" val="36163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 Example</a:t>
            </a:r>
          </a:p>
        </p:txBody>
      </p:sp>
      <p:sp>
        <p:nvSpPr>
          <p:cNvPr id="3" name="Content Placeholder 2"/>
          <p:cNvSpPr>
            <a:spLocks noGrp="1"/>
          </p:cNvSpPr>
          <p:nvPr>
            <p:ph idx="1"/>
          </p:nvPr>
        </p:nvSpPr>
        <p:spPr>
          <a:xfrm>
            <a:off x="628650" y="1369219"/>
            <a:ext cx="7886700" cy="1320641"/>
          </a:xfrm>
        </p:spPr>
        <p:txBody>
          <a:bodyPr>
            <a:normAutofit/>
          </a:bodyPr>
          <a:lstStyle/>
          <a:p>
            <a:r>
              <a:rPr lang="en-US" sz="2400" dirty="0"/>
              <a:t>RQ: Do dung beetles use the stars to navigate their path at night?</a:t>
            </a:r>
          </a:p>
          <a:p>
            <a:pPr lvl="1"/>
            <a:r>
              <a:rPr lang="en-US" sz="1400" dirty="0" err="1">
                <a:effectLst/>
                <a:latin typeface="Arial" panose="020B0604020202020204" pitchFamily="34" charset="0"/>
                <a:ea typeface="Calibri" panose="020F0502020204030204" pitchFamily="34" charset="0"/>
              </a:rPr>
              <a:t>Dacke</a:t>
            </a:r>
            <a:r>
              <a:rPr lang="en-US" sz="1400" dirty="0">
                <a:effectLst/>
                <a:latin typeface="Arial" panose="020B0604020202020204" pitchFamily="34" charset="0"/>
                <a:ea typeface="Calibri" panose="020F0502020204030204" pitchFamily="34" charset="0"/>
              </a:rPr>
              <a:t>, Baird, Byrne, Scholtz, and Warrant “Dung Beetles Use the Milky Way for Orientation,” </a:t>
            </a:r>
            <a:r>
              <a:rPr lang="en-US" sz="1400" i="1" dirty="0">
                <a:effectLst/>
                <a:latin typeface="Arial" panose="020B0604020202020204" pitchFamily="34" charset="0"/>
                <a:ea typeface="Calibri" panose="020F0502020204030204" pitchFamily="34" charset="0"/>
              </a:rPr>
              <a:t>Current Biology</a:t>
            </a:r>
            <a:r>
              <a:rPr lang="en-US" sz="1400" dirty="0">
                <a:effectLst/>
                <a:latin typeface="Arial" panose="020B0604020202020204" pitchFamily="34" charset="0"/>
                <a:ea typeface="Calibri" panose="020F0502020204030204" pitchFamily="34" charset="0"/>
              </a:rPr>
              <a:t>, 23, 2013</a:t>
            </a:r>
          </a:p>
          <a:p>
            <a:pPr lvl="1"/>
            <a:endParaRPr lang="en-US" sz="2000" dirty="0"/>
          </a:p>
        </p:txBody>
      </p:sp>
      <p:sp>
        <p:nvSpPr>
          <p:cNvPr id="4" name="Slide Number Placeholder 3"/>
          <p:cNvSpPr>
            <a:spLocks noGrp="1"/>
          </p:cNvSpPr>
          <p:nvPr>
            <p:ph type="sldNum" sz="quarter" idx="12"/>
          </p:nvPr>
        </p:nvSpPr>
        <p:spPr/>
        <p:txBody>
          <a:bodyPr/>
          <a:lstStyle/>
          <a:p>
            <a:fld id="{6AFDBDB9-4E8D-4F0D-9F80-0D6524604E83}" type="slidenum">
              <a:rPr lang="en-US" smtClean="0"/>
              <a:pPr/>
              <a:t>26</a:t>
            </a:fld>
            <a:r>
              <a:rPr lang="en-US"/>
              <a:t>/ 29 </a:t>
            </a:r>
            <a:endParaRPr lang="en-US" dirty="0"/>
          </a:p>
        </p:txBody>
      </p:sp>
      <p:pic>
        <p:nvPicPr>
          <p:cNvPr id="5" name="Picture 4" descr="A picture containing text, chocolate&#10;&#10;Description automatically generated">
            <a:extLst>
              <a:ext uri="{FF2B5EF4-FFF2-40B4-BE49-F238E27FC236}">
                <a16:creationId xmlns:a16="http://schemas.microsoft.com/office/drawing/2014/main" id="{DE10E462-7D5C-A282-0236-1431E90EB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883" y="2571750"/>
            <a:ext cx="1864995" cy="1930400"/>
          </a:xfrm>
          <a:prstGeom prst="rect">
            <a:avLst/>
          </a:prstGeom>
        </p:spPr>
      </p:pic>
      <p:sp>
        <p:nvSpPr>
          <p:cNvPr id="6" name="TextBox 5">
            <a:extLst>
              <a:ext uri="{FF2B5EF4-FFF2-40B4-BE49-F238E27FC236}">
                <a16:creationId xmlns:a16="http://schemas.microsoft.com/office/drawing/2014/main" id="{6AA4636C-9C88-B054-C0EA-CF26AD00454E}"/>
              </a:ext>
            </a:extLst>
          </p:cNvPr>
          <p:cNvSpPr txBox="1"/>
          <p:nvPr/>
        </p:nvSpPr>
        <p:spPr>
          <a:xfrm>
            <a:off x="628650" y="2791063"/>
            <a:ext cx="55626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t>Beetles were randomly assigned to either wear a black cardboard cap to obscure their view of the night sky or a clear cap.</a:t>
            </a:r>
          </a:p>
          <a:p>
            <a:pPr marL="285750" indent="-285750">
              <a:buFont typeface="Arial" panose="020B0604020202020204" pitchFamily="34" charset="0"/>
              <a:buChar char="•"/>
            </a:pPr>
            <a:r>
              <a:rPr lang="en-US" dirty="0"/>
              <a:t>Placed at the edge of a platform and the time it took to reach the edge was measured for each (seconds).</a:t>
            </a:r>
            <a:endParaRPr lang="en-US" sz="1800" dirty="0"/>
          </a:p>
          <a:p>
            <a:endParaRPr lang="en-US" dirty="0"/>
          </a:p>
        </p:txBody>
      </p:sp>
    </p:spTree>
    <p:extLst>
      <p:ext uri="{BB962C8B-B14F-4D97-AF65-F5344CB8AC3E}">
        <p14:creationId xmlns:p14="http://schemas.microsoft.com/office/powerpoint/2010/main" val="32668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 Example</a:t>
            </a:r>
          </a:p>
        </p:txBody>
      </p:sp>
      <p:sp>
        <p:nvSpPr>
          <p:cNvPr id="4" name="Slide Number Placeholder 3"/>
          <p:cNvSpPr>
            <a:spLocks noGrp="1"/>
          </p:cNvSpPr>
          <p:nvPr>
            <p:ph type="sldNum" sz="quarter" idx="12"/>
          </p:nvPr>
        </p:nvSpPr>
        <p:spPr/>
        <p:txBody>
          <a:bodyPr/>
          <a:lstStyle/>
          <a:p>
            <a:fld id="{6AFDBDB9-4E8D-4F0D-9F80-0D6524604E83}" type="slidenum">
              <a:rPr lang="en-US" smtClean="0"/>
              <a:pPr/>
              <a:t>27</a:t>
            </a:fld>
            <a:r>
              <a:rPr lang="en-US"/>
              <a:t>/ 29 </a:t>
            </a:r>
            <a:endParaRPr lang="en-US" dirty="0"/>
          </a:p>
        </p:txBody>
      </p:sp>
      <p:pic>
        <p:nvPicPr>
          <p:cNvPr id="8" name="Picture 7">
            <a:extLst>
              <a:ext uri="{FF2B5EF4-FFF2-40B4-BE49-F238E27FC236}">
                <a16:creationId xmlns:a16="http://schemas.microsoft.com/office/drawing/2014/main" id="{1DF6775B-49CF-BFAA-7EAF-7B53C8390D59}"/>
              </a:ext>
            </a:extLst>
          </p:cNvPr>
          <p:cNvPicPr>
            <a:picLocks noChangeAspect="1"/>
          </p:cNvPicPr>
          <p:nvPr/>
        </p:nvPicPr>
        <p:blipFill>
          <a:blip r:embed="rId2"/>
          <a:stretch>
            <a:fillRect/>
          </a:stretch>
        </p:blipFill>
        <p:spPr>
          <a:xfrm>
            <a:off x="422910" y="1705690"/>
            <a:ext cx="3211830" cy="1488979"/>
          </a:xfrm>
          <a:prstGeom prst="rect">
            <a:avLst/>
          </a:prstGeom>
        </p:spPr>
      </p:pic>
      <p:pic>
        <p:nvPicPr>
          <p:cNvPr id="10" name="Picture 9">
            <a:extLst>
              <a:ext uri="{FF2B5EF4-FFF2-40B4-BE49-F238E27FC236}">
                <a16:creationId xmlns:a16="http://schemas.microsoft.com/office/drawing/2014/main" id="{A5C7E0B3-5DFE-2CDE-50B9-0D478A0EEE45}"/>
              </a:ext>
            </a:extLst>
          </p:cNvPr>
          <p:cNvPicPr>
            <a:picLocks noChangeAspect="1"/>
          </p:cNvPicPr>
          <p:nvPr/>
        </p:nvPicPr>
        <p:blipFill>
          <a:blip r:embed="rId3"/>
          <a:stretch>
            <a:fillRect/>
          </a:stretch>
        </p:blipFill>
        <p:spPr>
          <a:xfrm>
            <a:off x="3778520" y="1724374"/>
            <a:ext cx="5358860" cy="1451610"/>
          </a:xfrm>
          <a:prstGeom prst="rect">
            <a:avLst/>
          </a:prstGeom>
        </p:spPr>
      </p:pic>
    </p:spTree>
    <p:extLst>
      <p:ext uri="{BB962C8B-B14F-4D97-AF65-F5344CB8AC3E}">
        <p14:creationId xmlns:p14="http://schemas.microsoft.com/office/powerpoint/2010/main" val="64817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854C2E-E84E-4FC0-0AC7-E06D9E1E103B}"/>
              </a:ext>
            </a:extLst>
          </p:cNvPr>
          <p:cNvPicPr>
            <a:picLocks noChangeAspect="1"/>
          </p:cNvPicPr>
          <p:nvPr/>
        </p:nvPicPr>
        <p:blipFill>
          <a:blip r:embed="rId2"/>
          <a:stretch>
            <a:fillRect/>
          </a:stretch>
        </p:blipFill>
        <p:spPr>
          <a:xfrm>
            <a:off x="4483725" y="464820"/>
            <a:ext cx="2626985" cy="4002405"/>
          </a:xfrm>
          <a:prstGeom prst="rect">
            <a:avLst/>
          </a:prstGeom>
        </p:spPr>
      </p:pic>
      <p:sp>
        <p:nvSpPr>
          <p:cNvPr id="2" name="Title 1"/>
          <p:cNvSpPr>
            <a:spLocks noGrp="1"/>
          </p:cNvSpPr>
          <p:nvPr>
            <p:ph type="title"/>
          </p:nvPr>
        </p:nvSpPr>
        <p:spPr/>
        <p:txBody>
          <a:bodyPr/>
          <a:lstStyle/>
          <a:p>
            <a:r>
              <a:rPr lang="en-US" dirty="0"/>
              <a:t>SBI Example</a:t>
            </a:r>
          </a:p>
        </p:txBody>
      </p:sp>
      <p:sp>
        <p:nvSpPr>
          <p:cNvPr id="3" name="Content Placeholder 2"/>
          <p:cNvSpPr>
            <a:spLocks noGrp="1"/>
          </p:cNvSpPr>
          <p:nvPr>
            <p:ph idx="1"/>
          </p:nvPr>
        </p:nvSpPr>
        <p:spPr>
          <a:xfrm>
            <a:off x="628650" y="1369219"/>
            <a:ext cx="3486150" cy="3263504"/>
          </a:xfrm>
        </p:spPr>
        <p:txBody>
          <a:bodyPr>
            <a:normAutofit/>
          </a:bodyPr>
          <a:lstStyle/>
          <a:p>
            <a:r>
              <a:rPr lang="en-US" sz="2400" dirty="0"/>
              <a:t>Measure how different the 2 groups are</a:t>
            </a:r>
          </a:p>
        </p:txBody>
      </p:sp>
      <p:sp>
        <p:nvSpPr>
          <p:cNvPr id="4" name="Slide Number Placeholder 3"/>
          <p:cNvSpPr>
            <a:spLocks noGrp="1"/>
          </p:cNvSpPr>
          <p:nvPr>
            <p:ph type="sldNum" sz="quarter" idx="12"/>
          </p:nvPr>
        </p:nvSpPr>
        <p:spPr/>
        <p:txBody>
          <a:bodyPr/>
          <a:lstStyle/>
          <a:p>
            <a:fld id="{6AFDBDB9-4E8D-4F0D-9F80-0D6524604E83}" type="slidenum">
              <a:rPr lang="en-US" smtClean="0"/>
              <a:pPr/>
              <a:t>28</a:t>
            </a:fld>
            <a:r>
              <a:rPr lang="en-US"/>
              <a:t>/ 29 </a:t>
            </a:r>
            <a:endParaRPr lang="en-US" dirty="0"/>
          </a:p>
        </p:txBody>
      </p:sp>
      <p:pic>
        <p:nvPicPr>
          <p:cNvPr id="9" name="Picture 8"/>
          <p:cNvPicPr>
            <a:picLocks noChangeAspect="1"/>
          </p:cNvPicPr>
          <p:nvPr/>
        </p:nvPicPr>
        <p:blipFill>
          <a:blip r:embed="rId3"/>
          <a:stretch>
            <a:fillRect/>
          </a:stretch>
        </p:blipFill>
        <p:spPr>
          <a:xfrm>
            <a:off x="1300162" y="2347912"/>
            <a:ext cx="1795463" cy="2253879"/>
          </a:xfrm>
          <a:prstGeom prst="rect">
            <a:avLst/>
          </a:prstGeom>
        </p:spPr>
      </p:pic>
      <p:sp>
        <p:nvSpPr>
          <p:cNvPr id="10" name="TextBox 9"/>
          <p:cNvSpPr txBox="1"/>
          <p:nvPr/>
        </p:nvSpPr>
        <p:spPr>
          <a:xfrm>
            <a:off x="7362825" y="3955460"/>
            <a:ext cx="1457325" cy="646331"/>
          </a:xfrm>
          <a:prstGeom prst="rect">
            <a:avLst/>
          </a:prstGeom>
          <a:noFill/>
        </p:spPr>
        <p:txBody>
          <a:bodyPr wrap="square" rtlCol="0">
            <a:spAutoFit/>
          </a:bodyPr>
          <a:lstStyle/>
          <a:p>
            <a:r>
              <a:rPr lang="en-US" dirty="0"/>
              <a:t>Statistically significant?</a:t>
            </a:r>
          </a:p>
        </p:txBody>
      </p:sp>
      <p:cxnSp>
        <p:nvCxnSpPr>
          <p:cNvPr id="12" name="Straight Arrow Connector 11"/>
          <p:cNvCxnSpPr>
            <a:cxnSpLocks/>
            <a:stCxn id="10" idx="1"/>
          </p:cNvCxnSpPr>
          <p:nvPr/>
        </p:nvCxnSpPr>
        <p:spPr>
          <a:xfrm flipH="1">
            <a:off x="6172200" y="4278626"/>
            <a:ext cx="1190625" cy="95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32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 Example</a:t>
            </a:r>
          </a:p>
        </p:txBody>
      </p:sp>
      <p:sp>
        <p:nvSpPr>
          <p:cNvPr id="3" name="Content Placeholder 2"/>
          <p:cNvSpPr>
            <a:spLocks noGrp="1"/>
          </p:cNvSpPr>
          <p:nvPr>
            <p:ph idx="1"/>
          </p:nvPr>
        </p:nvSpPr>
        <p:spPr/>
        <p:txBody>
          <a:bodyPr>
            <a:normAutofit/>
          </a:bodyPr>
          <a:lstStyle/>
          <a:p>
            <a:r>
              <a:rPr lang="en-US" sz="2400" dirty="0"/>
              <a:t>How do we decide whether the observed difference in means, -83.768 seconds, is unusually large?</a:t>
            </a:r>
          </a:p>
          <a:p>
            <a:endParaRPr lang="en-US" sz="2400" dirty="0"/>
          </a:p>
          <a:p>
            <a:r>
              <a:rPr lang="en-US" sz="2400" dirty="0"/>
              <a:t>Need to understand what types of differences in means are expected just by random assignment when there is really no difference in the mean travel time for dung beetles with black caps and dung beetles with clear caps.</a:t>
            </a:r>
          </a:p>
        </p:txBody>
      </p:sp>
      <p:sp>
        <p:nvSpPr>
          <p:cNvPr id="4" name="Slide Number Placeholder 3"/>
          <p:cNvSpPr>
            <a:spLocks noGrp="1"/>
          </p:cNvSpPr>
          <p:nvPr>
            <p:ph type="sldNum" sz="quarter" idx="12"/>
          </p:nvPr>
        </p:nvSpPr>
        <p:spPr/>
        <p:txBody>
          <a:bodyPr/>
          <a:lstStyle/>
          <a:p>
            <a:fld id="{6AFDBDB9-4E8D-4F0D-9F80-0D6524604E83}" type="slidenum">
              <a:rPr lang="en-US" smtClean="0"/>
              <a:pPr/>
              <a:t>29</a:t>
            </a:fld>
            <a:r>
              <a:rPr lang="en-US"/>
              <a:t>/ 29 </a:t>
            </a:r>
            <a:endParaRPr lang="en-US" dirty="0"/>
          </a:p>
        </p:txBody>
      </p:sp>
    </p:spTree>
    <p:extLst>
      <p:ext uri="{BB962C8B-B14F-4D97-AF65-F5344CB8AC3E}">
        <p14:creationId xmlns:p14="http://schemas.microsoft.com/office/powerpoint/2010/main" val="19329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55467-0B9C-3746-9624-341B45BD9C36}"/>
              </a:ext>
            </a:extLst>
          </p:cNvPr>
          <p:cNvSpPr>
            <a:spLocks noGrp="1"/>
          </p:cNvSpPr>
          <p:nvPr>
            <p:ph type="body" sz="quarter" idx="10"/>
          </p:nvPr>
        </p:nvSpPr>
        <p:spPr>
          <a:xfrm>
            <a:off x="684579" y="839564"/>
            <a:ext cx="8271852" cy="2324422"/>
          </a:xfrm>
        </p:spPr>
        <p:txBody>
          <a:bodyPr/>
          <a:lstStyle/>
          <a:p>
            <a:pPr>
              <a:lnSpc>
                <a:spcPct val="100000"/>
              </a:lnSpc>
            </a:pPr>
            <a:r>
              <a:rPr lang="en-US" sz="4400" b="1" dirty="0">
                <a:solidFill>
                  <a:srgbClr val="154734"/>
                </a:solidFill>
              </a:rPr>
              <a:t>Teaching Statistics </a:t>
            </a:r>
          </a:p>
          <a:p>
            <a:pPr>
              <a:lnSpc>
                <a:spcPct val="100000"/>
              </a:lnSpc>
            </a:pPr>
            <a:r>
              <a:rPr lang="en-US" sz="4400" b="1" dirty="0">
                <a:solidFill>
                  <a:srgbClr val="154734"/>
                </a:solidFill>
              </a:rPr>
              <a:t>Best Practices</a:t>
            </a:r>
          </a:p>
        </p:txBody>
      </p:sp>
    </p:spTree>
    <p:extLst>
      <p:ext uri="{BB962C8B-B14F-4D97-AF65-F5344CB8AC3E}">
        <p14:creationId xmlns:p14="http://schemas.microsoft.com/office/powerpoint/2010/main" val="1269312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2032-4FF9-BC19-97E6-5152B48204EC}"/>
              </a:ext>
            </a:extLst>
          </p:cNvPr>
          <p:cNvSpPr>
            <a:spLocks noGrp="1"/>
          </p:cNvSpPr>
          <p:nvPr>
            <p:ph type="title"/>
          </p:nvPr>
        </p:nvSpPr>
        <p:spPr/>
        <p:txBody>
          <a:bodyPr/>
          <a:lstStyle/>
          <a:p>
            <a:r>
              <a:rPr lang="en-US" dirty="0"/>
              <a:t>SBI Example</a:t>
            </a:r>
          </a:p>
        </p:txBody>
      </p:sp>
      <p:sp>
        <p:nvSpPr>
          <p:cNvPr id="3" name="Content Placeholder 2">
            <a:extLst>
              <a:ext uri="{FF2B5EF4-FFF2-40B4-BE49-F238E27FC236}">
                <a16:creationId xmlns:a16="http://schemas.microsoft.com/office/drawing/2014/main" id="{B133AE28-C24C-70BD-66AB-EA8AF10A39C5}"/>
              </a:ext>
            </a:extLst>
          </p:cNvPr>
          <p:cNvSpPr>
            <a:spLocks noGrp="1"/>
          </p:cNvSpPr>
          <p:nvPr>
            <p:ph idx="1"/>
          </p:nvPr>
        </p:nvSpPr>
        <p:spPr/>
        <p:txBody>
          <a:bodyPr>
            <a:normAutofit/>
          </a:bodyPr>
          <a:lstStyle/>
          <a:p>
            <a:r>
              <a:rPr lang="en-US" sz="2400" dirty="0"/>
              <a:t>Need to generate a set of differences in means that result only from random assignment</a:t>
            </a:r>
          </a:p>
          <a:p>
            <a:pPr lvl="1"/>
            <a:r>
              <a:rPr lang="en-US" sz="2000" dirty="0"/>
              <a:t>Assume these 18 beetles would have taken the exact same time regardless of which cap they were wearing</a:t>
            </a:r>
          </a:p>
          <a:p>
            <a:pPr lvl="2"/>
            <a:r>
              <a:rPr lang="en-US" sz="1600" dirty="0"/>
              <a:t>Idea: The cap has no effect on time</a:t>
            </a:r>
          </a:p>
          <a:p>
            <a:pPr lvl="1"/>
            <a:r>
              <a:rPr lang="en-US" sz="2000" dirty="0"/>
              <a:t>Re-randomize the observed beetle times to the two groups: clear cap and black cap</a:t>
            </a:r>
          </a:p>
        </p:txBody>
      </p:sp>
      <p:sp>
        <p:nvSpPr>
          <p:cNvPr id="4" name="Slide Number Placeholder 3">
            <a:extLst>
              <a:ext uri="{FF2B5EF4-FFF2-40B4-BE49-F238E27FC236}">
                <a16:creationId xmlns:a16="http://schemas.microsoft.com/office/drawing/2014/main" id="{70E6ABD2-4798-3B00-9A91-2CC803C2087F}"/>
              </a:ext>
            </a:extLst>
          </p:cNvPr>
          <p:cNvSpPr>
            <a:spLocks noGrp="1"/>
          </p:cNvSpPr>
          <p:nvPr>
            <p:ph type="sldNum" sz="quarter" idx="12"/>
          </p:nvPr>
        </p:nvSpPr>
        <p:spPr/>
        <p:txBody>
          <a:bodyPr/>
          <a:lstStyle/>
          <a:p>
            <a:fld id="{6AFDBDB9-4E8D-4F0D-9F80-0D6524604E83}" type="slidenum">
              <a:rPr lang="en-US" smtClean="0"/>
              <a:pPr/>
              <a:t>30</a:t>
            </a:fld>
            <a:r>
              <a:rPr lang="en-US"/>
              <a:t>/ 29 </a:t>
            </a:r>
            <a:endParaRPr lang="en-US" dirty="0"/>
          </a:p>
        </p:txBody>
      </p:sp>
      <p:grpSp>
        <p:nvGrpSpPr>
          <p:cNvPr id="14" name="Group 13">
            <a:extLst>
              <a:ext uri="{FF2B5EF4-FFF2-40B4-BE49-F238E27FC236}">
                <a16:creationId xmlns:a16="http://schemas.microsoft.com/office/drawing/2014/main" id="{1D308BF5-0C2C-560E-2EC4-4D07AADE3A1D}"/>
              </a:ext>
            </a:extLst>
          </p:cNvPr>
          <p:cNvGrpSpPr/>
          <p:nvPr/>
        </p:nvGrpSpPr>
        <p:grpSpPr>
          <a:xfrm>
            <a:off x="3999548" y="3554731"/>
            <a:ext cx="2888932" cy="1143730"/>
            <a:chOff x="5104448" y="3411617"/>
            <a:chExt cx="2888932" cy="1143730"/>
          </a:xfrm>
        </p:grpSpPr>
        <p:sp>
          <p:nvSpPr>
            <p:cNvPr id="12" name="TextBox 11">
              <a:extLst>
                <a:ext uri="{FF2B5EF4-FFF2-40B4-BE49-F238E27FC236}">
                  <a16:creationId xmlns:a16="http://schemas.microsoft.com/office/drawing/2014/main" id="{A381D7AA-0267-314B-20FC-6CA9E66EBC02}"/>
                </a:ext>
              </a:extLst>
            </p:cNvPr>
            <p:cNvSpPr txBox="1"/>
            <p:nvPr/>
          </p:nvSpPr>
          <p:spPr>
            <a:xfrm>
              <a:off x="5105400" y="3411617"/>
              <a:ext cx="2887980" cy="369332"/>
            </a:xfrm>
            <a:prstGeom prst="rect">
              <a:avLst/>
            </a:prstGeom>
            <a:noFill/>
          </p:spPr>
          <p:txBody>
            <a:bodyPr wrap="square" rtlCol="0">
              <a:spAutoFit/>
            </a:bodyPr>
            <a:lstStyle/>
            <a:p>
              <a:r>
                <a:rPr lang="en-US" dirty="0"/>
                <a:t>Clear cap: n = 9 of the times</a:t>
              </a:r>
            </a:p>
          </p:txBody>
        </p:sp>
        <p:sp>
          <p:nvSpPr>
            <p:cNvPr id="13" name="TextBox 12">
              <a:extLst>
                <a:ext uri="{FF2B5EF4-FFF2-40B4-BE49-F238E27FC236}">
                  <a16:creationId xmlns:a16="http://schemas.microsoft.com/office/drawing/2014/main" id="{10B57B38-D314-2274-9A16-5D35E144BBE6}"/>
                </a:ext>
              </a:extLst>
            </p:cNvPr>
            <p:cNvSpPr txBox="1"/>
            <p:nvPr/>
          </p:nvSpPr>
          <p:spPr>
            <a:xfrm>
              <a:off x="5104448" y="4186015"/>
              <a:ext cx="2887980" cy="369332"/>
            </a:xfrm>
            <a:prstGeom prst="rect">
              <a:avLst/>
            </a:prstGeom>
            <a:noFill/>
          </p:spPr>
          <p:txBody>
            <a:bodyPr wrap="square" rtlCol="0">
              <a:spAutoFit/>
            </a:bodyPr>
            <a:lstStyle/>
            <a:p>
              <a:r>
                <a:rPr lang="en-US" dirty="0"/>
                <a:t>Black cap: n = 9 of the times</a:t>
              </a:r>
            </a:p>
          </p:txBody>
        </p:sp>
      </p:grpSp>
      <p:grpSp>
        <p:nvGrpSpPr>
          <p:cNvPr id="15" name="Group 14">
            <a:extLst>
              <a:ext uri="{FF2B5EF4-FFF2-40B4-BE49-F238E27FC236}">
                <a16:creationId xmlns:a16="http://schemas.microsoft.com/office/drawing/2014/main" id="{50419F14-9E8C-89BE-0041-D1B140435ECD}"/>
              </a:ext>
            </a:extLst>
          </p:cNvPr>
          <p:cNvGrpSpPr/>
          <p:nvPr/>
        </p:nvGrpSpPr>
        <p:grpSpPr>
          <a:xfrm>
            <a:off x="6918960" y="4271734"/>
            <a:ext cx="1424940" cy="369332"/>
            <a:chOff x="7153275" y="2200514"/>
            <a:chExt cx="1424940" cy="369332"/>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38DB63-F7FC-2D5C-E4C5-454F459F2C80}"/>
                    </a:ext>
                  </a:extLst>
                </p:cNvPr>
                <p:cNvSpPr txBox="1"/>
                <p:nvPr/>
              </p:nvSpPr>
              <p:spPr>
                <a:xfrm>
                  <a:off x="7416165" y="2200514"/>
                  <a:ext cx="11620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𝑏𝑙𝑎𝑐𝑘</m:t>
                            </m:r>
                          </m:sub>
                        </m:sSub>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F938DB63-F7FC-2D5C-E4C5-454F459F2C80}"/>
                    </a:ext>
                  </a:extLst>
                </p:cNvPr>
                <p:cNvSpPr txBox="1">
                  <a:spLocks noRot="1" noChangeAspect="1" noMove="1" noResize="1" noEditPoints="1" noAdjustHandles="1" noChangeArrowheads="1" noChangeShapeType="1" noTextEdit="1"/>
                </p:cNvSpPr>
                <p:nvPr/>
              </p:nvSpPr>
              <p:spPr>
                <a:xfrm>
                  <a:off x="7416165" y="2200514"/>
                  <a:ext cx="1162050" cy="369332"/>
                </a:xfrm>
                <a:prstGeom prst="rect">
                  <a:avLst/>
                </a:prstGeom>
                <a:blipFill>
                  <a:blip r:embed="rId2"/>
                  <a:stretch>
                    <a:fillRect b="-6667"/>
                  </a:stretch>
                </a:blipFill>
              </p:spPr>
              <p:txBody>
                <a:bodyPr/>
                <a:lstStyle/>
                <a:p>
                  <a:r>
                    <a:rPr lang="en-US">
                      <a:noFill/>
                    </a:rPr>
                    <a:t> </a:t>
                  </a:r>
                </a:p>
              </p:txBody>
            </p:sp>
          </mc:Fallback>
        </mc:AlternateContent>
        <p:sp>
          <p:nvSpPr>
            <p:cNvPr id="17" name="Right Arrow 35">
              <a:extLst>
                <a:ext uri="{FF2B5EF4-FFF2-40B4-BE49-F238E27FC236}">
                  <a16:creationId xmlns:a16="http://schemas.microsoft.com/office/drawing/2014/main" id="{DC61D4B4-E675-E15D-26D0-E574A0B2E0B4}"/>
                </a:ext>
              </a:extLst>
            </p:cNvPr>
            <p:cNvSpPr/>
            <p:nvPr/>
          </p:nvSpPr>
          <p:spPr>
            <a:xfrm>
              <a:off x="7153275" y="2329850"/>
              <a:ext cx="333375" cy="180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B5D8DDB-BF3C-5ECB-6CF9-0FAF7A3BC05F}"/>
              </a:ext>
            </a:extLst>
          </p:cNvPr>
          <p:cNvGrpSpPr/>
          <p:nvPr/>
        </p:nvGrpSpPr>
        <p:grpSpPr>
          <a:xfrm>
            <a:off x="6928723" y="3584974"/>
            <a:ext cx="1332548" cy="369332"/>
            <a:chOff x="7153275" y="2226045"/>
            <a:chExt cx="1332548" cy="369332"/>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A583D4-FD41-216C-33E3-D0F4DF507776}"/>
                    </a:ext>
                  </a:extLst>
                </p:cNvPr>
                <p:cNvSpPr txBox="1"/>
                <p:nvPr/>
              </p:nvSpPr>
              <p:spPr>
                <a:xfrm>
                  <a:off x="7398068" y="2226045"/>
                  <a:ext cx="10877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𝑐𝑙𝑒𝑎𝑟</m:t>
                            </m:r>
                          </m:sub>
                        </m:sSub>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D7A583D4-FD41-216C-33E3-D0F4DF507776}"/>
                    </a:ext>
                  </a:extLst>
                </p:cNvPr>
                <p:cNvSpPr txBox="1">
                  <a:spLocks noRot="1" noChangeAspect="1" noMove="1" noResize="1" noEditPoints="1" noAdjustHandles="1" noChangeArrowheads="1" noChangeShapeType="1" noTextEdit="1"/>
                </p:cNvSpPr>
                <p:nvPr/>
              </p:nvSpPr>
              <p:spPr>
                <a:xfrm>
                  <a:off x="7398068" y="2226045"/>
                  <a:ext cx="1087755" cy="369332"/>
                </a:xfrm>
                <a:prstGeom prst="rect">
                  <a:avLst/>
                </a:prstGeom>
                <a:blipFill>
                  <a:blip r:embed="rId3"/>
                  <a:stretch>
                    <a:fillRect b="-6557"/>
                  </a:stretch>
                </a:blipFill>
              </p:spPr>
              <p:txBody>
                <a:bodyPr/>
                <a:lstStyle/>
                <a:p>
                  <a:r>
                    <a:rPr lang="en-US">
                      <a:noFill/>
                    </a:rPr>
                    <a:t> </a:t>
                  </a:r>
                </a:p>
              </p:txBody>
            </p:sp>
          </mc:Fallback>
        </mc:AlternateContent>
        <p:sp>
          <p:nvSpPr>
            <p:cNvPr id="20" name="Right Arrow 39">
              <a:extLst>
                <a:ext uri="{FF2B5EF4-FFF2-40B4-BE49-F238E27FC236}">
                  <a16:creationId xmlns:a16="http://schemas.microsoft.com/office/drawing/2014/main" id="{6C018134-8429-F008-CCA5-0EF1E15BBCF3}"/>
                </a:ext>
              </a:extLst>
            </p:cNvPr>
            <p:cNvSpPr/>
            <p:nvPr/>
          </p:nvSpPr>
          <p:spPr>
            <a:xfrm>
              <a:off x="7153275" y="2329850"/>
              <a:ext cx="333375" cy="180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59BEFB09-B751-63B7-7339-677B7B814B18}"/>
              </a:ext>
            </a:extLst>
          </p:cNvPr>
          <p:cNvPicPr>
            <a:picLocks noChangeAspect="1"/>
          </p:cNvPicPr>
          <p:nvPr/>
        </p:nvPicPr>
        <p:blipFill rotWithShape="1">
          <a:blip r:embed="rId4"/>
          <a:srcRect t="16279" b="16297"/>
          <a:stretch/>
        </p:blipFill>
        <p:spPr>
          <a:xfrm>
            <a:off x="2905680" y="3755124"/>
            <a:ext cx="1046005" cy="693882"/>
          </a:xfrm>
          <a:prstGeom prst="rect">
            <a:avLst/>
          </a:prstGeom>
        </p:spPr>
      </p:pic>
      <p:sp>
        <p:nvSpPr>
          <p:cNvPr id="23" name="TextBox 22">
            <a:extLst>
              <a:ext uri="{FF2B5EF4-FFF2-40B4-BE49-F238E27FC236}">
                <a16:creationId xmlns:a16="http://schemas.microsoft.com/office/drawing/2014/main" id="{35A4CECC-F594-32A3-2265-640ACA41414F}"/>
              </a:ext>
            </a:extLst>
          </p:cNvPr>
          <p:cNvSpPr txBox="1"/>
          <p:nvPr/>
        </p:nvSpPr>
        <p:spPr>
          <a:xfrm>
            <a:off x="304800" y="3688080"/>
            <a:ext cx="510540" cy="307777"/>
          </a:xfrm>
          <a:prstGeom prst="rect">
            <a:avLst/>
          </a:prstGeom>
          <a:noFill/>
          <a:ln>
            <a:solidFill>
              <a:schemeClr val="tx1"/>
            </a:solidFill>
          </a:ln>
        </p:spPr>
        <p:txBody>
          <a:bodyPr wrap="square" rtlCol="0">
            <a:spAutoFit/>
          </a:bodyPr>
          <a:lstStyle/>
          <a:p>
            <a:r>
              <a:rPr lang="en-US" sz="1400" dirty="0"/>
              <a:t>34.2</a:t>
            </a:r>
          </a:p>
        </p:txBody>
      </p:sp>
      <p:sp>
        <p:nvSpPr>
          <p:cNvPr id="24" name="TextBox 23">
            <a:extLst>
              <a:ext uri="{FF2B5EF4-FFF2-40B4-BE49-F238E27FC236}">
                <a16:creationId xmlns:a16="http://schemas.microsoft.com/office/drawing/2014/main" id="{B88820AF-0048-32F0-837B-654A8890EF60}"/>
              </a:ext>
            </a:extLst>
          </p:cNvPr>
          <p:cNvSpPr txBox="1"/>
          <p:nvPr/>
        </p:nvSpPr>
        <p:spPr>
          <a:xfrm>
            <a:off x="304800" y="4031949"/>
            <a:ext cx="510540" cy="307777"/>
          </a:xfrm>
          <a:prstGeom prst="rect">
            <a:avLst/>
          </a:prstGeom>
          <a:noFill/>
          <a:ln>
            <a:solidFill>
              <a:schemeClr val="tx1"/>
            </a:solidFill>
          </a:ln>
        </p:spPr>
        <p:txBody>
          <a:bodyPr wrap="square" rtlCol="0">
            <a:spAutoFit/>
          </a:bodyPr>
          <a:lstStyle/>
          <a:p>
            <a:r>
              <a:rPr lang="en-US" sz="1400" dirty="0"/>
              <a:t>38.5</a:t>
            </a:r>
          </a:p>
        </p:txBody>
      </p:sp>
      <p:sp>
        <p:nvSpPr>
          <p:cNvPr id="25" name="TextBox 24">
            <a:extLst>
              <a:ext uri="{FF2B5EF4-FFF2-40B4-BE49-F238E27FC236}">
                <a16:creationId xmlns:a16="http://schemas.microsoft.com/office/drawing/2014/main" id="{F35BE3BE-2DDD-0C03-98BB-799D7E378C2E}"/>
              </a:ext>
            </a:extLst>
          </p:cNvPr>
          <p:cNvSpPr txBox="1"/>
          <p:nvPr/>
        </p:nvSpPr>
        <p:spPr>
          <a:xfrm>
            <a:off x="949244" y="3688080"/>
            <a:ext cx="708106" cy="307777"/>
          </a:xfrm>
          <a:prstGeom prst="rect">
            <a:avLst/>
          </a:prstGeom>
          <a:noFill/>
          <a:ln>
            <a:solidFill>
              <a:schemeClr val="tx1"/>
            </a:solidFill>
          </a:ln>
        </p:spPr>
        <p:txBody>
          <a:bodyPr wrap="square" rtlCol="0">
            <a:spAutoFit/>
          </a:bodyPr>
          <a:lstStyle/>
          <a:p>
            <a:r>
              <a:rPr lang="en-US" sz="1400" dirty="0"/>
              <a:t>152.21</a:t>
            </a:r>
          </a:p>
        </p:txBody>
      </p:sp>
      <p:sp>
        <p:nvSpPr>
          <p:cNvPr id="26" name="TextBox 25">
            <a:extLst>
              <a:ext uri="{FF2B5EF4-FFF2-40B4-BE49-F238E27FC236}">
                <a16:creationId xmlns:a16="http://schemas.microsoft.com/office/drawing/2014/main" id="{73B577F5-C3CC-FB27-95FD-42B409A8068D}"/>
              </a:ext>
            </a:extLst>
          </p:cNvPr>
          <p:cNvSpPr txBox="1"/>
          <p:nvPr/>
        </p:nvSpPr>
        <p:spPr>
          <a:xfrm>
            <a:off x="949244" y="4034926"/>
            <a:ext cx="708106" cy="307777"/>
          </a:xfrm>
          <a:prstGeom prst="rect">
            <a:avLst/>
          </a:prstGeom>
          <a:noFill/>
          <a:ln>
            <a:solidFill>
              <a:schemeClr val="tx1"/>
            </a:solidFill>
          </a:ln>
        </p:spPr>
        <p:txBody>
          <a:bodyPr wrap="square" rtlCol="0">
            <a:spAutoFit/>
          </a:bodyPr>
          <a:lstStyle/>
          <a:p>
            <a:r>
              <a:rPr lang="en-US" sz="1400" dirty="0"/>
              <a:t>123.61</a:t>
            </a:r>
          </a:p>
        </p:txBody>
      </p:sp>
      <p:sp>
        <p:nvSpPr>
          <p:cNvPr id="27" name="TextBox 26">
            <a:extLst>
              <a:ext uri="{FF2B5EF4-FFF2-40B4-BE49-F238E27FC236}">
                <a16:creationId xmlns:a16="http://schemas.microsoft.com/office/drawing/2014/main" id="{5C36F015-5F81-0F35-A9EE-5123227D4F1C}"/>
              </a:ext>
            </a:extLst>
          </p:cNvPr>
          <p:cNvSpPr txBox="1"/>
          <p:nvPr/>
        </p:nvSpPr>
        <p:spPr>
          <a:xfrm>
            <a:off x="1791254" y="3840480"/>
            <a:ext cx="708106" cy="307777"/>
          </a:xfrm>
          <a:prstGeom prst="rect">
            <a:avLst/>
          </a:prstGeom>
          <a:noFill/>
          <a:ln>
            <a:solidFill>
              <a:schemeClr val="tx1"/>
            </a:solidFill>
          </a:ln>
        </p:spPr>
        <p:txBody>
          <a:bodyPr wrap="square" rtlCol="0">
            <a:spAutoFit/>
          </a:bodyPr>
          <a:lstStyle/>
          <a:p>
            <a:r>
              <a:rPr lang="en-US" sz="1400" dirty="0"/>
              <a:t>Etc.</a:t>
            </a:r>
          </a:p>
        </p:txBody>
      </p:sp>
    </p:spTree>
    <p:extLst>
      <p:ext uri="{BB962C8B-B14F-4D97-AF65-F5344CB8AC3E}">
        <p14:creationId xmlns:p14="http://schemas.microsoft.com/office/powerpoint/2010/main" val="182543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 Example</a:t>
            </a:r>
          </a:p>
        </p:txBody>
      </p:sp>
      <p:sp>
        <p:nvSpPr>
          <p:cNvPr id="4" name="Slide Number Placeholder 3"/>
          <p:cNvSpPr>
            <a:spLocks noGrp="1"/>
          </p:cNvSpPr>
          <p:nvPr>
            <p:ph type="sldNum" sz="quarter" idx="12"/>
          </p:nvPr>
        </p:nvSpPr>
        <p:spPr/>
        <p:txBody>
          <a:bodyPr/>
          <a:lstStyle/>
          <a:p>
            <a:fld id="{6AFDBDB9-4E8D-4F0D-9F80-0D6524604E83}" type="slidenum">
              <a:rPr lang="en-US" smtClean="0"/>
              <a:pPr/>
              <a:t>31</a:t>
            </a:fld>
            <a:r>
              <a:rPr lang="en-US"/>
              <a:t>/ 29 </a:t>
            </a:r>
            <a:endParaRPr lang="en-US" dirty="0"/>
          </a:p>
        </p:txBody>
      </p:sp>
      <p:pic>
        <p:nvPicPr>
          <p:cNvPr id="7" name="Picture 6">
            <a:extLst>
              <a:ext uri="{FF2B5EF4-FFF2-40B4-BE49-F238E27FC236}">
                <a16:creationId xmlns:a16="http://schemas.microsoft.com/office/drawing/2014/main" id="{91249CA3-566C-02D3-434D-7C876DD10F64}"/>
              </a:ext>
            </a:extLst>
          </p:cNvPr>
          <p:cNvPicPr>
            <a:picLocks noChangeAspect="1"/>
          </p:cNvPicPr>
          <p:nvPr/>
        </p:nvPicPr>
        <p:blipFill>
          <a:blip r:embed="rId2"/>
          <a:stretch>
            <a:fillRect/>
          </a:stretch>
        </p:blipFill>
        <p:spPr>
          <a:xfrm>
            <a:off x="1182513" y="1086803"/>
            <a:ext cx="4019037" cy="2319337"/>
          </a:xfrm>
          <a:prstGeom prst="rect">
            <a:avLst/>
          </a:prstGeom>
        </p:spPr>
      </p:pic>
      <p:pic>
        <p:nvPicPr>
          <p:cNvPr id="9" name="Picture 8">
            <a:extLst>
              <a:ext uri="{FF2B5EF4-FFF2-40B4-BE49-F238E27FC236}">
                <a16:creationId xmlns:a16="http://schemas.microsoft.com/office/drawing/2014/main" id="{9153A656-260E-9B94-28CD-213556788F82}"/>
              </a:ext>
            </a:extLst>
          </p:cNvPr>
          <p:cNvPicPr>
            <a:picLocks noChangeAspect="1"/>
          </p:cNvPicPr>
          <p:nvPr/>
        </p:nvPicPr>
        <p:blipFill>
          <a:blip r:embed="rId3"/>
          <a:stretch>
            <a:fillRect/>
          </a:stretch>
        </p:blipFill>
        <p:spPr>
          <a:xfrm>
            <a:off x="1266929" y="3406140"/>
            <a:ext cx="1722968" cy="1308735"/>
          </a:xfrm>
          <a:prstGeom prst="rect">
            <a:avLst/>
          </a:prstGeom>
        </p:spPr>
      </p:pic>
    </p:spTree>
    <p:extLst>
      <p:ext uri="{BB962C8B-B14F-4D97-AF65-F5344CB8AC3E}">
        <p14:creationId xmlns:p14="http://schemas.microsoft.com/office/powerpoint/2010/main" val="137324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F53E-CE4A-EEBF-A1FA-838BB59F59F7}"/>
              </a:ext>
            </a:extLst>
          </p:cNvPr>
          <p:cNvSpPr>
            <a:spLocks noGrp="1"/>
          </p:cNvSpPr>
          <p:nvPr>
            <p:ph type="title"/>
          </p:nvPr>
        </p:nvSpPr>
        <p:spPr/>
        <p:txBody>
          <a:bodyPr/>
          <a:lstStyle/>
          <a:p>
            <a:r>
              <a:rPr lang="en-US" dirty="0"/>
              <a:t>SBI Example</a:t>
            </a:r>
          </a:p>
        </p:txBody>
      </p:sp>
      <p:sp>
        <p:nvSpPr>
          <p:cNvPr id="4" name="Slide Number Placeholder 3">
            <a:extLst>
              <a:ext uri="{FF2B5EF4-FFF2-40B4-BE49-F238E27FC236}">
                <a16:creationId xmlns:a16="http://schemas.microsoft.com/office/drawing/2014/main" id="{92C23A6E-89B3-6315-3C91-F28C3AEB5F85}"/>
              </a:ext>
            </a:extLst>
          </p:cNvPr>
          <p:cNvSpPr>
            <a:spLocks noGrp="1"/>
          </p:cNvSpPr>
          <p:nvPr>
            <p:ph type="sldNum" sz="quarter" idx="12"/>
          </p:nvPr>
        </p:nvSpPr>
        <p:spPr/>
        <p:txBody>
          <a:bodyPr/>
          <a:lstStyle/>
          <a:p>
            <a:fld id="{6AFDBDB9-4E8D-4F0D-9F80-0D6524604E83}" type="slidenum">
              <a:rPr lang="en-US" smtClean="0"/>
              <a:pPr/>
              <a:t>32</a:t>
            </a:fld>
            <a:r>
              <a:rPr lang="en-US"/>
              <a:t>/ 29 </a:t>
            </a:r>
            <a:endParaRPr lang="en-US" dirty="0"/>
          </a:p>
        </p:txBody>
      </p:sp>
      <p:pic>
        <p:nvPicPr>
          <p:cNvPr id="6" name="Picture 5">
            <a:extLst>
              <a:ext uri="{FF2B5EF4-FFF2-40B4-BE49-F238E27FC236}">
                <a16:creationId xmlns:a16="http://schemas.microsoft.com/office/drawing/2014/main" id="{0AF4D3FF-4787-2DB6-B5DD-C554E6833A98}"/>
              </a:ext>
            </a:extLst>
          </p:cNvPr>
          <p:cNvPicPr>
            <a:picLocks noChangeAspect="1"/>
          </p:cNvPicPr>
          <p:nvPr/>
        </p:nvPicPr>
        <p:blipFill>
          <a:blip r:embed="rId2"/>
          <a:stretch>
            <a:fillRect/>
          </a:stretch>
        </p:blipFill>
        <p:spPr>
          <a:xfrm>
            <a:off x="358140" y="1064748"/>
            <a:ext cx="5143500" cy="2901462"/>
          </a:xfrm>
          <a:prstGeom prst="rect">
            <a:avLst/>
          </a:prstGeom>
        </p:spPr>
      </p:pic>
      <p:sp>
        <p:nvSpPr>
          <p:cNvPr id="7" name="TextBox 6">
            <a:extLst>
              <a:ext uri="{FF2B5EF4-FFF2-40B4-BE49-F238E27FC236}">
                <a16:creationId xmlns:a16="http://schemas.microsoft.com/office/drawing/2014/main" id="{AE9641C2-8016-082C-6F00-E705C5E31D6B}"/>
              </a:ext>
            </a:extLst>
          </p:cNvPr>
          <p:cNvSpPr txBox="1"/>
          <p:nvPr/>
        </p:nvSpPr>
        <p:spPr>
          <a:xfrm>
            <a:off x="6134100" y="408118"/>
            <a:ext cx="2872740" cy="923330"/>
          </a:xfrm>
          <a:prstGeom prst="rect">
            <a:avLst/>
          </a:prstGeom>
          <a:noFill/>
        </p:spPr>
        <p:txBody>
          <a:bodyPr wrap="square" rtlCol="0">
            <a:spAutoFit/>
          </a:bodyPr>
          <a:lstStyle/>
          <a:p>
            <a:r>
              <a:rPr lang="en-US" dirty="0"/>
              <a:t>Is the observed mean statistically unusual (by random assignment)?</a:t>
            </a:r>
          </a:p>
        </p:txBody>
      </p:sp>
      <p:sp>
        <p:nvSpPr>
          <p:cNvPr id="8" name="TextBox 7">
            <a:extLst>
              <a:ext uri="{FF2B5EF4-FFF2-40B4-BE49-F238E27FC236}">
                <a16:creationId xmlns:a16="http://schemas.microsoft.com/office/drawing/2014/main" id="{4F0FEF5B-E752-55E0-DC45-FA565CD1495C}"/>
              </a:ext>
            </a:extLst>
          </p:cNvPr>
          <p:cNvSpPr txBox="1"/>
          <p:nvPr/>
        </p:nvSpPr>
        <p:spPr>
          <a:xfrm>
            <a:off x="5570220" y="2843629"/>
            <a:ext cx="3512820" cy="1754326"/>
          </a:xfrm>
          <a:prstGeom prst="rect">
            <a:avLst/>
          </a:prstGeom>
          <a:noFill/>
        </p:spPr>
        <p:txBody>
          <a:bodyPr wrap="square" rtlCol="0">
            <a:spAutoFit/>
          </a:bodyPr>
          <a:lstStyle/>
          <a:p>
            <a:r>
              <a:rPr lang="en-US" dirty="0"/>
              <a:t>Assuming the cap type has no effect on time, in many, many random assignments the observed difference in means of -83.768 seconds or less happens fewer than 1 in 1000 times.</a:t>
            </a:r>
          </a:p>
        </p:txBody>
      </p:sp>
      <p:sp>
        <p:nvSpPr>
          <p:cNvPr id="11" name="Arrow: Down 10">
            <a:extLst>
              <a:ext uri="{FF2B5EF4-FFF2-40B4-BE49-F238E27FC236}">
                <a16:creationId xmlns:a16="http://schemas.microsoft.com/office/drawing/2014/main" id="{AC2CCE7D-56CE-1999-92CF-06677F20E0F3}"/>
              </a:ext>
            </a:extLst>
          </p:cNvPr>
          <p:cNvSpPr/>
          <p:nvPr/>
        </p:nvSpPr>
        <p:spPr>
          <a:xfrm>
            <a:off x="7124700" y="1339068"/>
            <a:ext cx="266700" cy="299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2EB24E-53C0-0F7E-7104-B2FFE443F55A}"/>
              </a:ext>
            </a:extLst>
          </p:cNvPr>
          <p:cNvSpPr txBox="1"/>
          <p:nvPr/>
        </p:nvSpPr>
        <p:spPr>
          <a:xfrm>
            <a:off x="5334000" y="1750992"/>
            <a:ext cx="3733800" cy="923330"/>
          </a:xfrm>
          <a:prstGeom prst="rect">
            <a:avLst/>
          </a:prstGeom>
          <a:noFill/>
        </p:spPr>
        <p:txBody>
          <a:bodyPr wrap="square" rtlCol="0">
            <a:spAutoFit/>
          </a:bodyPr>
          <a:lstStyle/>
          <a:p>
            <a:r>
              <a:rPr lang="en-US" dirty="0"/>
              <a:t>Small p-value means the observed outcome is unlikely to occur by random chance alone</a:t>
            </a:r>
          </a:p>
        </p:txBody>
      </p:sp>
    </p:spTree>
    <p:extLst>
      <p:ext uri="{BB962C8B-B14F-4D97-AF65-F5344CB8AC3E}">
        <p14:creationId xmlns:p14="http://schemas.microsoft.com/office/powerpoint/2010/main" val="221776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3858-F266-7C52-7687-E919B59A811E}"/>
              </a:ext>
            </a:extLst>
          </p:cNvPr>
          <p:cNvSpPr>
            <a:spLocks noGrp="1"/>
          </p:cNvSpPr>
          <p:nvPr>
            <p:ph type="title"/>
          </p:nvPr>
        </p:nvSpPr>
        <p:spPr/>
        <p:txBody>
          <a:bodyPr/>
          <a:lstStyle/>
          <a:p>
            <a:r>
              <a:rPr lang="en-US" dirty="0"/>
              <a:t>SBI Example</a:t>
            </a:r>
          </a:p>
        </p:txBody>
      </p:sp>
      <p:sp>
        <p:nvSpPr>
          <p:cNvPr id="3" name="Content Placeholder 2">
            <a:extLst>
              <a:ext uri="{FF2B5EF4-FFF2-40B4-BE49-F238E27FC236}">
                <a16:creationId xmlns:a16="http://schemas.microsoft.com/office/drawing/2014/main" id="{5AA44780-75C0-0189-D8E0-94B26B85211F}"/>
              </a:ext>
            </a:extLst>
          </p:cNvPr>
          <p:cNvSpPr>
            <a:spLocks noGrp="1"/>
          </p:cNvSpPr>
          <p:nvPr>
            <p:ph idx="1"/>
          </p:nvPr>
        </p:nvSpPr>
        <p:spPr/>
        <p:txBody>
          <a:bodyPr>
            <a:normAutofit fontScale="92500" lnSpcReduction="20000"/>
          </a:bodyPr>
          <a:lstStyle/>
          <a:p>
            <a:r>
              <a:rPr lang="en-US" sz="2400" dirty="0"/>
              <a:t>Approximate p-value is used to formulate a conclusion for the question of interest:</a:t>
            </a:r>
          </a:p>
          <a:p>
            <a:pPr lvl="1"/>
            <a:r>
              <a:rPr lang="en-US" sz="2000" dirty="0"/>
              <a:t>Small p-value means the observed difference in means is unlikely to have happened by random chance alone (i.e., if the type of cap has no real effect on time).</a:t>
            </a:r>
          </a:p>
          <a:p>
            <a:pPr lvl="1"/>
            <a:r>
              <a:rPr lang="en-US" sz="2000" dirty="0"/>
              <a:t>Something else (besides random chance) is likely responsible for the observed difference</a:t>
            </a:r>
          </a:p>
          <a:p>
            <a:pPr lvl="1"/>
            <a:r>
              <a:rPr lang="en-US" sz="2000" dirty="0"/>
              <a:t>Assuming it was a well-designed study that has eliminated as many other possible reasons as possible </a:t>
            </a:r>
            <a:r>
              <a:rPr lang="en-US" sz="2000" dirty="0">
                <a:sym typeface="Wingdings" panose="05000000000000000000" pitchFamily="2" charset="2"/>
              </a:rPr>
              <a:t> we have sufficient evidence to conclude the type of cap has a true effect on time  beetles must be navigating using the stars (or perhaps some other unknown mechanism)</a:t>
            </a:r>
          </a:p>
          <a:p>
            <a:pPr lvl="1"/>
            <a:r>
              <a:rPr lang="en-US" sz="2000" dirty="0">
                <a:sym typeface="Wingdings" panose="05000000000000000000" pitchFamily="2" charset="2"/>
              </a:rPr>
              <a:t>Conclusion applies only to beetles similar to those in this study (see inclusion criteria and be careful about generalizing).</a:t>
            </a:r>
            <a:endParaRPr lang="en-US" sz="2000" dirty="0"/>
          </a:p>
        </p:txBody>
      </p:sp>
      <p:sp>
        <p:nvSpPr>
          <p:cNvPr id="4" name="Slide Number Placeholder 3">
            <a:extLst>
              <a:ext uri="{FF2B5EF4-FFF2-40B4-BE49-F238E27FC236}">
                <a16:creationId xmlns:a16="http://schemas.microsoft.com/office/drawing/2014/main" id="{FDB0B5EC-4226-E452-C83F-05CB6893C81E}"/>
              </a:ext>
            </a:extLst>
          </p:cNvPr>
          <p:cNvSpPr>
            <a:spLocks noGrp="1"/>
          </p:cNvSpPr>
          <p:nvPr>
            <p:ph type="sldNum" sz="quarter" idx="12"/>
          </p:nvPr>
        </p:nvSpPr>
        <p:spPr/>
        <p:txBody>
          <a:bodyPr/>
          <a:lstStyle/>
          <a:p>
            <a:fld id="{6AFDBDB9-4E8D-4F0D-9F80-0D6524604E83}" type="slidenum">
              <a:rPr lang="en-US" smtClean="0"/>
              <a:pPr/>
              <a:t>33</a:t>
            </a:fld>
            <a:r>
              <a:rPr lang="en-US"/>
              <a:t>/ 29 </a:t>
            </a:r>
            <a:endParaRPr lang="en-US" dirty="0"/>
          </a:p>
        </p:txBody>
      </p:sp>
    </p:spTree>
    <p:extLst>
      <p:ext uri="{BB962C8B-B14F-4D97-AF65-F5344CB8AC3E}">
        <p14:creationId xmlns:p14="http://schemas.microsoft.com/office/powerpoint/2010/main" val="16796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EF1E-7916-247E-B539-3A063A97E97E}"/>
              </a:ext>
            </a:extLst>
          </p:cNvPr>
          <p:cNvSpPr>
            <a:spLocks noGrp="1"/>
          </p:cNvSpPr>
          <p:nvPr>
            <p:ph type="title"/>
          </p:nvPr>
        </p:nvSpPr>
        <p:spPr/>
        <p:txBody>
          <a:bodyPr/>
          <a:lstStyle/>
          <a:p>
            <a:r>
              <a:rPr lang="en-US" dirty="0"/>
              <a:t>SBI Example</a:t>
            </a:r>
          </a:p>
        </p:txBody>
      </p:sp>
      <p:sp>
        <p:nvSpPr>
          <p:cNvPr id="3" name="Content Placeholder 2">
            <a:extLst>
              <a:ext uri="{FF2B5EF4-FFF2-40B4-BE49-F238E27FC236}">
                <a16:creationId xmlns:a16="http://schemas.microsoft.com/office/drawing/2014/main" id="{27DA5064-8099-B839-EF37-8073A537CC89}"/>
              </a:ext>
            </a:extLst>
          </p:cNvPr>
          <p:cNvSpPr>
            <a:spLocks noGrp="1"/>
          </p:cNvSpPr>
          <p:nvPr>
            <p:ph idx="1"/>
          </p:nvPr>
        </p:nvSpPr>
        <p:spPr/>
        <p:txBody>
          <a:bodyPr>
            <a:normAutofit/>
          </a:bodyPr>
          <a:lstStyle/>
          <a:p>
            <a:r>
              <a:rPr lang="en-US" sz="2400" dirty="0"/>
              <a:t>Follow-up with discussion of standardizing the difference in means </a:t>
            </a:r>
            <a:r>
              <a:rPr lang="en-US" sz="2400" dirty="0">
                <a:sym typeface="Wingdings" panose="05000000000000000000" pitchFamily="2" charset="2"/>
              </a:rPr>
              <a:t> t-statistic</a:t>
            </a:r>
          </a:p>
          <a:p>
            <a:r>
              <a:rPr lang="en-US" sz="2400" dirty="0">
                <a:sym typeface="Wingdings" panose="05000000000000000000" pitchFamily="2" charset="2"/>
              </a:rPr>
              <a:t>Introduce the t-distribution</a:t>
            </a:r>
          </a:p>
          <a:p>
            <a:r>
              <a:rPr lang="en-US" sz="2400" dirty="0">
                <a:sym typeface="Wingdings" panose="05000000000000000000" pitchFamily="2" charset="2"/>
              </a:rPr>
              <a:t>Two-sample t-test</a:t>
            </a:r>
          </a:p>
          <a:p>
            <a:pPr lvl="1"/>
            <a:r>
              <a:rPr lang="en-US" sz="2000" dirty="0">
                <a:sym typeface="Wingdings" panose="05000000000000000000" pitchFamily="2" charset="2"/>
              </a:rPr>
              <a:t>Find theory-based p-value</a:t>
            </a:r>
            <a:endParaRPr lang="en-US" sz="2000" dirty="0"/>
          </a:p>
        </p:txBody>
      </p:sp>
      <p:sp>
        <p:nvSpPr>
          <p:cNvPr id="4" name="Slide Number Placeholder 3">
            <a:extLst>
              <a:ext uri="{FF2B5EF4-FFF2-40B4-BE49-F238E27FC236}">
                <a16:creationId xmlns:a16="http://schemas.microsoft.com/office/drawing/2014/main" id="{E0277F4C-A2DA-8AFC-D8F5-FB0E895B4B1D}"/>
              </a:ext>
            </a:extLst>
          </p:cNvPr>
          <p:cNvSpPr>
            <a:spLocks noGrp="1"/>
          </p:cNvSpPr>
          <p:nvPr>
            <p:ph type="sldNum" sz="quarter" idx="12"/>
          </p:nvPr>
        </p:nvSpPr>
        <p:spPr/>
        <p:txBody>
          <a:bodyPr/>
          <a:lstStyle/>
          <a:p>
            <a:fld id="{6AFDBDB9-4E8D-4F0D-9F80-0D6524604E83}" type="slidenum">
              <a:rPr lang="en-US" smtClean="0"/>
              <a:pPr/>
              <a:t>34</a:t>
            </a:fld>
            <a:r>
              <a:rPr lang="en-US"/>
              <a:t>/ 29 </a:t>
            </a:r>
            <a:endParaRPr lang="en-US" dirty="0"/>
          </a:p>
        </p:txBody>
      </p:sp>
      <p:pic>
        <p:nvPicPr>
          <p:cNvPr id="6" name="Picture 5">
            <a:extLst>
              <a:ext uri="{FF2B5EF4-FFF2-40B4-BE49-F238E27FC236}">
                <a16:creationId xmlns:a16="http://schemas.microsoft.com/office/drawing/2014/main" id="{B80AA41E-7716-A524-DF28-38115BD8B221}"/>
              </a:ext>
            </a:extLst>
          </p:cNvPr>
          <p:cNvPicPr>
            <a:picLocks noChangeAspect="1"/>
          </p:cNvPicPr>
          <p:nvPr/>
        </p:nvPicPr>
        <p:blipFill>
          <a:blip r:embed="rId2"/>
          <a:stretch>
            <a:fillRect/>
          </a:stretch>
        </p:blipFill>
        <p:spPr>
          <a:xfrm>
            <a:off x="5941646" y="1879045"/>
            <a:ext cx="2573704" cy="3025140"/>
          </a:xfrm>
          <a:prstGeom prst="rect">
            <a:avLst/>
          </a:prstGeom>
        </p:spPr>
      </p:pic>
    </p:spTree>
    <p:extLst>
      <p:ext uri="{BB962C8B-B14F-4D97-AF65-F5344CB8AC3E}">
        <p14:creationId xmlns:p14="http://schemas.microsoft.com/office/powerpoint/2010/main" val="381016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A7D-C286-4C74-30D2-6BB1F0D29560}"/>
              </a:ext>
            </a:extLst>
          </p:cNvPr>
          <p:cNvSpPr>
            <a:spLocks noGrp="1"/>
          </p:cNvSpPr>
          <p:nvPr>
            <p:ph type="title"/>
          </p:nvPr>
        </p:nvSpPr>
        <p:spPr/>
        <p:txBody>
          <a:bodyPr/>
          <a:lstStyle/>
          <a:p>
            <a:r>
              <a:rPr lang="en-US" dirty="0"/>
              <a:t>SBI</a:t>
            </a:r>
          </a:p>
        </p:txBody>
      </p:sp>
      <p:sp>
        <p:nvSpPr>
          <p:cNvPr id="3" name="Content Placeholder 2">
            <a:extLst>
              <a:ext uri="{FF2B5EF4-FFF2-40B4-BE49-F238E27FC236}">
                <a16:creationId xmlns:a16="http://schemas.microsoft.com/office/drawing/2014/main" id="{DEA55042-BE37-5FCA-B28F-77E3A56F677A}"/>
              </a:ext>
            </a:extLst>
          </p:cNvPr>
          <p:cNvSpPr>
            <a:spLocks noGrp="1"/>
          </p:cNvSpPr>
          <p:nvPr>
            <p:ph idx="1"/>
          </p:nvPr>
        </p:nvSpPr>
        <p:spPr/>
        <p:txBody>
          <a:bodyPr>
            <a:normAutofit/>
          </a:bodyPr>
          <a:lstStyle/>
          <a:p>
            <a:r>
              <a:rPr lang="en-US" sz="2400" dirty="0"/>
              <a:t>The same process can be carried out for other statistical testing procedures</a:t>
            </a:r>
          </a:p>
          <a:p>
            <a:pPr lvl="1"/>
            <a:r>
              <a:rPr lang="en-US" sz="2000" dirty="0"/>
              <a:t>One proportion, Two proportions</a:t>
            </a:r>
          </a:p>
          <a:p>
            <a:pPr lvl="1"/>
            <a:r>
              <a:rPr lang="en-US" sz="2000" dirty="0"/>
              <a:t>One mean, Two mean, Multiple Means (ANOVA)</a:t>
            </a:r>
          </a:p>
          <a:p>
            <a:pPr lvl="1"/>
            <a:r>
              <a:rPr lang="en-US" sz="2000" dirty="0"/>
              <a:t>Regression</a:t>
            </a:r>
          </a:p>
          <a:p>
            <a:r>
              <a:rPr lang="en-US" sz="2400" dirty="0"/>
              <a:t>Many Stat 1 courses – statistical inference introduced within the first 2 weeks</a:t>
            </a:r>
          </a:p>
        </p:txBody>
      </p:sp>
      <p:sp>
        <p:nvSpPr>
          <p:cNvPr id="4" name="Slide Number Placeholder 3">
            <a:extLst>
              <a:ext uri="{FF2B5EF4-FFF2-40B4-BE49-F238E27FC236}">
                <a16:creationId xmlns:a16="http://schemas.microsoft.com/office/drawing/2014/main" id="{064C7642-660F-BD53-201C-CA213CFAFC1B}"/>
              </a:ext>
            </a:extLst>
          </p:cNvPr>
          <p:cNvSpPr>
            <a:spLocks noGrp="1"/>
          </p:cNvSpPr>
          <p:nvPr>
            <p:ph type="sldNum" sz="quarter" idx="12"/>
          </p:nvPr>
        </p:nvSpPr>
        <p:spPr/>
        <p:txBody>
          <a:bodyPr/>
          <a:lstStyle/>
          <a:p>
            <a:fld id="{6AFDBDB9-4E8D-4F0D-9F80-0D6524604E83}" type="slidenum">
              <a:rPr lang="en-US" smtClean="0"/>
              <a:pPr/>
              <a:t>35</a:t>
            </a:fld>
            <a:r>
              <a:rPr lang="en-US"/>
              <a:t>/ 29 </a:t>
            </a:r>
            <a:endParaRPr lang="en-US" dirty="0"/>
          </a:p>
        </p:txBody>
      </p:sp>
    </p:spTree>
    <p:extLst>
      <p:ext uri="{BB962C8B-B14F-4D97-AF65-F5344CB8AC3E}">
        <p14:creationId xmlns:p14="http://schemas.microsoft.com/office/powerpoint/2010/main" val="2712110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205D-1AC2-44A4-893A-4BFEECD16059}"/>
              </a:ext>
            </a:extLst>
          </p:cNvPr>
          <p:cNvSpPr>
            <a:spLocks noGrp="1"/>
          </p:cNvSpPr>
          <p:nvPr>
            <p:ph type="title"/>
          </p:nvPr>
        </p:nvSpPr>
        <p:spPr/>
        <p:txBody>
          <a:bodyPr/>
          <a:lstStyle/>
          <a:p>
            <a:r>
              <a:rPr lang="en-US" dirty="0"/>
              <a:t>GAISE (2016)</a:t>
            </a:r>
          </a:p>
        </p:txBody>
      </p:sp>
      <p:sp>
        <p:nvSpPr>
          <p:cNvPr id="3" name="Content Placeholder 2">
            <a:extLst>
              <a:ext uri="{FF2B5EF4-FFF2-40B4-BE49-F238E27FC236}">
                <a16:creationId xmlns:a16="http://schemas.microsoft.com/office/drawing/2014/main" id="{93DFD5B9-0751-44FD-B6E5-AF2D5C5BC33A}"/>
              </a:ext>
            </a:extLst>
          </p:cNvPr>
          <p:cNvSpPr>
            <a:spLocks noGrp="1"/>
          </p:cNvSpPr>
          <p:nvPr>
            <p:ph sz="quarter" idx="1"/>
          </p:nvPr>
        </p:nvSpPr>
        <p:spPr>
          <a:xfrm>
            <a:off x="628650" y="1115493"/>
            <a:ext cx="7886700" cy="1572764"/>
          </a:xfrm>
        </p:spPr>
        <p:txBody>
          <a:bodyPr>
            <a:normAutofit/>
          </a:bodyPr>
          <a:lstStyle/>
          <a:p>
            <a:pPr>
              <a:lnSpc>
                <a:spcPct val="110000"/>
              </a:lnSpc>
            </a:pPr>
            <a:r>
              <a:rPr lang="en-US" sz="2000" dirty="0"/>
              <a:t>Guidelines for Assessment and Instruction in Statistics Education</a:t>
            </a:r>
          </a:p>
          <a:p>
            <a:pPr marL="342900" lvl="1" indent="0">
              <a:lnSpc>
                <a:spcPct val="110000"/>
              </a:lnSpc>
              <a:buNone/>
            </a:pPr>
            <a:endParaRPr lang="en-US" sz="1600" dirty="0"/>
          </a:p>
        </p:txBody>
      </p:sp>
      <p:sp>
        <p:nvSpPr>
          <p:cNvPr id="4" name="Slide Number Placeholder 3">
            <a:extLst>
              <a:ext uri="{FF2B5EF4-FFF2-40B4-BE49-F238E27FC236}">
                <a16:creationId xmlns:a16="http://schemas.microsoft.com/office/drawing/2014/main" id="{D0893B70-EBDF-4D72-A26A-A34CCC585734}"/>
              </a:ext>
            </a:extLst>
          </p:cNvPr>
          <p:cNvSpPr>
            <a:spLocks noGrp="1"/>
          </p:cNvSpPr>
          <p:nvPr>
            <p:ph type="sldNum" sz="quarter" idx="12"/>
          </p:nvPr>
        </p:nvSpPr>
        <p:spPr/>
        <p:txBody>
          <a:bodyPr/>
          <a:lstStyle/>
          <a:p>
            <a:fld id="{6AFDBDB9-4E8D-4F0D-9F80-0D6524604E83}" type="slidenum">
              <a:rPr lang="en-US" smtClean="0"/>
              <a:pPr/>
              <a:t>36</a:t>
            </a:fld>
            <a:r>
              <a:rPr lang="en-US"/>
              <a:t>/ 29 </a:t>
            </a:r>
            <a:endParaRPr lang="en-US" dirty="0"/>
          </a:p>
        </p:txBody>
      </p:sp>
      <p:sp>
        <p:nvSpPr>
          <p:cNvPr id="9" name="Content Placeholder 2">
            <a:extLst>
              <a:ext uri="{FF2B5EF4-FFF2-40B4-BE49-F238E27FC236}">
                <a16:creationId xmlns:a16="http://schemas.microsoft.com/office/drawing/2014/main" id="{1D299322-94C3-4364-9A23-926F6F4D5D1D}"/>
              </a:ext>
            </a:extLst>
          </p:cNvPr>
          <p:cNvSpPr txBox="1">
            <a:spLocks/>
          </p:cNvSpPr>
          <p:nvPr/>
        </p:nvSpPr>
        <p:spPr>
          <a:xfrm>
            <a:off x="628650" y="1526489"/>
            <a:ext cx="7886700" cy="324077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10000"/>
              </a:lnSpc>
            </a:pPr>
            <a:r>
              <a:rPr lang="en-US" sz="2000" dirty="0"/>
              <a:t>Teach statistical thinking</a:t>
            </a:r>
          </a:p>
          <a:p>
            <a:pPr lvl="2">
              <a:lnSpc>
                <a:spcPct val="110000"/>
              </a:lnSpc>
            </a:pPr>
            <a:r>
              <a:rPr lang="en-US" sz="1600" dirty="0"/>
              <a:t>Teach statistics as an investigative process of problem-solving and decision-making</a:t>
            </a:r>
          </a:p>
          <a:p>
            <a:pPr lvl="2">
              <a:lnSpc>
                <a:spcPct val="110000"/>
              </a:lnSpc>
            </a:pPr>
            <a:r>
              <a:rPr lang="en-US" sz="1600" dirty="0"/>
              <a:t>Give students experience with multivariable thinking</a:t>
            </a:r>
          </a:p>
          <a:p>
            <a:pPr lvl="1">
              <a:lnSpc>
                <a:spcPct val="110000"/>
              </a:lnSpc>
            </a:pPr>
            <a:r>
              <a:rPr lang="en-US" sz="2000" dirty="0"/>
              <a:t>Focus on conceptual understanding</a:t>
            </a:r>
          </a:p>
          <a:p>
            <a:pPr lvl="1">
              <a:lnSpc>
                <a:spcPct val="110000"/>
              </a:lnSpc>
            </a:pPr>
            <a:r>
              <a:rPr lang="en-US" sz="2000" dirty="0"/>
              <a:t>Integrate real data with purpose</a:t>
            </a:r>
          </a:p>
          <a:p>
            <a:pPr lvl="1">
              <a:lnSpc>
                <a:spcPct val="110000"/>
              </a:lnSpc>
            </a:pPr>
            <a:r>
              <a:rPr lang="en-US" sz="2000" dirty="0"/>
              <a:t>Foster active learning</a:t>
            </a:r>
          </a:p>
          <a:p>
            <a:pPr lvl="1">
              <a:lnSpc>
                <a:spcPct val="110000"/>
              </a:lnSpc>
            </a:pPr>
            <a:r>
              <a:rPr lang="en-US" sz="2000" dirty="0"/>
              <a:t>Use technology to explore concepts and analyze data</a:t>
            </a:r>
          </a:p>
          <a:p>
            <a:pPr lvl="1">
              <a:lnSpc>
                <a:spcPct val="110000"/>
              </a:lnSpc>
            </a:pPr>
            <a:r>
              <a:rPr lang="en-US" sz="2000" dirty="0"/>
              <a:t>Use assessments to improve and evaluate student learning</a:t>
            </a:r>
          </a:p>
          <a:p>
            <a:pPr marL="342900" lvl="1" indent="0">
              <a:lnSpc>
                <a:spcPct val="110000"/>
              </a:lnSpc>
              <a:buFont typeface="Arial" panose="020B0604020202020204" pitchFamily="34" charset="0"/>
              <a:buNone/>
            </a:pPr>
            <a:endParaRPr lang="en-US" sz="1600" dirty="0"/>
          </a:p>
        </p:txBody>
      </p:sp>
    </p:spTree>
    <p:extLst>
      <p:ext uri="{BB962C8B-B14F-4D97-AF65-F5344CB8AC3E}">
        <p14:creationId xmlns:p14="http://schemas.microsoft.com/office/powerpoint/2010/main" val="225397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205D-1AC2-44A4-893A-4BFEECD16059}"/>
              </a:ext>
            </a:extLst>
          </p:cNvPr>
          <p:cNvSpPr>
            <a:spLocks noGrp="1"/>
          </p:cNvSpPr>
          <p:nvPr>
            <p:ph type="title"/>
          </p:nvPr>
        </p:nvSpPr>
        <p:spPr/>
        <p:txBody>
          <a:bodyPr/>
          <a:lstStyle/>
          <a:p>
            <a:r>
              <a:rPr lang="en-US" dirty="0"/>
              <a:t>GAISE (2016)</a:t>
            </a:r>
          </a:p>
        </p:txBody>
      </p:sp>
      <p:sp>
        <p:nvSpPr>
          <p:cNvPr id="3" name="Content Placeholder 2">
            <a:extLst>
              <a:ext uri="{FF2B5EF4-FFF2-40B4-BE49-F238E27FC236}">
                <a16:creationId xmlns:a16="http://schemas.microsoft.com/office/drawing/2014/main" id="{93DFD5B9-0751-44FD-B6E5-AF2D5C5BC33A}"/>
              </a:ext>
            </a:extLst>
          </p:cNvPr>
          <p:cNvSpPr>
            <a:spLocks noGrp="1"/>
          </p:cNvSpPr>
          <p:nvPr>
            <p:ph sz="quarter" idx="1"/>
          </p:nvPr>
        </p:nvSpPr>
        <p:spPr>
          <a:xfrm>
            <a:off x="628650" y="1115493"/>
            <a:ext cx="7886700" cy="1572764"/>
          </a:xfrm>
        </p:spPr>
        <p:txBody>
          <a:bodyPr>
            <a:normAutofit/>
          </a:bodyPr>
          <a:lstStyle/>
          <a:p>
            <a:pPr>
              <a:lnSpc>
                <a:spcPct val="110000"/>
              </a:lnSpc>
            </a:pPr>
            <a:r>
              <a:rPr lang="en-US" sz="2000" dirty="0"/>
              <a:t>Guidelines for Assessment and Instruction in Statistics Education</a:t>
            </a:r>
          </a:p>
          <a:p>
            <a:pPr marL="342900" lvl="1" indent="0">
              <a:lnSpc>
                <a:spcPct val="110000"/>
              </a:lnSpc>
              <a:buNone/>
            </a:pPr>
            <a:endParaRPr lang="en-US" sz="1600" dirty="0"/>
          </a:p>
        </p:txBody>
      </p:sp>
      <p:sp>
        <p:nvSpPr>
          <p:cNvPr id="4" name="Slide Number Placeholder 3">
            <a:extLst>
              <a:ext uri="{FF2B5EF4-FFF2-40B4-BE49-F238E27FC236}">
                <a16:creationId xmlns:a16="http://schemas.microsoft.com/office/drawing/2014/main" id="{D0893B70-EBDF-4D72-A26A-A34CCC585734}"/>
              </a:ext>
            </a:extLst>
          </p:cNvPr>
          <p:cNvSpPr>
            <a:spLocks noGrp="1"/>
          </p:cNvSpPr>
          <p:nvPr>
            <p:ph type="sldNum" sz="quarter" idx="12"/>
          </p:nvPr>
        </p:nvSpPr>
        <p:spPr/>
        <p:txBody>
          <a:bodyPr/>
          <a:lstStyle/>
          <a:p>
            <a:fld id="{6AFDBDB9-4E8D-4F0D-9F80-0D6524604E83}" type="slidenum">
              <a:rPr lang="en-US" smtClean="0"/>
              <a:pPr/>
              <a:t>4</a:t>
            </a:fld>
            <a:r>
              <a:rPr lang="en-US"/>
              <a:t>/ 29 </a:t>
            </a:r>
            <a:endParaRPr lang="en-US" dirty="0"/>
          </a:p>
        </p:txBody>
      </p:sp>
      <p:sp>
        <p:nvSpPr>
          <p:cNvPr id="9" name="Content Placeholder 2">
            <a:extLst>
              <a:ext uri="{FF2B5EF4-FFF2-40B4-BE49-F238E27FC236}">
                <a16:creationId xmlns:a16="http://schemas.microsoft.com/office/drawing/2014/main" id="{1D299322-94C3-4364-9A23-926F6F4D5D1D}"/>
              </a:ext>
            </a:extLst>
          </p:cNvPr>
          <p:cNvSpPr txBox="1">
            <a:spLocks/>
          </p:cNvSpPr>
          <p:nvPr/>
        </p:nvSpPr>
        <p:spPr>
          <a:xfrm>
            <a:off x="628650" y="1526489"/>
            <a:ext cx="7886700" cy="324077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10000"/>
              </a:lnSpc>
            </a:pPr>
            <a:r>
              <a:rPr lang="en-US" sz="2000" dirty="0"/>
              <a:t>Teach statistical thinking</a:t>
            </a:r>
          </a:p>
          <a:p>
            <a:pPr lvl="2">
              <a:lnSpc>
                <a:spcPct val="110000"/>
              </a:lnSpc>
            </a:pPr>
            <a:r>
              <a:rPr lang="en-US" sz="1600" dirty="0"/>
              <a:t>Teach statistics as an investigative process of problem-solving and decision-making</a:t>
            </a:r>
          </a:p>
          <a:p>
            <a:pPr lvl="2">
              <a:lnSpc>
                <a:spcPct val="110000"/>
              </a:lnSpc>
            </a:pPr>
            <a:r>
              <a:rPr lang="en-US" sz="1600" dirty="0"/>
              <a:t>Give students experience with multivariable thinking</a:t>
            </a:r>
          </a:p>
          <a:p>
            <a:pPr lvl="1">
              <a:lnSpc>
                <a:spcPct val="110000"/>
              </a:lnSpc>
            </a:pPr>
            <a:r>
              <a:rPr lang="en-US" sz="2000" dirty="0"/>
              <a:t>Focus on conceptual understanding</a:t>
            </a:r>
          </a:p>
          <a:p>
            <a:pPr lvl="1">
              <a:lnSpc>
                <a:spcPct val="110000"/>
              </a:lnSpc>
            </a:pPr>
            <a:r>
              <a:rPr lang="en-US" sz="2000" dirty="0"/>
              <a:t>Integrate real data with purpose</a:t>
            </a:r>
          </a:p>
          <a:p>
            <a:pPr lvl="1">
              <a:lnSpc>
                <a:spcPct val="110000"/>
              </a:lnSpc>
            </a:pPr>
            <a:r>
              <a:rPr lang="en-US" sz="2000" dirty="0"/>
              <a:t>Foster active learning</a:t>
            </a:r>
          </a:p>
          <a:p>
            <a:pPr lvl="1">
              <a:lnSpc>
                <a:spcPct val="110000"/>
              </a:lnSpc>
            </a:pPr>
            <a:r>
              <a:rPr lang="en-US" sz="2000" dirty="0"/>
              <a:t>Use technology to explore concepts and analyze data</a:t>
            </a:r>
          </a:p>
          <a:p>
            <a:pPr lvl="1">
              <a:lnSpc>
                <a:spcPct val="110000"/>
              </a:lnSpc>
            </a:pPr>
            <a:r>
              <a:rPr lang="en-US" sz="2000" dirty="0"/>
              <a:t>Use assessments to improve and evaluate student learning</a:t>
            </a:r>
          </a:p>
          <a:p>
            <a:pPr marL="342900" lvl="1" indent="0">
              <a:lnSpc>
                <a:spcPct val="110000"/>
              </a:lnSpc>
              <a:buFont typeface="Arial" panose="020B0604020202020204" pitchFamily="34" charset="0"/>
              <a:buNone/>
            </a:pPr>
            <a:endParaRPr lang="en-US" sz="1600" dirty="0"/>
          </a:p>
        </p:txBody>
      </p:sp>
    </p:spTree>
    <p:extLst>
      <p:ext uri="{BB962C8B-B14F-4D97-AF65-F5344CB8AC3E}">
        <p14:creationId xmlns:p14="http://schemas.microsoft.com/office/powerpoint/2010/main" val="37027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205D-1AC2-44A4-893A-4BFEECD16059}"/>
              </a:ext>
            </a:extLst>
          </p:cNvPr>
          <p:cNvSpPr>
            <a:spLocks noGrp="1"/>
          </p:cNvSpPr>
          <p:nvPr>
            <p:ph type="title"/>
          </p:nvPr>
        </p:nvSpPr>
        <p:spPr/>
        <p:txBody>
          <a:bodyPr/>
          <a:lstStyle/>
          <a:p>
            <a:r>
              <a:rPr lang="en-US" dirty="0"/>
              <a:t>GAISE (2016)</a:t>
            </a:r>
          </a:p>
        </p:txBody>
      </p:sp>
      <p:sp>
        <p:nvSpPr>
          <p:cNvPr id="3" name="Content Placeholder 2">
            <a:extLst>
              <a:ext uri="{FF2B5EF4-FFF2-40B4-BE49-F238E27FC236}">
                <a16:creationId xmlns:a16="http://schemas.microsoft.com/office/drawing/2014/main" id="{93DFD5B9-0751-44FD-B6E5-AF2D5C5BC33A}"/>
              </a:ext>
            </a:extLst>
          </p:cNvPr>
          <p:cNvSpPr>
            <a:spLocks noGrp="1"/>
          </p:cNvSpPr>
          <p:nvPr>
            <p:ph sz="quarter" idx="1"/>
          </p:nvPr>
        </p:nvSpPr>
        <p:spPr>
          <a:xfrm>
            <a:off x="628650" y="1115493"/>
            <a:ext cx="7886700" cy="1572764"/>
          </a:xfrm>
        </p:spPr>
        <p:txBody>
          <a:bodyPr>
            <a:normAutofit/>
          </a:bodyPr>
          <a:lstStyle/>
          <a:p>
            <a:pPr>
              <a:lnSpc>
                <a:spcPct val="110000"/>
              </a:lnSpc>
            </a:pPr>
            <a:r>
              <a:rPr lang="en-US" sz="2000" dirty="0"/>
              <a:t>Guidelines for Assessment and Instruction in Statistics Education</a:t>
            </a:r>
          </a:p>
          <a:p>
            <a:pPr marL="342900" lvl="1" indent="0">
              <a:lnSpc>
                <a:spcPct val="110000"/>
              </a:lnSpc>
              <a:buNone/>
            </a:pPr>
            <a:endParaRPr lang="en-US" sz="1600" dirty="0"/>
          </a:p>
        </p:txBody>
      </p:sp>
      <p:sp>
        <p:nvSpPr>
          <p:cNvPr id="4" name="Slide Number Placeholder 3">
            <a:extLst>
              <a:ext uri="{FF2B5EF4-FFF2-40B4-BE49-F238E27FC236}">
                <a16:creationId xmlns:a16="http://schemas.microsoft.com/office/drawing/2014/main" id="{D0893B70-EBDF-4D72-A26A-A34CCC585734}"/>
              </a:ext>
            </a:extLst>
          </p:cNvPr>
          <p:cNvSpPr>
            <a:spLocks noGrp="1"/>
          </p:cNvSpPr>
          <p:nvPr>
            <p:ph type="sldNum" sz="quarter" idx="12"/>
          </p:nvPr>
        </p:nvSpPr>
        <p:spPr/>
        <p:txBody>
          <a:bodyPr/>
          <a:lstStyle/>
          <a:p>
            <a:fld id="{6AFDBDB9-4E8D-4F0D-9F80-0D6524604E83}" type="slidenum">
              <a:rPr lang="en-US" smtClean="0"/>
              <a:pPr/>
              <a:t>5</a:t>
            </a:fld>
            <a:r>
              <a:rPr lang="en-US"/>
              <a:t>/ 29 </a:t>
            </a:r>
            <a:endParaRPr lang="en-US" dirty="0"/>
          </a:p>
        </p:txBody>
      </p:sp>
      <p:sp>
        <p:nvSpPr>
          <p:cNvPr id="9" name="Content Placeholder 2">
            <a:extLst>
              <a:ext uri="{FF2B5EF4-FFF2-40B4-BE49-F238E27FC236}">
                <a16:creationId xmlns:a16="http://schemas.microsoft.com/office/drawing/2014/main" id="{1D299322-94C3-4364-9A23-926F6F4D5D1D}"/>
              </a:ext>
            </a:extLst>
          </p:cNvPr>
          <p:cNvSpPr txBox="1">
            <a:spLocks/>
          </p:cNvSpPr>
          <p:nvPr/>
        </p:nvSpPr>
        <p:spPr>
          <a:xfrm>
            <a:off x="628650" y="1526489"/>
            <a:ext cx="7886700" cy="324077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10000"/>
              </a:lnSpc>
            </a:pPr>
            <a:r>
              <a:rPr lang="en-US" sz="2000" dirty="0"/>
              <a:t>Teach statistical thinking</a:t>
            </a:r>
          </a:p>
          <a:p>
            <a:pPr lvl="2">
              <a:lnSpc>
                <a:spcPct val="110000"/>
              </a:lnSpc>
            </a:pPr>
            <a:r>
              <a:rPr lang="en-US" sz="1600" dirty="0"/>
              <a:t>Teach statistics as an </a:t>
            </a:r>
            <a:r>
              <a:rPr lang="en-US" sz="1600" u="sng" dirty="0"/>
              <a:t>investigative process </a:t>
            </a:r>
            <a:r>
              <a:rPr lang="en-US" sz="1600" dirty="0"/>
              <a:t>of problem-solving and decision-making</a:t>
            </a:r>
          </a:p>
          <a:p>
            <a:pPr lvl="2">
              <a:lnSpc>
                <a:spcPct val="110000"/>
              </a:lnSpc>
            </a:pPr>
            <a:r>
              <a:rPr lang="en-US" sz="1600" dirty="0"/>
              <a:t>Give students experience with </a:t>
            </a:r>
            <a:r>
              <a:rPr lang="en-US" sz="1600" u="sng" dirty="0"/>
              <a:t>multivariable thinking</a:t>
            </a:r>
          </a:p>
          <a:p>
            <a:pPr lvl="1">
              <a:lnSpc>
                <a:spcPct val="110000"/>
              </a:lnSpc>
            </a:pPr>
            <a:r>
              <a:rPr lang="en-US" sz="2000" dirty="0">
                <a:solidFill>
                  <a:schemeClr val="bg1">
                    <a:lumMod val="85000"/>
                  </a:schemeClr>
                </a:solidFill>
              </a:rPr>
              <a:t>Focus on conceptual understanding</a:t>
            </a:r>
          </a:p>
          <a:p>
            <a:pPr lvl="1">
              <a:lnSpc>
                <a:spcPct val="110000"/>
              </a:lnSpc>
            </a:pPr>
            <a:r>
              <a:rPr lang="en-US" sz="2000" dirty="0">
                <a:solidFill>
                  <a:schemeClr val="bg1">
                    <a:lumMod val="85000"/>
                  </a:schemeClr>
                </a:solidFill>
              </a:rPr>
              <a:t>Integrate real data with purpose</a:t>
            </a:r>
          </a:p>
          <a:p>
            <a:pPr lvl="1">
              <a:lnSpc>
                <a:spcPct val="110000"/>
              </a:lnSpc>
            </a:pPr>
            <a:r>
              <a:rPr lang="en-US" sz="2000" dirty="0">
                <a:solidFill>
                  <a:schemeClr val="bg1">
                    <a:lumMod val="85000"/>
                  </a:schemeClr>
                </a:solidFill>
              </a:rPr>
              <a:t>Foster active learning</a:t>
            </a:r>
          </a:p>
          <a:p>
            <a:pPr lvl="1">
              <a:lnSpc>
                <a:spcPct val="110000"/>
              </a:lnSpc>
            </a:pPr>
            <a:r>
              <a:rPr lang="en-US" sz="2000" dirty="0">
                <a:solidFill>
                  <a:schemeClr val="bg1">
                    <a:lumMod val="85000"/>
                  </a:schemeClr>
                </a:solidFill>
              </a:rPr>
              <a:t>Use technology to explore concepts and analyze data</a:t>
            </a:r>
          </a:p>
          <a:p>
            <a:pPr lvl="1">
              <a:lnSpc>
                <a:spcPct val="110000"/>
              </a:lnSpc>
            </a:pPr>
            <a:r>
              <a:rPr lang="en-US" sz="2000" dirty="0">
                <a:solidFill>
                  <a:schemeClr val="bg1">
                    <a:lumMod val="85000"/>
                  </a:schemeClr>
                </a:solidFill>
              </a:rPr>
              <a:t>Use assessments to improve and evaluate student learning</a:t>
            </a:r>
          </a:p>
          <a:p>
            <a:pPr marL="342900" lvl="1" indent="0">
              <a:lnSpc>
                <a:spcPct val="110000"/>
              </a:lnSpc>
              <a:buFont typeface="Arial" panose="020B0604020202020204" pitchFamily="34" charset="0"/>
              <a:buNone/>
            </a:pPr>
            <a:endParaRPr lang="en-US" sz="1600" dirty="0"/>
          </a:p>
        </p:txBody>
      </p:sp>
    </p:spTree>
    <p:extLst>
      <p:ext uri="{BB962C8B-B14F-4D97-AF65-F5344CB8AC3E}">
        <p14:creationId xmlns:p14="http://schemas.microsoft.com/office/powerpoint/2010/main" val="233487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statistical thinking: 6-step process</a:t>
            </a:r>
          </a:p>
        </p:txBody>
      </p:sp>
      <p:sp>
        <p:nvSpPr>
          <p:cNvPr id="4" name="Slide Number Placeholder 3"/>
          <p:cNvSpPr>
            <a:spLocks noGrp="1"/>
          </p:cNvSpPr>
          <p:nvPr>
            <p:ph type="sldNum" sz="quarter" idx="12"/>
          </p:nvPr>
        </p:nvSpPr>
        <p:spPr/>
        <p:txBody>
          <a:bodyPr/>
          <a:lstStyle/>
          <a:p>
            <a:fld id="{6AFDBDB9-4E8D-4F0D-9F80-0D6524604E83}" type="slidenum">
              <a:rPr lang="en-US" smtClean="0"/>
              <a:pPr/>
              <a:t>6</a:t>
            </a:fld>
            <a:r>
              <a:rPr lang="en-US"/>
              <a:t>/ 29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756" y="1148638"/>
            <a:ext cx="3870960" cy="370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19350" y="3048000"/>
            <a:ext cx="3019425" cy="590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38825" y="2676525"/>
            <a:ext cx="2847975" cy="1754326"/>
          </a:xfrm>
          <a:prstGeom prst="rect">
            <a:avLst/>
          </a:prstGeom>
          <a:noFill/>
          <a:ln>
            <a:solidFill>
              <a:srgbClr val="FF0000"/>
            </a:solidFill>
          </a:ln>
        </p:spPr>
        <p:txBody>
          <a:bodyPr wrap="square" rtlCol="0">
            <a:spAutoFit/>
          </a:bodyPr>
          <a:lstStyle/>
          <a:p>
            <a:r>
              <a:rPr lang="en-US" dirty="0"/>
              <a:t>Historically: Focus of intro stat courses </a:t>
            </a:r>
            <a:r>
              <a:rPr lang="en-US" dirty="0">
                <a:sym typeface="Wingdings" panose="05000000000000000000" pitchFamily="2" charset="2"/>
              </a:rPr>
              <a:t> suite of statistical methods with heavy emphasis on mathematical underpinnings</a:t>
            </a:r>
            <a:endParaRPr lang="en-US" dirty="0"/>
          </a:p>
        </p:txBody>
      </p:sp>
    </p:spTree>
    <p:extLst>
      <p:ext uri="{BB962C8B-B14F-4D97-AF65-F5344CB8AC3E}">
        <p14:creationId xmlns:p14="http://schemas.microsoft.com/office/powerpoint/2010/main" val="7276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DB48-0FF7-4281-91F4-E16A807624EA}"/>
              </a:ext>
            </a:extLst>
          </p:cNvPr>
          <p:cNvSpPr>
            <a:spLocks noGrp="1"/>
          </p:cNvSpPr>
          <p:nvPr>
            <p:ph type="title"/>
          </p:nvPr>
        </p:nvSpPr>
        <p:spPr/>
        <p:txBody>
          <a:bodyPr>
            <a:normAutofit fontScale="90000"/>
          </a:bodyPr>
          <a:lstStyle/>
          <a:p>
            <a:r>
              <a:rPr lang="en-US" dirty="0"/>
              <a:t>Teach statistical thinking: Multivariable Thinking (MVT)</a:t>
            </a:r>
          </a:p>
        </p:txBody>
      </p:sp>
      <p:sp>
        <p:nvSpPr>
          <p:cNvPr id="3" name="Content Placeholder 2">
            <a:extLst>
              <a:ext uri="{FF2B5EF4-FFF2-40B4-BE49-F238E27FC236}">
                <a16:creationId xmlns:a16="http://schemas.microsoft.com/office/drawing/2014/main" id="{3FD8250C-C302-40DD-AB95-E13B76DF61E4}"/>
              </a:ext>
            </a:extLst>
          </p:cNvPr>
          <p:cNvSpPr>
            <a:spLocks noGrp="1"/>
          </p:cNvSpPr>
          <p:nvPr>
            <p:ph idx="1"/>
          </p:nvPr>
        </p:nvSpPr>
        <p:spPr/>
        <p:txBody>
          <a:bodyPr>
            <a:normAutofit fontScale="92500" lnSpcReduction="10000"/>
          </a:bodyPr>
          <a:lstStyle/>
          <a:p>
            <a:pPr>
              <a:lnSpc>
                <a:spcPct val="100000"/>
              </a:lnSpc>
            </a:pPr>
            <a:r>
              <a:rPr lang="en-US" sz="1800" dirty="0"/>
              <a:t>Recognize that variation in a response comes from many, many sources and be able to identify these sources</a:t>
            </a:r>
          </a:p>
          <a:p>
            <a:pPr>
              <a:lnSpc>
                <a:spcPct val="100000"/>
              </a:lnSpc>
            </a:pPr>
            <a:r>
              <a:rPr lang="en-US" sz="1800" dirty="0"/>
              <a:t>Recognize that relationships ‘discovered’ in a statistical analysis and/or data visualization between two variables (e.g., a response and explanatory variable) depend in large part on how the study has dealt with many other variables that may influence that response</a:t>
            </a:r>
          </a:p>
          <a:p>
            <a:pPr>
              <a:lnSpc>
                <a:spcPct val="100000"/>
              </a:lnSpc>
            </a:pPr>
            <a:r>
              <a:rPr lang="en-US" sz="1800" dirty="0"/>
              <a:t>Design studies that effectively control for the many variables that may influence the response (e.g., blocking, inclusion criteria, direct control, etc.)</a:t>
            </a:r>
          </a:p>
          <a:p>
            <a:pPr>
              <a:lnSpc>
                <a:spcPct val="100000"/>
              </a:lnSpc>
            </a:pPr>
            <a:r>
              <a:rPr lang="en-US" sz="1800" dirty="0"/>
              <a:t>Analyze data in the presence of confounding</a:t>
            </a:r>
          </a:p>
          <a:p>
            <a:pPr>
              <a:lnSpc>
                <a:spcPct val="100000"/>
              </a:lnSpc>
            </a:pPr>
            <a:r>
              <a:rPr lang="en-US" sz="1800" dirty="0"/>
              <a:t>Draw appropriate conclusions from a data analysis and convey the limitations of these conclusions</a:t>
            </a:r>
          </a:p>
        </p:txBody>
      </p:sp>
      <p:sp>
        <p:nvSpPr>
          <p:cNvPr id="5" name="Slide Number Placeholder 4">
            <a:extLst>
              <a:ext uri="{FF2B5EF4-FFF2-40B4-BE49-F238E27FC236}">
                <a16:creationId xmlns:a16="http://schemas.microsoft.com/office/drawing/2014/main" id="{D391CBCA-E548-480A-BB61-1AB8AC1F3366}"/>
              </a:ext>
            </a:extLst>
          </p:cNvPr>
          <p:cNvSpPr>
            <a:spLocks noGrp="1"/>
          </p:cNvSpPr>
          <p:nvPr>
            <p:ph type="sldNum" sz="quarter" idx="12"/>
          </p:nvPr>
        </p:nvSpPr>
        <p:spPr/>
        <p:txBody>
          <a:bodyPr/>
          <a:lstStyle/>
          <a:p>
            <a:fld id="{6AFDBDB9-4E8D-4F0D-9F80-0D6524604E83}" type="slidenum">
              <a:rPr lang="en-US" smtClean="0"/>
              <a:pPr/>
              <a:t>7</a:t>
            </a:fld>
            <a:r>
              <a:rPr lang="en-US"/>
              <a:t>/ 29 </a:t>
            </a:r>
            <a:endParaRPr lang="en-US" dirty="0"/>
          </a:p>
        </p:txBody>
      </p:sp>
    </p:spTree>
    <p:extLst>
      <p:ext uri="{BB962C8B-B14F-4D97-AF65-F5344CB8AC3E}">
        <p14:creationId xmlns:p14="http://schemas.microsoft.com/office/powerpoint/2010/main" val="23689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47DA-088E-480D-8255-ED2EC8AA7F5A}"/>
              </a:ext>
            </a:extLst>
          </p:cNvPr>
          <p:cNvSpPr>
            <a:spLocks noGrp="1"/>
          </p:cNvSpPr>
          <p:nvPr>
            <p:ph type="title"/>
          </p:nvPr>
        </p:nvSpPr>
        <p:spPr/>
        <p:txBody>
          <a:bodyPr/>
          <a:lstStyle/>
          <a:p>
            <a:r>
              <a:rPr lang="en-US" dirty="0"/>
              <a:t>Step 4: Stat 1 Course - typical</a:t>
            </a:r>
          </a:p>
        </p:txBody>
      </p:sp>
      <p:sp>
        <p:nvSpPr>
          <p:cNvPr id="3" name="Content Placeholder 2">
            <a:extLst>
              <a:ext uri="{FF2B5EF4-FFF2-40B4-BE49-F238E27FC236}">
                <a16:creationId xmlns:a16="http://schemas.microsoft.com/office/drawing/2014/main" id="{43CE2D01-2B99-4012-A4BA-85D8BF790B0C}"/>
              </a:ext>
            </a:extLst>
          </p:cNvPr>
          <p:cNvSpPr>
            <a:spLocks noGrp="1"/>
          </p:cNvSpPr>
          <p:nvPr>
            <p:ph idx="1"/>
          </p:nvPr>
        </p:nvSpPr>
        <p:spPr>
          <a:xfrm>
            <a:off x="326501" y="3230394"/>
            <a:ext cx="7298800" cy="1402318"/>
          </a:xfrm>
        </p:spPr>
        <p:txBody>
          <a:bodyPr>
            <a:normAutofit/>
          </a:bodyPr>
          <a:lstStyle/>
          <a:p>
            <a:r>
              <a:rPr lang="en-US" sz="2000" dirty="0"/>
              <a:t>Describe the distribution of wages</a:t>
            </a:r>
          </a:p>
          <a:p>
            <a:pPr lvl="1"/>
            <a:r>
              <a:rPr lang="en-US" sz="1600" dirty="0"/>
              <a:t>“The distribution of wages is approximately bell-shaped and symmetric without any apparent outliers. The mean wage is $527.60 per week with a standard deviation of $111.50 per week.”</a:t>
            </a:r>
          </a:p>
        </p:txBody>
      </p:sp>
      <p:sp>
        <p:nvSpPr>
          <p:cNvPr id="4" name="Slide Number Placeholder 3">
            <a:extLst>
              <a:ext uri="{FF2B5EF4-FFF2-40B4-BE49-F238E27FC236}">
                <a16:creationId xmlns:a16="http://schemas.microsoft.com/office/drawing/2014/main" id="{DE420B12-5150-408E-A2A3-12C269014309}"/>
              </a:ext>
            </a:extLst>
          </p:cNvPr>
          <p:cNvSpPr>
            <a:spLocks noGrp="1"/>
          </p:cNvSpPr>
          <p:nvPr>
            <p:ph type="sldNum" sz="quarter" idx="12"/>
          </p:nvPr>
        </p:nvSpPr>
        <p:spPr/>
        <p:txBody>
          <a:bodyPr/>
          <a:lstStyle/>
          <a:p>
            <a:fld id="{6AFDBDB9-4E8D-4F0D-9F80-0D6524604E83}" type="slidenum">
              <a:rPr lang="en-US" smtClean="0"/>
              <a:pPr/>
              <a:t>8</a:t>
            </a:fld>
            <a:r>
              <a:rPr lang="en-US"/>
              <a:t>/ 29 </a:t>
            </a:r>
            <a:endParaRPr lang="en-US" dirty="0"/>
          </a:p>
        </p:txBody>
      </p:sp>
      <p:pic>
        <p:nvPicPr>
          <p:cNvPr id="13" name="Picture 12">
            <a:extLst>
              <a:ext uri="{FF2B5EF4-FFF2-40B4-BE49-F238E27FC236}">
                <a16:creationId xmlns:a16="http://schemas.microsoft.com/office/drawing/2014/main" id="{9C32EEC9-662B-4BA9-832E-8DED35C520B2}"/>
              </a:ext>
            </a:extLst>
          </p:cNvPr>
          <p:cNvPicPr>
            <a:picLocks noChangeAspect="1"/>
          </p:cNvPicPr>
          <p:nvPr/>
        </p:nvPicPr>
        <p:blipFill>
          <a:blip r:embed="rId2"/>
          <a:stretch>
            <a:fillRect/>
          </a:stretch>
        </p:blipFill>
        <p:spPr>
          <a:xfrm>
            <a:off x="503698" y="1120544"/>
            <a:ext cx="7702048" cy="2109850"/>
          </a:xfrm>
          <a:prstGeom prst="rect">
            <a:avLst/>
          </a:prstGeom>
        </p:spPr>
      </p:pic>
    </p:spTree>
    <p:extLst>
      <p:ext uri="{BB962C8B-B14F-4D97-AF65-F5344CB8AC3E}">
        <p14:creationId xmlns:p14="http://schemas.microsoft.com/office/powerpoint/2010/main" val="1775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47DA-088E-480D-8255-ED2EC8AA7F5A}"/>
              </a:ext>
            </a:extLst>
          </p:cNvPr>
          <p:cNvSpPr>
            <a:spLocks noGrp="1"/>
          </p:cNvSpPr>
          <p:nvPr>
            <p:ph type="title"/>
          </p:nvPr>
        </p:nvSpPr>
        <p:spPr/>
        <p:txBody>
          <a:bodyPr/>
          <a:lstStyle/>
          <a:p>
            <a:r>
              <a:rPr lang="en-US" dirty="0"/>
              <a:t>Stat 1 Course - typical</a:t>
            </a:r>
          </a:p>
        </p:txBody>
      </p:sp>
      <p:sp>
        <p:nvSpPr>
          <p:cNvPr id="3" name="Content Placeholder 2">
            <a:extLst>
              <a:ext uri="{FF2B5EF4-FFF2-40B4-BE49-F238E27FC236}">
                <a16:creationId xmlns:a16="http://schemas.microsoft.com/office/drawing/2014/main" id="{43CE2D01-2B99-4012-A4BA-85D8BF790B0C}"/>
              </a:ext>
            </a:extLst>
          </p:cNvPr>
          <p:cNvSpPr>
            <a:spLocks noGrp="1"/>
          </p:cNvSpPr>
          <p:nvPr>
            <p:ph idx="1"/>
          </p:nvPr>
        </p:nvSpPr>
        <p:spPr>
          <a:xfrm>
            <a:off x="364765" y="2351272"/>
            <a:ext cx="4953164" cy="1804450"/>
          </a:xfrm>
        </p:spPr>
        <p:txBody>
          <a:bodyPr>
            <a:normAutofit/>
          </a:bodyPr>
          <a:lstStyle/>
          <a:p>
            <a:r>
              <a:rPr lang="en-US" sz="2000" dirty="0"/>
              <a:t>Compare the distributions of wage for the South and West Coast</a:t>
            </a:r>
          </a:p>
          <a:p>
            <a:pPr lvl="1"/>
            <a:r>
              <a:rPr lang="en-US" sz="1600" dirty="0"/>
              <a:t>Shape</a:t>
            </a:r>
          </a:p>
          <a:p>
            <a:pPr lvl="1"/>
            <a:r>
              <a:rPr lang="en-US" sz="1600" dirty="0"/>
              <a:t>Typical value</a:t>
            </a:r>
          </a:p>
          <a:p>
            <a:pPr lvl="1"/>
            <a:r>
              <a:rPr lang="en-US" sz="1600" dirty="0"/>
              <a:t>Variation</a:t>
            </a:r>
          </a:p>
          <a:p>
            <a:pPr lvl="1"/>
            <a:r>
              <a:rPr lang="en-US" sz="1600" dirty="0"/>
              <a:t>outliers</a:t>
            </a:r>
          </a:p>
        </p:txBody>
      </p:sp>
      <p:sp>
        <p:nvSpPr>
          <p:cNvPr id="4" name="Slide Number Placeholder 3">
            <a:extLst>
              <a:ext uri="{FF2B5EF4-FFF2-40B4-BE49-F238E27FC236}">
                <a16:creationId xmlns:a16="http://schemas.microsoft.com/office/drawing/2014/main" id="{DE420B12-5150-408E-A2A3-12C269014309}"/>
              </a:ext>
            </a:extLst>
          </p:cNvPr>
          <p:cNvSpPr>
            <a:spLocks noGrp="1"/>
          </p:cNvSpPr>
          <p:nvPr>
            <p:ph type="sldNum" sz="quarter" idx="12"/>
          </p:nvPr>
        </p:nvSpPr>
        <p:spPr/>
        <p:txBody>
          <a:bodyPr/>
          <a:lstStyle/>
          <a:p>
            <a:fld id="{6AFDBDB9-4E8D-4F0D-9F80-0D6524604E83}" type="slidenum">
              <a:rPr lang="en-US" smtClean="0"/>
              <a:pPr/>
              <a:t>9</a:t>
            </a:fld>
            <a:r>
              <a:rPr lang="en-US"/>
              <a:t>/ 29 </a:t>
            </a:r>
            <a:endParaRPr lang="en-US" dirty="0"/>
          </a:p>
        </p:txBody>
      </p:sp>
      <p:pic>
        <p:nvPicPr>
          <p:cNvPr id="6" name="Picture 5" descr="Chart, box and whisker chart&#10;&#10;Description automatically generated">
            <a:extLst>
              <a:ext uri="{FF2B5EF4-FFF2-40B4-BE49-F238E27FC236}">
                <a16:creationId xmlns:a16="http://schemas.microsoft.com/office/drawing/2014/main" id="{BDB395B1-A783-44CF-A0AF-D6162AD6F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4787" y="988198"/>
            <a:ext cx="3161637" cy="3584414"/>
          </a:xfrm>
          <a:prstGeom prst="rect">
            <a:avLst/>
          </a:prstGeom>
        </p:spPr>
      </p:pic>
      <p:pic>
        <p:nvPicPr>
          <p:cNvPr id="7" name="Picture 6">
            <a:extLst>
              <a:ext uri="{FF2B5EF4-FFF2-40B4-BE49-F238E27FC236}">
                <a16:creationId xmlns:a16="http://schemas.microsoft.com/office/drawing/2014/main" id="{9FC0AE93-CC95-46D2-A65D-54187BA3D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65" y="1140795"/>
            <a:ext cx="6633559" cy="791372"/>
          </a:xfrm>
          <a:prstGeom prst="rect">
            <a:avLst/>
          </a:prstGeom>
        </p:spPr>
      </p:pic>
    </p:spTree>
    <p:extLst>
      <p:ext uri="{BB962C8B-B14F-4D97-AF65-F5344CB8AC3E}">
        <p14:creationId xmlns:p14="http://schemas.microsoft.com/office/powerpoint/2010/main" val="422573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29893</TotalTime>
  <Words>2450</Words>
  <Application>Microsoft Office PowerPoint</Application>
  <PresentationFormat>On-screen Show (16:9)</PresentationFormat>
  <Paragraphs>421</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Abolition</vt:lpstr>
      <vt:lpstr>Arial</vt:lpstr>
      <vt:lpstr>Calibri</vt:lpstr>
      <vt:lpstr>Calibri Light</vt:lpstr>
      <vt:lpstr>Cambria Math</vt:lpstr>
      <vt:lpstr>Wingdings</vt:lpstr>
      <vt:lpstr>Office Theme</vt:lpstr>
      <vt:lpstr>Workshop Goals</vt:lpstr>
      <vt:lpstr>AGENDA</vt:lpstr>
      <vt:lpstr>PowerPoint Presentation</vt:lpstr>
      <vt:lpstr>GAISE (2016)</vt:lpstr>
      <vt:lpstr>GAISE (2016)</vt:lpstr>
      <vt:lpstr>Teach statistical thinking: 6-step process</vt:lpstr>
      <vt:lpstr>Teach statistical thinking: Multivariable Thinking (MVT)</vt:lpstr>
      <vt:lpstr>Step 4: Stat 1 Course - typical</vt:lpstr>
      <vt:lpstr>Stat 1 Course - typical</vt:lpstr>
      <vt:lpstr>Stat 1 Course - MVT</vt:lpstr>
      <vt:lpstr>PowerPoint Presentation</vt:lpstr>
      <vt:lpstr>PowerPoint Presentation</vt:lpstr>
      <vt:lpstr>Step 3: (Stat 1 &amp; Stat 2) Designing a Study</vt:lpstr>
      <vt:lpstr>Step 3: (Stat 1 &amp; Stat 2) Designing a Study</vt:lpstr>
      <vt:lpstr>Sources of Variation Diagram</vt:lpstr>
      <vt:lpstr>Inclusion Criteria (Reducing Variation)</vt:lpstr>
      <vt:lpstr>Inclusion Criteria (Reducing Variation)</vt:lpstr>
      <vt:lpstr>Control by Design (Reducing Variation)</vt:lpstr>
      <vt:lpstr>Random Assignment (Similar trt groups)</vt:lpstr>
      <vt:lpstr>Purpose of Random Assignment</vt:lpstr>
      <vt:lpstr>Accounting for the Rider-to-Rider Variability</vt:lpstr>
      <vt:lpstr>Random Assignment within Participant</vt:lpstr>
      <vt:lpstr>Accounting for the Rider-to-Rider Variability</vt:lpstr>
      <vt:lpstr>Accounting for the Rider-to-Rider Variability</vt:lpstr>
      <vt:lpstr>Step 4: Statistical Inference</vt:lpstr>
      <vt:lpstr>SBI Example</vt:lpstr>
      <vt:lpstr>SBI Example</vt:lpstr>
      <vt:lpstr>SBI Example</vt:lpstr>
      <vt:lpstr>SBI Example</vt:lpstr>
      <vt:lpstr>SBI Example</vt:lpstr>
      <vt:lpstr>SBI Example</vt:lpstr>
      <vt:lpstr>SBI Example</vt:lpstr>
      <vt:lpstr>SBI Example</vt:lpstr>
      <vt:lpstr>SBI Example</vt:lpstr>
      <vt:lpstr>SBI</vt:lpstr>
      <vt:lpstr>GAISE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J. McGaughey</cp:lastModifiedBy>
  <cp:revision>396</cp:revision>
  <cp:lastPrinted>2021-09-01T22:32:41Z</cp:lastPrinted>
  <dcterms:created xsi:type="dcterms:W3CDTF">2019-07-25T17:13:11Z</dcterms:created>
  <dcterms:modified xsi:type="dcterms:W3CDTF">2022-07-29T15:18:24Z</dcterms:modified>
</cp:coreProperties>
</file>