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m4a" ContentType="audi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0" r:id="rId1"/>
  </p:sldMasterIdLst>
  <p:notesMasterIdLst>
    <p:notesMasterId r:id="rId21"/>
  </p:notesMasterIdLst>
  <p:sldIdLst>
    <p:sldId id="256" r:id="rId2"/>
    <p:sldId id="263" r:id="rId3"/>
    <p:sldId id="264" r:id="rId4"/>
    <p:sldId id="267" r:id="rId5"/>
    <p:sldId id="265" r:id="rId6"/>
    <p:sldId id="266" r:id="rId7"/>
    <p:sldId id="268" r:id="rId8"/>
    <p:sldId id="257" r:id="rId9"/>
    <p:sldId id="262" r:id="rId10"/>
    <p:sldId id="269" r:id="rId11"/>
    <p:sldId id="270" r:id="rId12"/>
    <p:sldId id="271" r:id="rId13"/>
    <p:sldId id="272" r:id="rId14"/>
    <p:sldId id="273" r:id="rId15"/>
    <p:sldId id="274" r:id="rId16"/>
    <p:sldId id="277" r:id="rId17"/>
    <p:sldId id="278" r:id="rId18"/>
    <p:sldId id="275" r:id="rId19"/>
    <p:sldId id="276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7" d="100"/>
          <a:sy n="67" d="100"/>
        </p:scale>
        <p:origin x="-112" y="-6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notesMaster" Target="notesMasters/notesMaster1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C550FB-BE03-A040-B755-C184D70F8AD7}" type="datetimeFigureOut">
              <a:rPr lang="en-US" smtClean="0"/>
              <a:t>6/9/14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8B0CD0-792B-3E49-B53F-0F6E1559C6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2678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B0CD0-792B-3E49-B53F-0F6E1559C6C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5003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B0CD0-792B-3E49-B53F-0F6E1559C6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8950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Anna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B0CD0-792B-3E49-B53F-0F6E1559C6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601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28E80666-FB37-4B36-9149-507F3B0178E3}" type="datetimeFigureOut">
              <a:rPr lang="en-US" smtClean="0"/>
              <a:pPr/>
              <a:t>6/9/14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4388" y="228600"/>
            <a:ext cx="2057400" cy="203911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A04-F9AA-0440-B661-389B60D2E4DE}" type="datetimeFigureOut">
              <a:rPr lang="en-US" smtClean="0"/>
              <a:t>6/9/14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C8547-6630-304C-B705-580AFE95FD09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7"/>
          </p:nvPr>
        </p:nvSpPr>
        <p:spPr>
          <a:xfrm>
            <a:off x="502920" y="1985963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502920" y="4164965"/>
            <a:ext cx="3657413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TextBox 7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A04-F9AA-0440-B661-389B60D2E4DE}" type="datetimeFigureOut">
              <a:rPr lang="en-US" smtClean="0"/>
              <a:t>6/9/14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C8547-6630-304C-B705-580AFE95FD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A04-F9AA-0440-B661-389B60D2E4DE}" type="datetimeFigureOut">
              <a:rPr lang="en-US" smtClean="0"/>
              <a:t>6/9/14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C8547-6630-304C-B705-580AFE95FD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3451225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5" y="2571750"/>
            <a:ext cx="3255264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68775" y="273050"/>
            <a:ext cx="4597399" cy="585311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3" y="3733800"/>
            <a:ext cx="325526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0B09CA04-F9AA-0440-B661-389B60D2E4DE}" type="datetimeFigureOut">
              <a:rPr lang="en-US" smtClean="0"/>
              <a:t>6/9/14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59305" y="6423585"/>
            <a:ext cx="331694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69404" y="3124200"/>
            <a:ext cx="3898272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6" y="228600"/>
            <a:ext cx="3460658" cy="63452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69404" y="3995737"/>
            <a:ext cx="3898272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0B09CA04-F9AA-0440-B661-389B60D2E4DE}" type="datetimeFigureOut">
              <a:rPr lang="en-US" smtClean="0"/>
              <a:t>6/9/14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C8547-6630-304C-B705-580AFE95FD0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990110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6505" y="4424082"/>
            <a:ext cx="6191157" cy="83371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28600"/>
            <a:ext cx="637838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6505" y="5257799"/>
            <a:ext cx="6191157" cy="885825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A04-F9AA-0440-B661-389B60D2E4DE}" type="datetimeFigureOut">
              <a:rPr lang="en-US" smtClean="0"/>
              <a:t>6/9/14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C8547-6630-304C-B705-580AFE95FD0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02438" y="2377440"/>
            <a:ext cx="2057400" cy="20391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327212" y="4632792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4" y="228600"/>
            <a:ext cx="6387167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6181611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6179566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212262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09CA04-F9AA-0440-B661-389B60D2E4DE}" type="datetimeFigureOut">
              <a:rPr lang="en-US" smtClean="0"/>
              <a:t>6/9/14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46481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C8547-6630-304C-B705-580AFE95FD0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49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6802438" y="4535424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82575" y="228600"/>
            <a:ext cx="423545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554" y="2571750"/>
            <a:ext cx="4016633" cy="1162050"/>
          </a:xfrm>
        </p:spPr>
        <p:txBody>
          <a:bodyPr anchor="b">
            <a:normAutofit/>
          </a:bodyPr>
          <a:lstStyle>
            <a:lvl1pPr algn="l">
              <a:defRPr sz="2600" b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1094" y="3733800"/>
            <a:ext cx="4015304" cy="2392363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0" y="6235607"/>
            <a:ext cx="13483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B09CA04-F9AA-0440-B661-389B60D2E4DE}" type="datetimeFigureOut">
              <a:rPr lang="en-US" smtClean="0"/>
              <a:t>6/9/14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95" y="6235607"/>
            <a:ext cx="2590705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C8547-6630-304C-B705-580AFE95FD0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4624388" y="4534726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4624388" y="2381663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5"/>
          </p:nvPr>
        </p:nvSpPr>
        <p:spPr>
          <a:xfrm>
            <a:off x="6803136" y="2381662"/>
            <a:ext cx="2057400" cy="418795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3124200"/>
            <a:ext cx="3108960" cy="871538"/>
          </a:xfrm>
        </p:spPr>
        <p:txBody>
          <a:bodyPr anchor="b">
            <a:normAutofit/>
          </a:bodyPr>
          <a:lstStyle>
            <a:lvl1pPr algn="l">
              <a:defRPr sz="2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77905" y="2365248"/>
            <a:ext cx="4240119" cy="4187952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3995737"/>
            <a:ext cx="3108960" cy="2147888"/>
          </a:xfrm>
        </p:spPr>
        <p:txBody>
          <a:bodyPr/>
          <a:lstStyle>
            <a:lvl1pPr marL="0" indent="0">
              <a:spcBef>
                <a:spcPts val="600"/>
              </a:spcBef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391399" y="6423585"/>
            <a:ext cx="1537447" cy="365125"/>
          </a:xfrm>
        </p:spPr>
        <p:txBody>
          <a:bodyPr/>
          <a:lstStyle/>
          <a:p>
            <a:fld id="{0B09CA04-F9AA-0440-B661-389B60D2E4DE}" type="datetimeFigureOut">
              <a:rPr lang="en-US" smtClean="0"/>
              <a:t>6/9/14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91000" y="6423585"/>
            <a:ext cx="3005138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C8547-6630-304C-B705-580AFE95FD09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750361" y="3370730"/>
            <a:ext cx="2205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2400" b="1" baseline="0">
                <a:solidFill>
                  <a:schemeClr val="accent1">
                    <a:lumMod val="60000"/>
                    <a:lumOff val="40000"/>
                  </a:schemeClr>
                </a:solidFill>
              </a:rPr>
              <a:t>+ </a:t>
            </a:r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27790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5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2460625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A04-F9AA-0440-B661-389B60D2E4DE}" type="datetimeFigureOut">
              <a:rPr lang="en-US" smtClean="0"/>
              <a:t>6/9/14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C8547-6630-304C-B705-580AFE95FD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A04-F9AA-0440-B661-389B60D2E4DE}" type="datetimeFigureOut">
              <a:rPr lang="en-US" smtClean="0"/>
              <a:t>6/9/14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C8547-6630-304C-B705-580AFE95FD0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3"/>
            <a:ext cx="685800" cy="3022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5772" y="954742"/>
            <a:ext cx="681318" cy="5171422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58756"/>
            <a:ext cx="6858000" cy="5184869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A04-F9AA-0440-B661-389B60D2E4DE}" type="datetimeFigureOut">
              <a:rPr lang="en-US" smtClean="0"/>
              <a:t>6/9/14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C8547-6630-304C-B705-580AFE95FD0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 rot="16200000">
            <a:off x="8593111" y="561668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4" y="134471"/>
            <a:ext cx="7556313" cy="995082"/>
          </a:xfrm>
        </p:spPr>
        <p:txBody>
          <a:bodyPr anchor="b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A04-F9AA-0440-B661-389B60D2E4DE}" type="datetimeFigureOut">
              <a:rPr lang="en-US" smtClean="0"/>
              <a:t>6/9/14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C8547-6630-304C-B705-580AFE95FD0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518" y="1129553"/>
            <a:ext cx="7558960" cy="774700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>
              <a:buNone/>
              <a:defRPr kumimoji="0" sz="2400" b="0" i="0" u="none" strike="noStrike" kern="1200" cap="none" spc="0" normalizeH="0" baseline="0">
                <a:ln>
                  <a:noFill/>
                </a:ln>
                <a:solidFill>
                  <a:schemeClr val="accent3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00600" y="4624668"/>
            <a:ext cx="4038600" cy="93345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5562599"/>
            <a:ext cx="4038600" cy="748553"/>
          </a:xfrm>
        </p:spPr>
        <p:txBody>
          <a:bodyPr>
            <a:normAutofit/>
          </a:bodyPr>
          <a:lstStyle>
            <a:lvl1pPr marL="0" indent="0" algn="l">
              <a:spcBef>
                <a:spcPts val="300"/>
              </a:spcBef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0600" y="6425640"/>
            <a:ext cx="1232647" cy="365125"/>
          </a:xfrm>
        </p:spPr>
        <p:txBody>
          <a:bodyPr/>
          <a:lstStyle>
            <a:lvl1pPr algn="l">
              <a:defRPr/>
            </a:lvl1pPr>
          </a:lstStyle>
          <a:p>
            <a:fld id="{0B09CA04-F9AA-0440-B661-389B60D2E4DE}" type="datetimeFigureOut">
              <a:rPr lang="en-US" smtClean="0"/>
              <a:t>6/9/14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11153" y="6425640"/>
            <a:ext cx="261769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82575" y="228600"/>
            <a:ext cx="4235450" cy="4187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6802438" y="228600"/>
            <a:ext cx="2057400" cy="203911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4624388" y="2377440"/>
            <a:ext cx="2057400" cy="203911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2"/>
          </p:nvPr>
        </p:nvSpPr>
        <p:spPr>
          <a:xfrm>
            <a:off x="4624388" y="22860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13"/>
          </p:nvPr>
        </p:nvSpPr>
        <p:spPr>
          <a:xfrm>
            <a:off x="6802438" y="2377440"/>
            <a:ext cx="2057400" cy="2039112"/>
          </a:xfrm>
        </p:spPr>
        <p:txBody>
          <a:bodyPr/>
          <a:lstStyle>
            <a:lvl1pPr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1779494"/>
            <a:ext cx="3086100" cy="2040905"/>
          </a:xfrm>
        </p:spPr>
        <p:txBody>
          <a:bodyPr lIns="45720" tIns="45720" rIns="45720" anchor="t">
            <a:noAutofit/>
          </a:bodyPr>
          <a:lstStyle>
            <a:lvl1pPr marL="0" indent="0" algn="ctr">
              <a:spcBef>
                <a:spcPts val="600"/>
              </a:spcBef>
              <a:buNone/>
              <a:defRPr sz="4600">
                <a:solidFill>
                  <a:schemeClr val="bg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24891" y="174812"/>
            <a:ext cx="41330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54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58907" y="228600"/>
            <a:ext cx="8200930" cy="6345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3124200"/>
            <a:ext cx="5638800" cy="1362075"/>
          </a:xfrm>
        </p:spPr>
        <p:txBody>
          <a:bodyPr anchor="b" anchorCtr="0">
            <a:normAutofit/>
          </a:bodyPr>
          <a:lstStyle>
            <a:lvl1pPr algn="l">
              <a:defRPr sz="3200" b="0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4495800"/>
            <a:ext cx="5638800" cy="1500187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300"/>
              </a:spcBef>
              <a:buNone/>
              <a:defRPr sz="14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8906" y="6248774"/>
            <a:ext cx="1474694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28E80666-FB37-4B36-9149-507F3B0178E3}" type="datetimeFigureOut">
              <a:rPr lang="en-US" smtClean="0"/>
              <a:pPr/>
              <a:t>6/9/14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86000" y="6248774"/>
            <a:ext cx="5638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800" y="6248774"/>
            <a:ext cx="554038" cy="365125"/>
          </a:xfrm>
        </p:spPr>
        <p:txBody>
          <a:bodyPr/>
          <a:lstStyle/>
          <a:p>
            <a:fld id="{D7E63A33-8271-4DD0-9C48-789913D7C1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003612" y="3110754"/>
            <a:ext cx="26090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40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" name="Rectangle 8"/>
          <p:cNvSpPr/>
          <p:nvPr/>
        </p:nvSpPr>
        <p:spPr>
          <a:xfrm>
            <a:off x="285750" y="228600"/>
            <a:ext cx="212725" cy="6345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210550" y="282574"/>
            <a:ext cx="642097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8068235" y="282574"/>
            <a:ext cx="91440" cy="1600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9987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A04-F9AA-0440-B661-389B60D2E4DE}" type="datetimeFigureOut">
              <a:rPr lang="en-US" smtClean="0"/>
              <a:t>6/9/14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C8547-6630-304C-B705-580AFE95FD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2" name="TextBox 11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7541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99878" y="2447365"/>
            <a:ext cx="3657600" cy="367879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A04-F9AA-0440-B661-389B60D2E4DE}" type="datetimeFigureOut">
              <a:rPr lang="en-US" smtClean="0"/>
              <a:t>6/9/14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C8547-6630-304C-B705-580AFE95FD09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7541" y="2070847"/>
            <a:ext cx="3657600" cy="322729"/>
          </a:xfrm>
          <a:prstGeom prst="rect">
            <a:avLst/>
          </a:prstGeom>
          <a:solidFill>
            <a:schemeClr val="accent3"/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99878" y="2070847"/>
            <a:ext cx="3657600" cy="3227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tIns="0" bIns="0"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8517" y="1985963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A04-F9AA-0440-B661-389B60D2E4DE}" type="datetimeFigureOut">
              <a:rPr lang="en-US" smtClean="0"/>
              <a:t>6/9/14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498517" y="4164965"/>
            <a:ext cx="7569157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Rectangle 13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05800" y="242234"/>
            <a:ext cx="554038" cy="365125"/>
          </a:xfrm>
        </p:spPr>
        <p:txBody>
          <a:bodyPr/>
          <a:lstStyle/>
          <a:p>
            <a:fld id="{078C8547-6630-304C-B705-580AFE95FD0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166847" y="282574"/>
            <a:ext cx="685800" cy="16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0" name="TextBox 9"/>
          <p:cNvSpPr txBox="1"/>
          <p:nvPr/>
        </p:nvSpPr>
        <p:spPr>
          <a:xfrm>
            <a:off x="223185" y="228600"/>
            <a:ext cx="26090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sz="3600" b="1">
                <a:solidFill>
                  <a:schemeClr val="accent1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10075" y="1985963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9CA04-F9AA-0440-B661-389B60D2E4DE}" type="datetimeFigureOut">
              <a:rPr lang="en-US" smtClean="0"/>
              <a:t>6/9/14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C8547-6630-304C-B705-580AFE95FD0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498518" y="1985963"/>
            <a:ext cx="3657600" cy="4140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410075" y="4169664"/>
            <a:ext cx="3657600" cy="196596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8474" y="484094"/>
            <a:ext cx="7556313" cy="11161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474" y="1981200"/>
            <a:ext cx="7556313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95247" y="642358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0B09CA04-F9AA-0440-B661-389B60D2E4DE}" type="datetimeFigureOut">
              <a:rPr lang="en-US" smtClean="0"/>
              <a:t>6/9/14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706" y="6423585"/>
            <a:ext cx="61228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05800" y="242234"/>
            <a:ext cx="554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078C8547-6630-304C-B705-580AFE95FD0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  <p:sldLayoutId id="2147483768" r:id="rId18"/>
    <p:sldLayoutId id="2147483769" r:id="rId19"/>
    <p:sldLayoutId id="2147483770" r:id="rId20"/>
  </p:sldLayoutIdLst>
  <p:txStyles>
    <p:titleStyle>
      <a:lvl1pPr algn="l" defTabSz="914400" rtl="0" eaLnBrk="1" latinLnBrk="0" hangingPunct="1">
        <a:spcBef>
          <a:spcPct val="0"/>
        </a:spcBef>
        <a:buNone/>
        <a:defRPr sz="3600" b="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spcBef>
          <a:spcPts val="2000"/>
        </a:spcBef>
        <a:buClr>
          <a:schemeClr val="accent1"/>
        </a:buClr>
        <a:buSzPct val="75000"/>
        <a:buFont typeface="Wingdings" pitchFamily="2" charset="2"/>
        <a:buChar char="n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spcBef>
          <a:spcPts val="600"/>
        </a:spcBef>
        <a:buClr>
          <a:schemeClr val="accent1"/>
        </a:buClr>
        <a:buSzPct val="75000"/>
        <a:buFont typeface="Wingdings" pitchFamily="2" charset="2"/>
        <a:buChar char="n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377950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603375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830388" indent="-22860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75000"/>
        <a:buFont typeface="Wingdings" pitchFamily="2" charset="2"/>
        <a:buChar char=""/>
        <a:defRPr lang="en-US" sz="1800" kern="1200" baseline="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spcBef>
          <a:spcPct val="20000"/>
        </a:spcBef>
        <a:buClr>
          <a:schemeClr val="accent1"/>
        </a:buClr>
        <a:buSzPct val="75000"/>
        <a:buFont typeface="Wingdings" pitchFamily="2" charset="2"/>
        <a:buChar char=""/>
        <a:defRPr lang="en-US" sz="1800" kern="1200" baseline="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423" y="4463014"/>
            <a:ext cx="7019598" cy="3997518"/>
          </a:xfrm>
        </p:spPr>
        <p:txBody>
          <a:bodyPr>
            <a:normAutofit/>
          </a:bodyPr>
          <a:lstStyle/>
          <a:p>
            <a:r>
              <a:rPr lang="en-US" b="1" dirty="0" smtClean="0"/>
              <a:t>Sampling Variability: A hot topic in the Common Core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8970" y="5802895"/>
            <a:ext cx="7167021" cy="1260629"/>
          </a:xfrm>
        </p:spPr>
        <p:txBody>
          <a:bodyPr/>
          <a:lstStyle/>
          <a:p>
            <a:r>
              <a:rPr lang="en-US" dirty="0" smtClean="0"/>
              <a:t>Anna Bargagliotti</a:t>
            </a:r>
          </a:p>
          <a:p>
            <a:r>
              <a:rPr lang="en-US" dirty="0" smtClean="0"/>
              <a:t>Loyola Marymount University</a:t>
            </a:r>
          </a:p>
        </p:txBody>
      </p:sp>
    </p:spTree>
    <p:extLst>
      <p:ext uri="{BB962C8B-B14F-4D97-AF65-F5344CB8AC3E}">
        <p14:creationId xmlns:p14="http://schemas.microsoft.com/office/powerpoint/2010/main" val="3680273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Teacher Knowledge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600200"/>
            <a:ext cx="7556313" cy="4763911"/>
          </a:xfrm>
        </p:spPr>
        <p:txBody>
          <a:bodyPr>
            <a:normAutofit/>
          </a:bodyPr>
          <a:lstStyle/>
          <a:p>
            <a:r>
              <a:rPr lang="en-US" dirty="0" smtClean="0"/>
              <a:t>In light of the CCSSM emphasizing sampling variability, it is imperative for teachers to have a good understanding of the topic in order to effectively teach it to their students and meet the standards requirements</a:t>
            </a:r>
          </a:p>
          <a:p>
            <a:r>
              <a:rPr lang="en-US" dirty="0" smtClean="0"/>
              <a:t>To address this need, the NSF-funded Project-SET aimed to develop professional development (PD) materials for teachers to learn about sampling variability</a:t>
            </a:r>
          </a:p>
          <a:p>
            <a:r>
              <a:rPr lang="en-US" dirty="0" smtClean="0"/>
              <a:t>We first developed a hypothetical learning trajectory (LT) along with activities and assessments to be used to teach and test teacher understanding</a:t>
            </a:r>
          </a:p>
          <a:p>
            <a:r>
              <a:rPr lang="en-US" dirty="0" smtClean="0"/>
              <a:t>We then tested the LT in two pilots with high school teachers and edited the materials accordingly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6933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Learning Trajectory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Development of the LT was an extensive multi-year process that underwent several iterations</a:t>
            </a:r>
          </a:p>
          <a:p>
            <a:r>
              <a:rPr lang="en-US" dirty="0" smtClean="0"/>
              <a:t>In addition, after each pilot it has been significantly edited</a:t>
            </a:r>
          </a:p>
          <a:p>
            <a:r>
              <a:rPr lang="en-US" dirty="0" smtClean="0"/>
              <a:t>You should have the before and after version of the LT</a:t>
            </a:r>
          </a:p>
          <a:p>
            <a:pPr lvl="1"/>
            <a:r>
              <a:rPr lang="en-US" dirty="0" smtClean="0"/>
              <a:t>Note on the after (current) version: loop 5 is still undergoing some edits as the second pilot is just at this point right now!</a:t>
            </a:r>
          </a:p>
          <a:p>
            <a:pPr lvl="1"/>
            <a:r>
              <a:rPr lang="en-US" dirty="0" smtClean="0"/>
              <a:t>Next week this should be finalized once and for all!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0374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the 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467556"/>
            <a:ext cx="8222193" cy="524933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Pilot #1: Memphis, TN with 9 teachers</a:t>
            </a:r>
          </a:p>
          <a:p>
            <a:r>
              <a:rPr lang="en-US" dirty="0" smtClean="0"/>
              <a:t>Pilot #2: Los Angeles, CA with 4 teachers</a:t>
            </a:r>
            <a:endParaRPr lang="en-US" dirty="0"/>
          </a:p>
          <a:p>
            <a:r>
              <a:rPr lang="en-US" dirty="0" smtClean="0"/>
              <a:t>The pilots met for 15 weeks for three hours each time</a:t>
            </a:r>
          </a:p>
          <a:p>
            <a:r>
              <a:rPr lang="en-US" dirty="0" smtClean="0"/>
              <a:t>1 loop was covered in 1 class meeting (therefore 5 class periods were dedicated to sampling variability)</a:t>
            </a:r>
            <a:endParaRPr lang="en-US" dirty="0"/>
          </a:p>
          <a:p>
            <a:r>
              <a:rPr lang="en-US" dirty="0" smtClean="0"/>
              <a:t>For each loop of the LT, we developed 1 activity that teachers would work through during the PD to guide them through the knowledge in the loop</a:t>
            </a:r>
          </a:p>
          <a:p>
            <a:r>
              <a:rPr lang="en-US" dirty="0" smtClean="0"/>
              <a:t>For </a:t>
            </a:r>
            <a:r>
              <a:rPr lang="en-US" dirty="0"/>
              <a:t>each loop of the LT, we developed 1 open-ended assessment task that aimed to understand whether the teachers progressed through the loop</a:t>
            </a:r>
          </a:p>
          <a:p>
            <a:pPr lvl="1"/>
            <a:r>
              <a:rPr lang="en-US" dirty="0"/>
              <a:t>During pilot 1, several teacher misunderstandings were uncovered </a:t>
            </a:r>
            <a:r>
              <a:rPr lang="en-US" dirty="0" smtClean="0"/>
              <a:t>through the assessments</a:t>
            </a:r>
            <a:endParaRPr lang="en-US" dirty="0"/>
          </a:p>
          <a:p>
            <a:pPr lvl="1"/>
            <a:r>
              <a:rPr lang="en-US" dirty="0"/>
              <a:t>Edits were made to the LT, activities, and assessments accordingly to address the </a:t>
            </a:r>
            <a:r>
              <a:rPr lang="en-US" dirty="0" smtClean="0"/>
              <a:t>misunderstandings</a:t>
            </a:r>
          </a:p>
          <a:p>
            <a:r>
              <a:rPr lang="en-US" dirty="0" smtClean="0"/>
              <a:t>The LT was presented to the teachers after its completion</a:t>
            </a:r>
          </a:p>
          <a:p>
            <a:pPr marL="2286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093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Misunderstandings Uncovered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981200"/>
            <a:ext cx="7556313" cy="459457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Misalignment of a statistical survey question with the goal of a study (discussed in </a:t>
            </a:r>
            <a:r>
              <a:rPr lang="en-US" dirty="0" err="1" smtClean="0"/>
              <a:t>eCOTS</a:t>
            </a:r>
            <a:r>
              <a:rPr lang="en-US" dirty="0" smtClean="0"/>
              <a:t> presentation)</a:t>
            </a:r>
          </a:p>
          <a:p>
            <a:r>
              <a:rPr lang="en-US" dirty="0" smtClean="0"/>
              <a:t>Fixating that the mean and median are the only two possible numbers that can describe the center of a distribution </a:t>
            </a:r>
            <a:r>
              <a:rPr lang="en-US" dirty="0"/>
              <a:t>(discussed in </a:t>
            </a:r>
            <a:r>
              <a:rPr lang="en-US" dirty="0" err="1"/>
              <a:t>eCOTS</a:t>
            </a:r>
            <a:r>
              <a:rPr lang="en-US" dirty="0"/>
              <a:t> presentation</a:t>
            </a:r>
            <a:r>
              <a:rPr lang="en-US" dirty="0" smtClean="0"/>
              <a:t>)</a:t>
            </a:r>
          </a:p>
          <a:p>
            <a:r>
              <a:rPr lang="en-US" dirty="0" smtClean="0"/>
              <a:t>Confusing the population distribution, sample distribution, and sampling distribution</a:t>
            </a:r>
          </a:p>
          <a:p>
            <a:r>
              <a:rPr lang="en-US" dirty="0" smtClean="0"/>
              <a:t>Misunderstanding that the mean of the sampling distribution of the mean approaches the mean of the population as the size of the sample increases</a:t>
            </a:r>
          </a:p>
          <a:p>
            <a:r>
              <a:rPr lang="en-US" dirty="0" smtClean="0"/>
              <a:t>Misunderstanding that multiple samples are needed at all times in order to say anything about the population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320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Tackling the Misunderstandings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981200"/>
            <a:ext cx="7556313" cy="469335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We want the PD materials developed to be “off the shelf”</a:t>
            </a:r>
          </a:p>
          <a:p>
            <a:r>
              <a:rPr lang="en-US" dirty="0" smtClean="0"/>
              <a:t>Therefore it is very important to us that the activities and assessment and LT take into account any common pitfalls that teachers may fall into</a:t>
            </a:r>
          </a:p>
          <a:p>
            <a:r>
              <a:rPr lang="en-US" dirty="0" smtClean="0"/>
              <a:t>After the first pilot, we drastically changed the approach in several of the activities to ensure that we were not </a:t>
            </a:r>
            <a:r>
              <a:rPr lang="en-US" i="1" dirty="0" smtClean="0"/>
              <a:t>creating</a:t>
            </a:r>
            <a:r>
              <a:rPr lang="en-US" dirty="0" smtClean="0"/>
              <a:t> any misunderstandings</a:t>
            </a:r>
          </a:p>
          <a:p>
            <a:r>
              <a:rPr lang="en-US" dirty="0" smtClean="0"/>
              <a:t>Lets go through an activity that promoted many “ah-ha” moments during the second pilot</a:t>
            </a:r>
          </a:p>
          <a:p>
            <a:pPr lvl="1"/>
            <a:r>
              <a:rPr lang="en-US" dirty="0" smtClean="0"/>
              <a:t>This activity was adjusted in order to ensure that it did not lead teachers to:</a:t>
            </a:r>
          </a:p>
          <a:p>
            <a:pPr lvl="2"/>
            <a:r>
              <a:rPr lang="en-US" dirty="0" smtClean="0"/>
              <a:t>Confuse </a:t>
            </a:r>
            <a:r>
              <a:rPr lang="en-US" dirty="0"/>
              <a:t>the population distribution, sample distribution, and sampling distribution</a:t>
            </a:r>
          </a:p>
          <a:p>
            <a:pPr lvl="2"/>
            <a:r>
              <a:rPr lang="en-US" dirty="0" smtClean="0"/>
              <a:t>Misunderstand </a:t>
            </a:r>
            <a:r>
              <a:rPr lang="en-US" dirty="0"/>
              <a:t>that the mean of the sampling distribution of the mean approaches the mean of the population as the size of the sample increases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410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 Messages Revised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981200"/>
            <a:ext cx="7556313" cy="5173133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Sally, Jamal, Ivy, and Tom are students in Mr. Miller’s Statistics class.  One day in class they get into a discussion about text messaging.  </a:t>
            </a:r>
            <a:endParaRPr lang="en-US" dirty="0" smtClean="0"/>
          </a:p>
          <a:p>
            <a:r>
              <a:rPr lang="en-US" dirty="0" smtClean="0"/>
              <a:t>From </a:t>
            </a:r>
            <a:r>
              <a:rPr lang="en-US" dirty="0"/>
              <a:t>their service carriers they obtain data about their text messaging use from the last three-years. Each of them records the number of text messages they send or receive every day for 1085 days.  They then use statistical analysis to compare their </a:t>
            </a:r>
            <a:r>
              <a:rPr lang="en-US" dirty="0" smtClean="0"/>
              <a:t>text messaging patterns.</a:t>
            </a:r>
          </a:p>
          <a:p>
            <a:r>
              <a:rPr lang="en-US" dirty="0" smtClean="0"/>
              <a:t>Each group is given one person’s text messaging data</a:t>
            </a:r>
          </a:p>
          <a:p>
            <a:r>
              <a:rPr lang="en-US" dirty="0" smtClean="0"/>
              <a:t>For their assigned person, each finds an approximate sampling distribution for the mean text messages using samples of size 10, 30, and 50</a:t>
            </a:r>
          </a:p>
          <a:p>
            <a:pPr lvl="1"/>
            <a:r>
              <a:rPr lang="en-US" dirty="0" smtClean="0"/>
              <a:t>They are asked to comment on the center, shape, and variation of their approximate sampling distributions</a:t>
            </a:r>
          </a:p>
          <a:p>
            <a:pPr lvl="1"/>
            <a:r>
              <a:rPr lang="en-US" dirty="0" smtClean="0"/>
              <a:t>They also compute the means and the standard deviations for their sampling distributions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17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Text Messaging Distributions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3" y="1851378"/>
            <a:ext cx="3099859" cy="1958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3" y="4003146"/>
            <a:ext cx="2773539" cy="2123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933" y="1851379"/>
            <a:ext cx="3059289" cy="1958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710" y="3810000"/>
            <a:ext cx="2960511" cy="25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4334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87" y="1600200"/>
            <a:ext cx="2850827" cy="23103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114" y="2584322"/>
            <a:ext cx="2743200" cy="274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974" y="3755772"/>
            <a:ext cx="2628900" cy="2270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3097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second pilot results indicated a drastic improvement in teacher understanding of the</a:t>
            </a:r>
            <a:r>
              <a:rPr lang="en-US" i="1" dirty="0" smtClean="0"/>
              <a:t> overall flow </a:t>
            </a:r>
            <a:r>
              <a:rPr lang="en-US" dirty="0" smtClean="0"/>
              <a:t>of concepts</a:t>
            </a:r>
          </a:p>
          <a:p>
            <a:r>
              <a:rPr lang="en-US" dirty="0" smtClean="0"/>
              <a:t>The flow is particularly important for a concept like sampling variability that has many important parts and applications</a:t>
            </a:r>
          </a:p>
          <a:p>
            <a:r>
              <a:rPr lang="en-US" dirty="0" smtClean="0"/>
              <a:t>Here is an audio of one teacher in pilot 2 reflecting on their progression of topics in the LT</a:t>
            </a:r>
          </a:p>
        </p:txBody>
      </p:sp>
      <p:pic>
        <p:nvPicPr>
          <p:cNvPr id="4" name="Barnes Voice Over Sampling Variability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6711" y="446105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293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8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443" y="1303867"/>
            <a:ext cx="7556313" cy="4144963"/>
          </a:xfrm>
        </p:spPr>
        <p:txBody>
          <a:bodyPr>
            <a:normAutofit/>
          </a:bodyPr>
          <a:lstStyle/>
          <a:p>
            <a:r>
              <a:rPr lang="en-US" dirty="0" smtClean="0"/>
              <a:t>Presenting a topic such as sampling variability using a LT as the backbone can provide teachers with the needed big picture</a:t>
            </a:r>
          </a:p>
          <a:p>
            <a:r>
              <a:rPr lang="en-US" b="1" dirty="0" smtClean="0"/>
              <a:t>This big picture is particularly important for teachers since they have to have a greater understanding of how everything fits together in order to teach it to their students</a:t>
            </a:r>
          </a:p>
          <a:p>
            <a:r>
              <a:rPr lang="en-US" dirty="0" smtClean="0"/>
              <a:t>LTs can give us the structure needed to deliver effective PD for teachers</a:t>
            </a:r>
          </a:p>
          <a:p>
            <a:r>
              <a:rPr lang="en-US" dirty="0" smtClean="0"/>
              <a:t>Here is an audio clip of another teacher explaining the LT:</a:t>
            </a:r>
          </a:p>
        </p:txBody>
      </p:sp>
      <p:pic>
        <p:nvPicPr>
          <p:cNvPr id="4" name="1st Recording Traci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49600" y="544883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09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1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Nationally there is a strong push for increasing statistics education for K-16</a:t>
            </a:r>
          </a:p>
          <a:p>
            <a:endParaRPr lang="en-US" dirty="0"/>
          </a:p>
          <a:p>
            <a:r>
              <a:rPr lang="en-US" dirty="0"/>
              <a:t>The Common Core State Standards for Mathematics (CCSSM) include a large amount of statistics content in the middle and high school grades and a smaller amount at the elementary school level </a:t>
            </a:r>
          </a:p>
          <a:p>
            <a:endParaRPr lang="en-US" dirty="0"/>
          </a:p>
          <a:p>
            <a:r>
              <a:rPr lang="en-US" dirty="0"/>
              <a:t>The Mathematics Education of Teachers Reports (MET I and MET II) have identified statistics as a large area of concern for teacher preparation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7035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Statistics in the Common Core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the elementary level, a small amount of statistics is included in the Measurement and Data strand</a:t>
            </a:r>
          </a:p>
          <a:p>
            <a:r>
              <a:rPr lang="en-US" dirty="0"/>
              <a:t>At the middle school level, a large amount of statistics is introduced</a:t>
            </a:r>
          </a:p>
          <a:p>
            <a:r>
              <a:rPr lang="en-US" dirty="0"/>
              <a:t>At the high school level, statistics is </a:t>
            </a:r>
          </a:p>
          <a:p>
            <a:pPr lvl="1"/>
            <a:r>
              <a:rPr lang="en-US" dirty="0"/>
              <a:t>interwoven in all courses, </a:t>
            </a:r>
          </a:p>
          <a:p>
            <a:pPr lvl="1"/>
            <a:r>
              <a:rPr lang="en-US" dirty="0"/>
              <a:t>in a stand alone AP course,</a:t>
            </a:r>
          </a:p>
          <a:p>
            <a:pPr lvl="1"/>
            <a:r>
              <a:rPr lang="en-US" dirty="0"/>
              <a:t>in a stand alone non-AP course, and </a:t>
            </a:r>
          </a:p>
          <a:p>
            <a:pPr lvl="1"/>
            <a:r>
              <a:rPr lang="en-US" dirty="0"/>
              <a:t>in the modeling strand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081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Challenges &amp; 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increased attention towards statistics is welcomed and needed</a:t>
            </a:r>
          </a:p>
          <a:p>
            <a:r>
              <a:rPr lang="en-US" dirty="0" smtClean="0"/>
              <a:t>This provides huge opportunities for statistical learning</a:t>
            </a:r>
          </a:p>
          <a:p>
            <a:r>
              <a:rPr lang="en-US" dirty="0" smtClean="0"/>
              <a:t>However, with these opportunities, we also have large challenges</a:t>
            </a:r>
          </a:p>
          <a:p>
            <a:r>
              <a:rPr lang="en-US" dirty="0" smtClean="0"/>
              <a:t>A main challenge is the preparation of teachers in statistics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022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Pre-service Teacher Preparation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the elementary level, teachers at best take 3 courses in mathematics departments with possibly only 1 chapter/unit dedicated to stats</a:t>
            </a:r>
          </a:p>
          <a:p>
            <a:r>
              <a:rPr lang="en-US" dirty="0"/>
              <a:t>At the middle level, teachers may have more math courses or they may have only what the elementary teachers have</a:t>
            </a:r>
          </a:p>
          <a:p>
            <a:r>
              <a:rPr lang="en-US" dirty="0"/>
              <a:t>At the high school level, teachers typically are undergraduate math majors or math minors during which they may or may not have statistics courses depending on their program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12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In-service Teacher Preparation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In-service teachers at all levels were for the most part trained before the </a:t>
            </a:r>
            <a:r>
              <a:rPr lang="en-US" dirty="0" smtClean="0"/>
              <a:t>CCSSM</a:t>
            </a:r>
            <a:endParaRPr lang="en-US" dirty="0"/>
          </a:p>
          <a:p>
            <a:r>
              <a:rPr lang="en-US" dirty="0"/>
              <a:t>Little to no statistics </a:t>
            </a:r>
            <a:r>
              <a:rPr lang="en-US" dirty="0" smtClean="0"/>
              <a:t>may have been present </a:t>
            </a:r>
            <a:r>
              <a:rPr lang="en-US" dirty="0"/>
              <a:t>in their teacher preparation</a:t>
            </a:r>
          </a:p>
          <a:p>
            <a:r>
              <a:rPr lang="en-US" dirty="0"/>
              <a:t>There is a large need to help in-service teachers, as well as pre-service teachers, with statistical preparation</a:t>
            </a:r>
          </a:p>
          <a:p>
            <a:pPr lvl="1"/>
            <a:r>
              <a:rPr lang="en-US" dirty="0"/>
              <a:t>Note: their needs are similar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3066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Statistical Topics Emphasized in CCSSM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One of the main concepts emphasized in the CCSSM is sampling variability</a:t>
            </a:r>
          </a:p>
          <a:p>
            <a:r>
              <a:rPr lang="en-US" dirty="0" smtClean="0"/>
              <a:t>Other emphasized topics include bivariate data analysis, probability as used in decision-making,</a:t>
            </a:r>
            <a:r>
              <a:rPr lang="en-US" dirty="0"/>
              <a:t> </a:t>
            </a:r>
            <a:r>
              <a:rPr lang="en-US" dirty="0" smtClean="0"/>
              <a:t>and distributions</a:t>
            </a:r>
          </a:p>
          <a:p>
            <a:r>
              <a:rPr lang="en-US" dirty="0" smtClean="0"/>
              <a:t>Today we will focus on sampling variability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8416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Sampling Variability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Sampling variability, defined as the variation of a statistic found from taking random samples repeatedly from a population, is a central concept in statistics </a:t>
            </a:r>
            <a:endParaRPr lang="en-US" dirty="0" smtClean="0"/>
          </a:p>
          <a:p>
            <a:r>
              <a:rPr lang="en-US" dirty="0" smtClean="0"/>
              <a:t>GAISE </a:t>
            </a:r>
            <a:r>
              <a:rPr lang="en-US" dirty="0"/>
              <a:t>suggest </a:t>
            </a:r>
            <a:r>
              <a:rPr lang="en-US" dirty="0" smtClean="0"/>
              <a:t>the teaching of sampling </a:t>
            </a:r>
            <a:r>
              <a:rPr lang="en-US" dirty="0"/>
              <a:t>variability be introduced in the middle grades and continue through high school </a:t>
            </a:r>
            <a:endParaRPr lang="en-US" dirty="0" smtClean="0">
              <a:effectLst/>
            </a:endParaRPr>
          </a:p>
          <a:p>
            <a:r>
              <a:rPr lang="en-US" dirty="0" smtClean="0"/>
              <a:t>CCSSM </a:t>
            </a:r>
            <a:r>
              <a:rPr lang="en-US" dirty="0"/>
              <a:t>address sampling variability in </a:t>
            </a:r>
            <a:r>
              <a:rPr lang="en-US" dirty="0" smtClean="0"/>
              <a:t>the middle school and high school grades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491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Sampling Variability in the Common Core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498474" y="1822835"/>
            <a:ext cx="7556313" cy="474077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Grade </a:t>
            </a:r>
            <a:r>
              <a:rPr lang="en-US" dirty="0"/>
              <a:t>7</a:t>
            </a:r>
            <a:r>
              <a:rPr lang="en-US" dirty="0" smtClean="0"/>
              <a:t> standards: </a:t>
            </a:r>
          </a:p>
          <a:p>
            <a:pPr lvl="1"/>
            <a:r>
              <a:rPr lang="en-US" dirty="0" smtClean="0"/>
              <a:t>Use random sampling to draw inferences about a population</a:t>
            </a:r>
          </a:p>
          <a:p>
            <a:pPr lvl="1"/>
            <a:r>
              <a:rPr lang="en-US" dirty="0" smtClean="0"/>
              <a:t>Draw informal comparative inferences about two populations</a:t>
            </a:r>
          </a:p>
          <a:p>
            <a:pPr lvl="2"/>
            <a:r>
              <a:rPr lang="en-US" dirty="0"/>
              <a:t>Use measures of center and measures of variability in random samples to draw informal comparative inferences about two </a:t>
            </a:r>
            <a:r>
              <a:rPr lang="en-US" dirty="0" smtClean="0"/>
              <a:t>populations</a:t>
            </a:r>
          </a:p>
          <a:p>
            <a:pPr lvl="1"/>
            <a:r>
              <a:rPr lang="en-US" dirty="0" smtClean="0"/>
              <a:t>Investigate chance processes and develop, use, and evaluate probability models</a:t>
            </a:r>
          </a:p>
          <a:p>
            <a:pPr lvl="2"/>
            <a:r>
              <a:rPr lang="en-US" dirty="0" smtClean="0"/>
              <a:t>Approximate the probability of a chance event by collecting data on the chance process that produces it and observing its long-run relative frequency , and predict the approximate relative frequency given the probability</a:t>
            </a:r>
            <a:endParaRPr lang="en-US" dirty="0" smtClean="0">
              <a:effectLst/>
            </a:endParaRPr>
          </a:p>
          <a:p>
            <a:r>
              <a:rPr lang="en-US" dirty="0" smtClean="0"/>
              <a:t>High School standards: </a:t>
            </a:r>
          </a:p>
          <a:p>
            <a:pPr lvl="1"/>
            <a:r>
              <a:rPr lang="en-US" dirty="0" smtClean="0"/>
              <a:t>Understand and evaluate random processes underlying statistical experiments</a:t>
            </a:r>
          </a:p>
          <a:p>
            <a:pPr lvl="1"/>
            <a:r>
              <a:rPr lang="en-US" dirty="0" smtClean="0"/>
              <a:t>Making inferences and justify conclusions from sample surveys, experiments, or observational studies</a:t>
            </a:r>
          </a:p>
          <a:p>
            <a:pPr lvl="2"/>
            <a:r>
              <a:rPr lang="en-US" dirty="0" smtClean="0"/>
              <a:t>Use data from a sample survey to estimate a population mean or proportion, develop a margin of error through the use of simulation models for random sampling</a:t>
            </a:r>
          </a:p>
          <a:p>
            <a:pPr lvl="2"/>
            <a:r>
              <a:rPr lang="en-US" dirty="0" smtClean="0"/>
              <a:t>Understand statistics as a process from making inferences about population parameters based on a random sample from that population</a:t>
            </a:r>
          </a:p>
          <a:p>
            <a:pPr lvl="2"/>
            <a:r>
              <a:rPr lang="en-US" dirty="0" smtClean="0"/>
              <a:t>Decide if a specified model is consistent with results from a given data-generating process</a:t>
            </a:r>
          </a:p>
        </p:txBody>
      </p:sp>
    </p:spTree>
    <p:extLst>
      <p:ext uri="{BB962C8B-B14F-4D97-AF65-F5344CB8AC3E}">
        <p14:creationId xmlns:p14="http://schemas.microsoft.com/office/powerpoint/2010/main" val="1270889487"/>
      </p:ext>
    </p:extLst>
  </p:cSld>
  <p:clrMapOvr>
    <a:masterClrMapping/>
  </p:clrMapOvr>
</p:sld>
</file>

<file path=ppt/theme/theme1.xml><?xml version="1.0" encoding="utf-8"?>
<a:theme xmlns:a="http://schemas.openxmlformats.org/drawingml/2006/main" name="Advantage">
  <a:themeElements>
    <a:clrScheme name="Advantage">
      <a:dk1>
        <a:sysClr val="windowText" lastClr="000000"/>
      </a:dk1>
      <a:lt1>
        <a:sysClr val="window" lastClr="FFFFFF"/>
      </a:lt1>
      <a:dk2>
        <a:srgbClr val="2B142D"/>
      </a:dk2>
      <a:lt2>
        <a:srgbClr val="C3AFCC"/>
      </a:lt2>
      <a:accent1>
        <a:srgbClr val="663366"/>
      </a:accent1>
      <a:accent2>
        <a:srgbClr val="330F42"/>
      </a:accent2>
      <a:accent3>
        <a:srgbClr val="666699"/>
      </a:accent3>
      <a:accent4>
        <a:srgbClr val="999966"/>
      </a:accent4>
      <a:accent5>
        <a:srgbClr val="F7901E"/>
      </a:accent5>
      <a:accent6>
        <a:srgbClr val="A3A101"/>
      </a:accent6>
      <a:hlink>
        <a:srgbClr val="BC5FBC"/>
      </a:hlink>
      <a:folHlink>
        <a:srgbClr val="9775A7"/>
      </a:folHlink>
    </a:clrScheme>
    <a:fontScheme name="Advantage">
      <a:maj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Rockwell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Advantage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6000000" scaled="1"/>
        </a:gradFill>
        <a:gradFill rotWithShape="1">
          <a:gsLst>
            <a:gs pos="0">
              <a:schemeClr val="phClr">
                <a:shade val="40000"/>
                <a:alpha val="100000"/>
                <a:satMod val="150000"/>
                <a:lumMod val="100000"/>
              </a:schemeClr>
            </a:gs>
            <a:gs pos="100000">
              <a:schemeClr val="phClr">
                <a:tint val="70000"/>
                <a:shade val="100000"/>
                <a:alpha val="100000"/>
                <a:satMod val="200000"/>
                <a:lumMod val="100000"/>
              </a:schemeClr>
            </a:gs>
          </a:gsLst>
          <a:lin ang="5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FFFFFF">
                <a:alpha val="75000"/>
              </a:srgbClr>
            </a:innerShdw>
            <a:outerShdw blurRad="63500" dist="25400" dir="5400000" rotWithShape="0">
              <a:srgbClr val="808080">
                <a:alpha val="75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twoPt" dir="tl">
              <a:rot lat="0" lon="0" rev="4500000"/>
            </a:lightRig>
          </a:scene3d>
          <a:sp3d>
            <a:bevelT w="635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Advantage.thmx</Template>
  <TotalTime>935</TotalTime>
  <Words>1475</Words>
  <Application>Microsoft Macintosh PowerPoint</Application>
  <PresentationFormat>On-screen Show (4:3)</PresentationFormat>
  <Paragraphs>113</Paragraphs>
  <Slides>19</Slides>
  <Notes>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Advantage</vt:lpstr>
      <vt:lpstr>Sampling Variability: A hot topic in the Common Core</vt:lpstr>
      <vt:lpstr>Background</vt:lpstr>
      <vt:lpstr>Statistics in the Common Core</vt:lpstr>
      <vt:lpstr>Challenges &amp; Opportunities</vt:lpstr>
      <vt:lpstr>Pre-service Teacher Preparation</vt:lpstr>
      <vt:lpstr>In-service Teacher Preparation</vt:lpstr>
      <vt:lpstr>Statistical Topics Emphasized in CCSSM</vt:lpstr>
      <vt:lpstr>Sampling Variability</vt:lpstr>
      <vt:lpstr>Sampling Variability in the Common Core</vt:lpstr>
      <vt:lpstr>Teacher Knowledge</vt:lpstr>
      <vt:lpstr>The Learning Trajectory</vt:lpstr>
      <vt:lpstr>Testing the LTs</vt:lpstr>
      <vt:lpstr>Misunderstandings Uncovered</vt:lpstr>
      <vt:lpstr>Tackling the Misunderstandings</vt:lpstr>
      <vt:lpstr>Text Messages Revised</vt:lpstr>
      <vt:lpstr>Text Messaging Distributions</vt:lpstr>
      <vt:lpstr>Results</vt:lpstr>
      <vt:lpstr>Results</vt:lpstr>
      <vt:lpstr>Conclusions</vt:lpstr>
    </vt:vector>
  </TitlesOfParts>
  <Company>LMU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When Mathematics and Statistics Collide in Assessment Tasks </dc:title>
  <dc:creator>Anna Bargagliotti</dc:creator>
  <cp:lastModifiedBy>Anna Bargagliotti</cp:lastModifiedBy>
  <cp:revision>65</cp:revision>
  <dcterms:created xsi:type="dcterms:W3CDTF">2014-05-07T17:43:31Z</dcterms:created>
  <dcterms:modified xsi:type="dcterms:W3CDTF">2014-06-09T21:45:28Z</dcterms:modified>
</cp:coreProperties>
</file>