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68" r:id="rId3"/>
    <p:sldId id="269" r:id="rId4"/>
    <p:sldId id="261" r:id="rId5"/>
    <p:sldId id="265" r:id="rId6"/>
    <p:sldId id="273" r:id="rId7"/>
    <p:sldId id="277" r:id="rId8"/>
    <p:sldId id="278" r:id="rId9"/>
    <p:sldId id="279" r:id="rId10"/>
    <p:sldId id="281" r:id="rId11"/>
    <p:sldId id="282" r:id="rId12"/>
    <p:sldId id="283" r:id="rId13"/>
    <p:sldId id="284" r:id="rId14"/>
    <p:sldId id="260" r:id="rId15"/>
    <p:sldId id="280" r:id="rId16"/>
    <p:sldId id="288" r:id="rId17"/>
    <p:sldId id="285" r:id="rId18"/>
    <p:sldId id="286" r:id="rId19"/>
    <p:sldId id="274" r:id="rId20"/>
    <p:sldId id="289" r:id="rId21"/>
    <p:sldId id="276" r:id="rId22"/>
    <p:sldId id="290" r:id="rId23"/>
    <p:sldId id="275" r:id="rId24"/>
    <p:sldId id="291" r:id="rId25"/>
    <p:sldId id="287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45" d="100"/>
          <a:sy n="145" d="100"/>
        </p:scale>
        <p:origin x="-336" y="1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EFBC3-3717-45BE-ACDE-CCE562F8C542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F1FF8-95E9-4D89-81E1-5265C6894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Bachelor degrees for these combined categories are up 26% over the year before; Master’s are up 6%; and PhD’s are up 10% (mostly because biostatistics PhD’s jumped from 125 in 2011 to 173 in 2012.)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1FF8-95E9-4D89-81E1-5265C68947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2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1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8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49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belltow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1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42" descr="NCSU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1242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3124200" y="1471613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800" smtClean="0">
                <a:solidFill>
                  <a:srgbClr val="CC3300"/>
                </a:solidFill>
                <a:latin typeface="Arial Narrow" pitchFamily="34" charset="0"/>
              </a:rPr>
              <a:t>Statistics</a:t>
            </a:r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209800"/>
            <a:ext cx="9144000" cy="1143000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38300" y="4648200"/>
            <a:ext cx="5867400" cy="1447800"/>
          </a:xfrm>
        </p:spPr>
        <p:txBody>
          <a:bodyPr lIns="92075" tIns="46038" rIns="92075" bIns="46038"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400800"/>
            <a:ext cx="1905000" cy="3048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400800"/>
            <a:ext cx="1905000" cy="3048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3768722-39A3-4ACC-851A-D91C0FD1F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53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DA8DA-4122-43B1-936F-E29673C6A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25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1FF7D-A145-4C8B-A0F4-068BE8142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33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4051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1219200"/>
            <a:ext cx="4052888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A763-8104-4754-8947-74654EF87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46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AE59A-9956-493F-B37E-E507677E0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65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3741A-D9C6-4BDD-9FD7-6A1E933D7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41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59719-6CBB-4C62-BA24-A951F8922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52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D07DC-1A74-41B0-B9F0-69549A988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2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39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C2983-66FC-4F8B-B696-E30292B42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14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FC0CC-0BC0-4535-824B-A76732010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92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2438" y="152400"/>
            <a:ext cx="20637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6040438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23EB6-4127-44E0-834C-E385EA9AD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82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423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4051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13300" y="1219200"/>
            <a:ext cx="4052888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13300" y="3771900"/>
            <a:ext cx="4052888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5C0AC-F66D-43EC-8850-076B3E341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24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423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4051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1219200"/>
            <a:ext cx="405288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7ECBD-ACA7-4CD4-865A-6AA0D7CCC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5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3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9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0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1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3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C213-96FF-7A41-AE84-A6782EE90D5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8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5C213-96FF-7A41-AE84-A6782EE90D55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B6110-4837-544F-A7C8-4B6C8B5A9E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salogo-1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0" y="280988"/>
            <a:ext cx="12700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8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91000" y="64770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78500" y="6477000"/>
            <a:ext cx="2222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770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fld id="{67B6BA57-B475-4B40-AAA1-ABA3994A1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82565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Line 41"/>
          <p:cNvSpPr>
            <a:spLocks noChangeShapeType="1"/>
          </p:cNvSpPr>
          <p:nvPr/>
        </p:nvSpPr>
        <p:spPr bwMode="auto">
          <a:xfrm>
            <a:off x="533400" y="1143000"/>
            <a:ext cx="86106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2" name="Picture 42" descr="NCSUbann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477000"/>
            <a:ext cx="19812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43"/>
          <p:cNvSpPr>
            <a:spLocks noChangeShapeType="1"/>
          </p:cNvSpPr>
          <p:nvPr/>
        </p:nvSpPr>
        <p:spPr bwMode="auto">
          <a:xfrm>
            <a:off x="533400" y="1143000"/>
            <a:ext cx="0" cy="5257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Text Box 44"/>
          <p:cNvSpPr txBox="1">
            <a:spLocks noChangeArrowheads="1"/>
          </p:cNvSpPr>
          <p:nvPr/>
        </p:nvSpPr>
        <p:spPr bwMode="auto">
          <a:xfrm>
            <a:off x="2501900" y="6400800"/>
            <a:ext cx="85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600" smtClean="0">
                <a:solidFill>
                  <a:srgbClr val="CC3300"/>
                </a:solidFill>
                <a:latin typeface="Arial Narrow" pitchFamily="34" charset="0"/>
              </a:rPr>
              <a:t>Statistics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stat.org/education/curriculumguidelines.cf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ces.ed.gov/programs/digest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664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Updating the Guidelines for</a:t>
            </a:r>
            <a:br>
              <a:rPr lang="en-US" dirty="0" smtClean="0"/>
            </a:br>
            <a:r>
              <a:rPr lang="en-US" dirty="0" smtClean="0"/>
              <a:t>Undergraduate Programs</a:t>
            </a:r>
            <a:br>
              <a:rPr lang="en-US" dirty="0" smtClean="0"/>
            </a:br>
            <a:r>
              <a:rPr lang="en-US" dirty="0" smtClean="0"/>
              <a:t>in Statistics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73912" y="3086838"/>
            <a:ext cx="6946528" cy="3298380"/>
          </a:xfrm>
        </p:spPr>
        <p:txBody>
          <a:bodyPr>
            <a:normAutofit/>
          </a:bodyPr>
          <a:lstStyle/>
          <a:p>
            <a:r>
              <a:rPr lang="en-US" dirty="0" smtClean="0"/>
              <a:t>Nicholas Horton (Amherst College)</a:t>
            </a:r>
          </a:p>
          <a:p>
            <a:r>
              <a:rPr lang="en-US" dirty="0" err="1" smtClean="0"/>
              <a:t>nhorton@amherst.edu</a:t>
            </a:r>
            <a:endParaRPr lang="en-US" dirty="0" smtClean="0"/>
          </a:p>
          <a:p>
            <a:r>
              <a:rPr lang="en-US" dirty="0" smtClean="0"/>
              <a:t>November 12,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6651" y="182880"/>
            <a:ext cx="7367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CAUSE Teaching and Learning Webinar Series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1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Majors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Mathematical topics and probability</a:t>
            </a:r>
          </a:p>
          <a:p>
            <a:r>
              <a:rPr lang="en-US" dirty="0" smtClean="0"/>
              <a:t>Calculus </a:t>
            </a:r>
            <a:r>
              <a:rPr lang="en-US" dirty="0"/>
              <a:t>(integration and differentiation) through multivariable calculus</a:t>
            </a:r>
          </a:p>
          <a:p>
            <a:r>
              <a:rPr lang="en-US" dirty="0"/>
              <a:t>Applied linear algebra </a:t>
            </a:r>
            <a:endParaRPr lang="en-US" dirty="0" smtClean="0"/>
          </a:p>
          <a:p>
            <a:r>
              <a:rPr lang="en-US" dirty="0" smtClean="0"/>
              <a:t>Emphasis </a:t>
            </a:r>
            <a:r>
              <a:rPr lang="en-US" dirty="0"/>
              <a:t>on connections between </a:t>
            </a:r>
            <a:r>
              <a:rPr lang="en-US" dirty="0" smtClean="0"/>
              <a:t>probability concepts </a:t>
            </a:r>
            <a:r>
              <a:rPr lang="en-US" dirty="0"/>
              <a:t>and their applications in statistics</a:t>
            </a:r>
          </a:p>
        </p:txBody>
      </p:sp>
    </p:spTree>
    <p:extLst>
      <p:ext uri="{BB962C8B-B14F-4D97-AF65-F5344CB8AC3E}">
        <p14:creationId xmlns:p14="http://schemas.microsoft.com/office/powerpoint/2010/main" val="220205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Majors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Computational topics</a:t>
            </a:r>
          </a:p>
          <a:p>
            <a:r>
              <a:rPr lang="en-US" dirty="0"/>
              <a:t>Programming </a:t>
            </a:r>
            <a:r>
              <a:rPr lang="en-US" dirty="0" smtClean="0"/>
              <a:t>concepts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atabase </a:t>
            </a:r>
            <a:r>
              <a:rPr lang="en-US" dirty="0"/>
              <a:t>concepts and technology</a:t>
            </a:r>
          </a:p>
          <a:p>
            <a:r>
              <a:rPr lang="en-US" dirty="0"/>
              <a:t>Professional statistical software appropriate for a variety of tasks</a:t>
            </a:r>
          </a:p>
        </p:txBody>
      </p:sp>
    </p:spTree>
    <p:extLst>
      <p:ext uri="{BB962C8B-B14F-4D97-AF65-F5344CB8AC3E}">
        <p14:creationId xmlns:p14="http://schemas.microsoft.com/office/powerpoint/2010/main" val="298872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Majors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Non-mathematical topics</a:t>
            </a:r>
          </a:p>
          <a:p>
            <a:r>
              <a:rPr lang="en-US" dirty="0"/>
              <a:t>Effective technical writing and presentations</a:t>
            </a:r>
          </a:p>
          <a:p>
            <a:r>
              <a:rPr lang="en-US" dirty="0"/>
              <a:t>Teamwork and collaboration</a:t>
            </a:r>
          </a:p>
          <a:p>
            <a:r>
              <a:rPr lang="en-US" dirty="0"/>
              <a:t>Planning for data collection</a:t>
            </a:r>
          </a:p>
          <a:p>
            <a:r>
              <a:rPr lang="en-US" dirty="0"/>
              <a:t>Data management</a:t>
            </a:r>
          </a:p>
          <a:p>
            <a:pPr marL="0" indent="0">
              <a:buNone/>
            </a:pPr>
            <a:r>
              <a:rPr lang="en-US" dirty="0" smtClean="0"/>
              <a:t>The undergraduate </a:t>
            </a:r>
            <a:r>
              <a:rPr lang="en-US" dirty="0"/>
              <a:t>experience should include an internship, </a:t>
            </a:r>
            <a:r>
              <a:rPr lang="en-US" dirty="0" smtClean="0"/>
              <a:t>"</a:t>
            </a:r>
            <a:r>
              <a:rPr lang="en-US" dirty="0"/>
              <a:t>capstone" course, consulting experience, or a </a:t>
            </a:r>
            <a:r>
              <a:rPr lang="en-US" dirty="0" smtClean="0"/>
              <a:t>combination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0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747" y="-981196"/>
            <a:ext cx="6839147" cy="882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6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Minors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core of a minor or concentration in statistics should consist of the following:</a:t>
            </a:r>
          </a:p>
          <a:p>
            <a:r>
              <a:rPr lang="en-US" dirty="0" smtClean="0"/>
              <a:t>General statistical methodology</a:t>
            </a:r>
          </a:p>
          <a:p>
            <a:r>
              <a:rPr lang="en-US" dirty="0" smtClean="0"/>
              <a:t>Statistical modeling</a:t>
            </a:r>
          </a:p>
          <a:p>
            <a:r>
              <a:rPr lang="en-US" dirty="0" smtClean="0"/>
              <a:t>Exposure to professional statistical software</a:t>
            </a:r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lus elective topics, capstone and/or relevant courses from other departments</a:t>
            </a:r>
          </a:p>
        </p:txBody>
      </p:sp>
    </p:spTree>
    <p:extLst>
      <p:ext uri="{BB962C8B-B14F-4D97-AF65-F5344CB8AC3E}">
        <p14:creationId xmlns:p14="http://schemas.microsoft.com/office/powerpoint/2010/main" val="37409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existing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Undergraduate </a:t>
            </a:r>
            <a:r>
              <a:rPr lang="en-US" dirty="0" smtClean="0"/>
              <a:t>programs </a:t>
            </a:r>
            <a:r>
              <a:rPr lang="en-US" dirty="0"/>
              <a:t>and the </a:t>
            </a:r>
            <a:r>
              <a:rPr lang="en-US" dirty="0" smtClean="0"/>
              <a:t>future </a:t>
            </a:r>
            <a:r>
              <a:rPr lang="en-US" dirty="0"/>
              <a:t>of </a:t>
            </a:r>
            <a:r>
              <a:rPr lang="en-US" dirty="0" smtClean="0"/>
              <a:t>academic statistics (David Moore)</a:t>
            </a:r>
            <a:endParaRPr lang="en-US" dirty="0"/>
          </a:p>
          <a:p>
            <a:r>
              <a:rPr lang="en-US" dirty="0"/>
              <a:t>Needs of Business, Industry and </a:t>
            </a:r>
            <a:r>
              <a:rPr lang="en-US" dirty="0" smtClean="0"/>
              <a:t>Government (BIG)</a:t>
            </a:r>
            <a:endParaRPr lang="en-US" dirty="0"/>
          </a:p>
          <a:p>
            <a:r>
              <a:rPr lang="en-US" dirty="0" smtClean="0"/>
              <a:t>Guidelines for </a:t>
            </a:r>
            <a:r>
              <a:rPr lang="en-US" dirty="0"/>
              <a:t>Bachelor of Science </a:t>
            </a:r>
            <a:r>
              <a:rPr lang="en-US" dirty="0" smtClean="0"/>
              <a:t>degrees </a:t>
            </a:r>
            <a:r>
              <a:rPr lang="en-US" dirty="0"/>
              <a:t>in Statistical Science</a:t>
            </a:r>
          </a:p>
          <a:p>
            <a:r>
              <a:rPr lang="en-US" dirty="0" smtClean="0"/>
              <a:t>Guidelines </a:t>
            </a:r>
            <a:r>
              <a:rPr lang="en-US" dirty="0"/>
              <a:t>for Bachelor of Arts </a:t>
            </a:r>
            <a:r>
              <a:rPr lang="en-US" dirty="0" smtClean="0"/>
              <a:t>degrees </a:t>
            </a:r>
            <a:r>
              <a:rPr lang="en-US" dirty="0"/>
              <a:t>in Statistical Science</a:t>
            </a:r>
          </a:p>
          <a:p>
            <a:r>
              <a:rPr lang="en-US" dirty="0" smtClean="0"/>
              <a:t>Resource </a:t>
            </a:r>
            <a:r>
              <a:rPr lang="en-US" dirty="0"/>
              <a:t>Material for </a:t>
            </a:r>
            <a:r>
              <a:rPr lang="en-US" dirty="0" smtClean="0"/>
              <a:t>Minors</a:t>
            </a:r>
            <a:r>
              <a:rPr lang="en-US" dirty="0"/>
              <a:t>/Concentrations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021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 guidelines approved by ASA Board in 2000, widely promulgated and used</a:t>
            </a:r>
            <a:endParaRPr lang="en-US" dirty="0"/>
          </a:p>
          <a:p>
            <a:r>
              <a:rPr lang="en-US" dirty="0" smtClean="0"/>
              <a:t>“Age of Big Data” arrived</a:t>
            </a:r>
            <a:endParaRPr lang="en-US" dirty="0"/>
          </a:p>
          <a:p>
            <a:r>
              <a:rPr lang="en-US" dirty="0" smtClean="0"/>
              <a:t>Number of students has increased dramatically</a:t>
            </a:r>
          </a:p>
          <a:p>
            <a:r>
              <a:rPr lang="en-US" dirty="0" smtClean="0"/>
              <a:t>What should be rethinking in terms of </a:t>
            </a:r>
            <a:r>
              <a:rPr lang="en-US" dirty="0" smtClean="0"/>
              <a:t>the </a:t>
            </a:r>
            <a:r>
              <a:rPr lang="en-US" dirty="0" smtClean="0"/>
              <a:t>undergraduate statistics curriculum?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8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and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ASA President Nat </a:t>
            </a:r>
            <a:r>
              <a:rPr lang="en-US" dirty="0" err="1" smtClean="0"/>
              <a:t>Schenker</a:t>
            </a:r>
            <a:r>
              <a:rPr lang="en-US" dirty="0" smtClean="0"/>
              <a:t> appointed a working group with representatives from academia, industry and government to make recommendations</a:t>
            </a:r>
          </a:p>
          <a:p>
            <a:r>
              <a:rPr lang="en-US" dirty="0" smtClean="0"/>
              <a:t>Goal: draft of revised recommendations and supporting materials by JSM 2014 in Boston (Go Sox!)</a:t>
            </a:r>
          </a:p>
          <a:p>
            <a:r>
              <a:rPr lang="en-US" dirty="0" smtClean="0"/>
              <a:t>Now soliciting feedback and suggestions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0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Discussion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735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How do you use the </a:t>
            </a:r>
            <a:r>
              <a:rPr lang="en-US" dirty="0" smtClean="0"/>
              <a:t>curriculum guidelines</a:t>
            </a:r>
            <a:r>
              <a:rPr lang="en-US" dirty="0"/>
              <a:t>?  What adaptations or creative solutions have you </a:t>
            </a:r>
            <a:r>
              <a:rPr lang="en-US"/>
              <a:t>used</a:t>
            </a:r>
            <a:r>
              <a:rPr lang="en-US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0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Discussion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735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How do you use the </a:t>
            </a:r>
            <a:r>
              <a:rPr lang="en-US" dirty="0" smtClean="0"/>
              <a:t>curriculum guidelines</a:t>
            </a:r>
            <a:r>
              <a:rPr lang="en-US" dirty="0"/>
              <a:t>?  What adaptations or creative solutions have you used?</a:t>
            </a:r>
          </a:p>
          <a:p>
            <a:pPr lvl="1"/>
            <a:r>
              <a:rPr lang="en-US" sz="2400" dirty="0"/>
              <a:t>For example, how do you develop majors’ nonmathematical skills? </a:t>
            </a:r>
            <a:endParaRPr lang="en-US" sz="2400" dirty="0" smtClean="0"/>
          </a:p>
          <a:p>
            <a:pPr lvl="1"/>
            <a:r>
              <a:rPr lang="en-US" sz="2400" dirty="0" smtClean="0"/>
              <a:t>How </a:t>
            </a:r>
            <a:r>
              <a:rPr lang="en-US" sz="2400" dirty="0"/>
              <a:t>are </a:t>
            </a:r>
            <a:r>
              <a:rPr lang="en-US" sz="2400" dirty="0" smtClean="0"/>
              <a:t>you </a:t>
            </a:r>
            <a:r>
              <a:rPr lang="en-US" sz="2400" dirty="0"/>
              <a:t>including depth in a substantive area</a:t>
            </a:r>
            <a:r>
              <a:rPr lang="en-US" sz="2400" dirty="0" smtClean="0"/>
              <a:t>? </a:t>
            </a:r>
          </a:p>
          <a:p>
            <a:pPr lvl="1"/>
            <a:r>
              <a:rPr lang="en-US" sz="2400" dirty="0" smtClean="0"/>
              <a:t>What statistical computing do your students learn?</a:t>
            </a:r>
          </a:p>
        </p:txBody>
      </p:sp>
    </p:spTree>
    <p:extLst>
      <p:ext uri="{BB962C8B-B14F-4D97-AF65-F5344CB8AC3E}">
        <p14:creationId xmlns:p14="http://schemas.microsoft.com/office/powerpoint/2010/main" val="242693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and motivation</a:t>
            </a:r>
          </a:p>
          <a:p>
            <a:r>
              <a:rPr lang="en-US" dirty="0" smtClean="0"/>
              <a:t>Brief descriptions of current guidelines</a:t>
            </a:r>
          </a:p>
          <a:p>
            <a:r>
              <a:rPr lang="en-US" dirty="0" smtClean="0"/>
              <a:t>Open discussion</a:t>
            </a:r>
          </a:p>
          <a:p>
            <a:r>
              <a:rPr lang="en-US" dirty="0"/>
              <a:t>Summary of feedback to </a:t>
            </a:r>
            <a:r>
              <a:rPr lang="en-US" dirty="0" smtClean="0"/>
              <a:t>date</a:t>
            </a:r>
          </a:p>
          <a:p>
            <a:r>
              <a:rPr lang="en-US" dirty="0" smtClean="0"/>
              <a:t>Next steps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Discussion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735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What do you feel is lacking in the guidelines and/or accompanying resources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05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Discussion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735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What do you feel is lacking in the guidelines and/or accompanying resources?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hould </a:t>
            </a:r>
            <a:r>
              <a:rPr lang="en-US" sz="2400" dirty="0"/>
              <a:t>more be done with “data issues” before analysis? Non-traditional data? Where do students learn data visualization skills?  </a:t>
            </a:r>
            <a:r>
              <a:rPr lang="en-US" sz="2400" dirty="0" smtClean="0"/>
              <a:t>Where do students see “big data”?</a:t>
            </a:r>
          </a:p>
          <a:p>
            <a:pPr lvl="1"/>
            <a:r>
              <a:rPr lang="en-US" sz="2400" dirty="0" smtClean="0"/>
              <a:t>What skills/topics do you think need to be added to the guidelines? Are there any that could be deleted?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778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Discussion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can we evaluate the effectiveness of our programs?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327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Discussion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can we evaluate the effectiveness of our programs? </a:t>
            </a:r>
            <a:endParaRPr lang="en-US" dirty="0" smtClean="0"/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hat </a:t>
            </a:r>
            <a:r>
              <a:rPr lang="en-US" sz="2400" dirty="0"/>
              <a:t>measures of quality have been used? Can they be improved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 smtClean="0"/>
              <a:t>What is the dividing line between a bachelor’s degree and a master’s degree?</a:t>
            </a:r>
          </a:p>
          <a:p>
            <a:pPr lvl="1"/>
            <a:r>
              <a:rPr lang="en-US" sz="2400" dirty="0" smtClean="0"/>
              <a:t>What types of careers can BS students find?</a:t>
            </a:r>
          </a:p>
          <a:p>
            <a:pPr lvl="1"/>
            <a:r>
              <a:rPr lang="en-US" sz="2400" dirty="0" smtClean="0"/>
              <a:t>Can we improve student preparation for life after graduation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97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400" dirty="0"/>
              <a:t>“I wish I'd learned more on statistical modeling, computational topics, and especially the non-mathematical items listed</a:t>
            </a:r>
            <a:r>
              <a:rPr lang="en-US" sz="2400" dirty="0" smtClean="0"/>
              <a:t>.”</a:t>
            </a:r>
          </a:p>
          <a:p>
            <a:pPr lvl="0"/>
            <a:r>
              <a:rPr lang="en-US" sz="2400" dirty="0" smtClean="0"/>
              <a:t>“students need </a:t>
            </a:r>
            <a:r>
              <a:rPr lang="en-US" sz="2400" dirty="0"/>
              <a:t>to understand that the data will be messy </a:t>
            </a:r>
            <a:r>
              <a:rPr lang="en-US" sz="2400" dirty="0" smtClean="0"/>
              <a:t>– incomplete</a:t>
            </a:r>
            <a:r>
              <a:rPr lang="en-US" sz="2400" dirty="0"/>
              <a:t> </a:t>
            </a:r>
            <a:r>
              <a:rPr lang="en-US" sz="2400" dirty="0" smtClean="0"/>
              <a:t>and inaccurately recorded”</a:t>
            </a:r>
          </a:p>
          <a:p>
            <a:pPr lvl="0"/>
            <a:r>
              <a:rPr lang="en-US" sz="2400" dirty="0" smtClean="0"/>
              <a:t>“need </a:t>
            </a:r>
            <a:r>
              <a:rPr lang="en-US" sz="2400" dirty="0"/>
              <a:t>to have some understanding of the </a:t>
            </a:r>
            <a:r>
              <a:rPr lang="en-US" sz="2400" dirty="0" smtClean="0"/>
              <a:t>‘costs’ </a:t>
            </a:r>
            <a:r>
              <a:rPr lang="en-US" sz="2400" dirty="0"/>
              <a:t>of gathering data from a logistical point of </a:t>
            </a:r>
            <a:r>
              <a:rPr lang="en-US" sz="2400" dirty="0" smtClean="0"/>
              <a:t>view”</a:t>
            </a:r>
          </a:p>
          <a:p>
            <a:pPr lvl="0"/>
            <a:r>
              <a:rPr lang="en-US" sz="2400" dirty="0" smtClean="0"/>
              <a:t>“consider </a:t>
            </a:r>
            <a:r>
              <a:rPr lang="en-US" sz="2400" dirty="0"/>
              <a:t>a bullet </a:t>
            </a:r>
            <a:r>
              <a:rPr lang="en-US" sz="2400" dirty="0" smtClean="0"/>
              <a:t>point ‘Principles </a:t>
            </a:r>
            <a:r>
              <a:rPr lang="en-US" sz="2400" dirty="0"/>
              <a:t>of software development, revision control, test cases and software </a:t>
            </a:r>
            <a:r>
              <a:rPr lang="en-US" sz="2400" dirty="0" smtClean="0"/>
              <a:t>documentation’”</a:t>
            </a:r>
            <a:endParaRPr lang="en-US" sz="2400" dirty="0"/>
          </a:p>
          <a:p>
            <a:pPr lvl="0"/>
            <a:r>
              <a:rPr lang="en-US" sz="2400" dirty="0" smtClean="0"/>
              <a:t>“need more </a:t>
            </a:r>
            <a:r>
              <a:rPr lang="en-US" sz="2400" dirty="0"/>
              <a:t>database expertise: 20 years ago setting up a database required a huge monetary investment up-front and a lot of upkeep.  Now the infrastructure is free and there's a large Open Source community for support, so there's no longer any excuse</a:t>
            </a:r>
            <a:r>
              <a:rPr lang="en-US" sz="2400" dirty="0" smtClean="0"/>
              <a:t>.”</a:t>
            </a:r>
            <a:endParaRPr lang="en-US" sz="2400" dirty="0"/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435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welcome your feedback!</a:t>
            </a:r>
          </a:p>
          <a:p>
            <a:pPr marL="0" indent="0">
              <a:buNone/>
            </a:pPr>
            <a:r>
              <a:rPr lang="en-US" dirty="0" smtClean="0"/>
              <a:t>More </a:t>
            </a:r>
            <a:r>
              <a:rPr lang="en-US" dirty="0"/>
              <a:t>information about the existing curriculum </a:t>
            </a:r>
            <a:r>
              <a:rPr lang="en-US" dirty="0" smtClean="0"/>
              <a:t>guidelines, previous curriculum webinars as well as upcoming ones (11/18, “Building towards Big Data and Data Science”; 12/4, “The Role and variety of undergraduate statistics capstones”) plus a </a:t>
            </a:r>
            <a:r>
              <a:rPr lang="en-US" dirty="0"/>
              <a:t>survey can be found at: 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www.amstat.org/education/curriculumguidelines.cfm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3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erkeleyStatMajor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15" r="-6615"/>
          <a:stretch>
            <a:fillRect/>
          </a:stretch>
        </p:blipFill>
        <p:spPr>
          <a:xfrm>
            <a:off x="0" y="142876"/>
            <a:ext cx="9625410" cy="6337170"/>
          </a:xfrm>
        </p:spPr>
      </p:pic>
    </p:spTree>
    <p:extLst>
      <p:ext uri="{BB962C8B-B14F-4D97-AF65-F5344CB8AC3E}">
        <p14:creationId xmlns:p14="http://schemas.microsoft.com/office/powerpoint/2010/main" val="79881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7828" y="5204936"/>
            <a:ext cx="79814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Statistics </a:t>
            </a:r>
            <a:r>
              <a:rPr lang="en-US" dirty="0"/>
              <a:t>degrees at the bachelor’s, master’s, and doctoral levels in the United States. These data include the following categories: statistics, general; mathematical statistics and probability; mathematics and statistics; statistics, other; and biostatistics. Data source: </a:t>
            </a:r>
            <a:r>
              <a:rPr lang="en-US" i="1" dirty="0">
                <a:hlinkClick r:id="rId3"/>
              </a:rPr>
              <a:t>NCES</a:t>
            </a:r>
            <a:r>
              <a:rPr lang="en-US" dirty="0">
                <a:hlinkClick r:id="rId3"/>
              </a:rPr>
              <a:t> Digest of Education Statistics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" name="Picture 1" descr="degreedata20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06" y="333274"/>
            <a:ext cx="6657281" cy="482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2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</a:p>
          <a:p>
            <a:r>
              <a:rPr lang="en-US" dirty="0" smtClean="0"/>
              <a:t>Skills needed</a:t>
            </a:r>
          </a:p>
          <a:p>
            <a:r>
              <a:rPr lang="en-US" dirty="0" smtClean="0"/>
              <a:t>Curriculum topics (Degrees)</a:t>
            </a:r>
          </a:p>
          <a:p>
            <a:r>
              <a:rPr lang="en-US" dirty="0" smtClean="0"/>
              <a:t>Curriculum topics (Minors/Concentrations)</a:t>
            </a:r>
          </a:p>
          <a:p>
            <a:r>
              <a:rPr lang="en-US" dirty="0" smtClean="0"/>
              <a:t>Additional resources</a:t>
            </a:r>
          </a:p>
          <a:p>
            <a:pPr marL="0" indent="0">
              <a:buNone/>
            </a:pPr>
            <a:r>
              <a:rPr lang="en-US" sz="2400" dirty="0" smtClean="0"/>
              <a:t>(details on </a:t>
            </a:r>
            <a:r>
              <a:rPr lang="en-US" sz="2400" dirty="0" err="1" smtClean="0"/>
              <a:t>pdf</a:t>
            </a:r>
            <a:r>
              <a:rPr lang="en-US" sz="2400" dirty="0" smtClean="0"/>
              <a:t> </a:t>
            </a:r>
            <a:r>
              <a:rPr lang="en-US" sz="2400" dirty="0"/>
              <a:t>attachment from </a:t>
            </a:r>
            <a:r>
              <a:rPr lang="en-US" sz="2400" dirty="0" smtClean="0"/>
              <a:t>webinar email)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2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Equip students with quantitative skills to use in flexible ways</a:t>
            </a:r>
          </a:p>
          <a:p>
            <a:r>
              <a:rPr lang="en-US" dirty="0" smtClean="0"/>
              <a:t>Emphasize concepts and tools for working with data</a:t>
            </a:r>
          </a:p>
          <a:p>
            <a:r>
              <a:rPr lang="en-US" dirty="0" smtClean="0"/>
              <a:t>Provide experience with design and analysis</a:t>
            </a:r>
          </a:p>
          <a:p>
            <a:r>
              <a:rPr lang="en-US" dirty="0" smtClean="0"/>
              <a:t>Distinct from mathematics: requires many non-mathematical skills</a:t>
            </a:r>
          </a:p>
        </p:txBody>
      </p:sp>
    </p:spTree>
    <p:extLst>
      <p:ext uri="{BB962C8B-B14F-4D97-AF65-F5344CB8AC3E}">
        <p14:creationId xmlns:p14="http://schemas.microsoft.com/office/powerpoint/2010/main" val="95721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Statistical</a:t>
            </a:r>
          </a:p>
          <a:p>
            <a:r>
              <a:rPr lang="en-US" dirty="0" smtClean="0"/>
              <a:t>Mathematical</a:t>
            </a:r>
          </a:p>
          <a:p>
            <a:r>
              <a:rPr lang="en-US" dirty="0" smtClean="0"/>
              <a:t>Computational</a:t>
            </a:r>
          </a:p>
          <a:p>
            <a:r>
              <a:rPr lang="en-US" dirty="0" smtClean="0"/>
              <a:t>Non-mathematical</a:t>
            </a:r>
          </a:p>
          <a:p>
            <a:r>
              <a:rPr lang="en-US" dirty="0" smtClean="0"/>
              <a:t>Substantive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1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Majors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Approaches to teaching topics should:</a:t>
            </a:r>
          </a:p>
          <a:p>
            <a:r>
              <a:rPr lang="en-US" dirty="0"/>
              <a:t>Emphasize </a:t>
            </a:r>
            <a:r>
              <a:rPr lang="en-US" b="1" dirty="0"/>
              <a:t>real data</a:t>
            </a:r>
            <a:r>
              <a:rPr lang="en-US" dirty="0"/>
              <a:t> and authentic applications</a:t>
            </a:r>
          </a:p>
          <a:p>
            <a:r>
              <a:rPr lang="en-US" dirty="0"/>
              <a:t>Present data in a context that is both meaningful to students and indicative of the science behind the data</a:t>
            </a:r>
          </a:p>
          <a:p>
            <a:r>
              <a:rPr lang="en-US" dirty="0"/>
              <a:t>Include experience with statistical </a:t>
            </a:r>
            <a:r>
              <a:rPr lang="en-US" b="1" dirty="0"/>
              <a:t>computing</a:t>
            </a:r>
            <a:endParaRPr lang="en-US" dirty="0"/>
          </a:p>
          <a:p>
            <a:r>
              <a:rPr lang="en-US" dirty="0"/>
              <a:t>Encourage </a:t>
            </a:r>
            <a:r>
              <a:rPr lang="en-US" b="1" dirty="0"/>
              <a:t>synthesis</a:t>
            </a:r>
            <a:r>
              <a:rPr lang="en-US" dirty="0"/>
              <a:t> of theory, methods, and applications</a:t>
            </a:r>
          </a:p>
          <a:p>
            <a:r>
              <a:rPr lang="en-US" dirty="0"/>
              <a:t>Offer frequent opportunities to develop </a:t>
            </a:r>
            <a:r>
              <a:rPr lang="en-US" b="1" dirty="0"/>
              <a:t>communication</a:t>
            </a:r>
            <a:r>
              <a:rPr lang="en-US" dirty="0"/>
              <a:t> skills</a:t>
            </a:r>
          </a:p>
        </p:txBody>
      </p:sp>
    </p:spTree>
    <p:extLst>
      <p:ext uri="{BB962C8B-B14F-4D97-AF65-F5344CB8AC3E}">
        <p14:creationId xmlns:p14="http://schemas.microsoft.com/office/powerpoint/2010/main" val="95721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Majors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Statistical topics</a:t>
            </a:r>
          </a:p>
          <a:p>
            <a:r>
              <a:rPr lang="en-US" dirty="0"/>
              <a:t>Statistical theory </a:t>
            </a:r>
            <a:endParaRPr lang="en-US" dirty="0" smtClean="0"/>
          </a:p>
          <a:p>
            <a:r>
              <a:rPr lang="en-US" dirty="0" smtClean="0"/>
              <a:t>Graphical </a:t>
            </a:r>
            <a:r>
              <a:rPr lang="en-US" dirty="0"/>
              <a:t>data analysis methods</a:t>
            </a:r>
          </a:p>
          <a:p>
            <a:r>
              <a:rPr lang="en-US" dirty="0"/>
              <a:t>Statistical modeling </a:t>
            </a:r>
            <a:endParaRPr lang="en-US" dirty="0" smtClean="0"/>
          </a:p>
          <a:p>
            <a:r>
              <a:rPr lang="en-US" dirty="0" smtClean="0"/>
              <a:t>Design </a:t>
            </a:r>
            <a:r>
              <a:rPr lang="en-US" dirty="0"/>
              <a:t>of </a:t>
            </a:r>
            <a:r>
              <a:rPr lang="en-US" dirty="0" smtClean="0"/>
              <a:t>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7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SCU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CC"/>
      </a:accent1>
      <a:accent2>
        <a:srgbClr val="6666FF"/>
      </a:accent2>
      <a:accent3>
        <a:srgbClr val="FFFFFF"/>
      </a:accent3>
      <a:accent4>
        <a:srgbClr val="000000"/>
      </a:accent4>
      <a:accent5>
        <a:srgbClr val="AAE2E2"/>
      </a:accent5>
      <a:accent6>
        <a:srgbClr val="5C5CE7"/>
      </a:accent6>
      <a:hlink>
        <a:srgbClr val="FF3300"/>
      </a:hlink>
      <a:folHlink>
        <a:srgbClr val="CC3300"/>
      </a:folHlink>
    </a:clrScheme>
    <a:fontScheme name="NCSU-C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CSU-CS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SU-CS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1007</Words>
  <Application>Microsoft Macintosh PowerPoint</Application>
  <PresentationFormat>On-screen Show (4:3)</PresentationFormat>
  <Paragraphs>114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NSCU</vt:lpstr>
      <vt:lpstr>Updating the Guidelines for Undergraduate Programs in Statistics</vt:lpstr>
      <vt:lpstr>Plan</vt:lpstr>
      <vt:lpstr>PowerPoint Presentation</vt:lpstr>
      <vt:lpstr>PowerPoint Presentation</vt:lpstr>
      <vt:lpstr>Current guidelines</vt:lpstr>
      <vt:lpstr>Principles</vt:lpstr>
      <vt:lpstr>Skills needed</vt:lpstr>
      <vt:lpstr>Topics for Majors</vt:lpstr>
      <vt:lpstr>Topics for Majors</vt:lpstr>
      <vt:lpstr>Topics for Majors</vt:lpstr>
      <vt:lpstr>Topics for Majors</vt:lpstr>
      <vt:lpstr>Topics for Majors</vt:lpstr>
      <vt:lpstr>PowerPoint Presentation</vt:lpstr>
      <vt:lpstr>Topics for Minors</vt:lpstr>
      <vt:lpstr>Additional existing resources</vt:lpstr>
      <vt:lpstr>What’s next?</vt:lpstr>
      <vt:lpstr>Process and structure</vt:lpstr>
      <vt:lpstr>Questions for Discussion (I)</vt:lpstr>
      <vt:lpstr>Questions for Discussion (I)</vt:lpstr>
      <vt:lpstr>Questions for Discussion (II)</vt:lpstr>
      <vt:lpstr>Questions for Discussion (II)</vt:lpstr>
      <vt:lpstr>Questions for Discussion (III)</vt:lpstr>
      <vt:lpstr>Questions for Discussion (III)</vt:lpstr>
      <vt:lpstr>Feedback to date</vt:lpstr>
      <vt:lpstr>Your turn…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Harvard Statistics Slides</dc:title>
  <dc:creator>dph</dc:creator>
  <cp:lastModifiedBy>Nicholas Horton</cp:lastModifiedBy>
  <cp:revision>71</cp:revision>
  <dcterms:created xsi:type="dcterms:W3CDTF">2013-09-16T17:50:07Z</dcterms:created>
  <dcterms:modified xsi:type="dcterms:W3CDTF">2013-11-10T14:38:42Z</dcterms:modified>
</cp:coreProperties>
</file>