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0" r:id="rId4"/>
    <p:sldId id="261" r:id="rId5"/>
    <p:sldId id="262" r:id="rId6"/>
    <p:sldId id="263" r:id="rId7"/>
    <p:sldId id="286" r:id="rId8"/>
    <p:sldId id="264" r:id="rId9"/>
    <p:sldId id="265" r:id="rId10"/>
    <p:sldId id="266" r:id="rId11"/>
    <p:sldId id="287" r:id="rId12"/>
    <p:sldId id="267" r:id="rId13"/>
    <p:sldId id="268" r:id="rId14"/>
    <p:sldId id="288" r:id="rId15"/>
    <p:sldId id="269" r:id="rId16"/>
    <p:sldId id="291" r:id="rId17"/>
    <p:sldId id="270" r:id="rId18"/>
    <p:sldId id="271" r:id="rId19"/>
    <p:sldId id="273" r:id="rId20"/>
    <p:sldId id="274" r:id="rId21"/>
    <p:sldId id="275" r:id="rId22"/>
    <p:sldId id="289" r:id="rId23"/>
    <p:sldId id="276" r:id="rId24"/>
    <p:sldId id="277" r:id="rId25"/>
    <p:sldId id="278" r:id="rId26"/>
    <p:sldId id="280" r:id="rId27"/>
    <p:sldId id="282" r:id="rId28"/>
    <p:sldId id="283" r:id="rId29"/>
    <p:sldId id="284" r:id="rId30"/>
    <p:sldId id="285" r:id="rId31"/>
    <p:sldId id="290" r:id="rId32"/>
    <p:sldId id="25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149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EF523-19DF-40A2-8D57-4FB18E04BDD6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AE0CE-C92C-440A-B427-F0E697C88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AE0CE-C92C-440A-B427-F0E697C882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6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F710-0985-4EE1-B5EE-3C6D1F2E5E44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89E8-0983-4E00-90FA-C5DC88D7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1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F710-0985-4EE1-B5EE-3C6D1F2E5E44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89E8-0983-4E00-90FA-C5DC88D7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9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F710-0985-4EE1-B5EE-3C6D1F2E5E44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89E8-0983-4E00-90FA-C5DC88D7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2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F710-0985-4EE1-B5EE-3C6D1F2E5E44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89E8-0983-4E00-90FA-C5DC88D7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7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F710-0985-4EE1-B5EE-3C6D1F2E5E44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89E8-0983-4E00-90FA-C5DC88D7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9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F710-0985-4EE1-B5EE-3C6D1F2E5E44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89E8-0983-4E00-90FA-C5DC88D7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1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F710-0985-4EE1-B5EE-3C6D1F2E5E44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89E8-0983-4E00-90FA-C5DC88D7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F710-0985-4EE1-B5EE-3C6D1F2E5E44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89E8-0983-4E00-90FA-C5DC88D7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4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F710-0985-4EE1-B5EE-3C6D1F2E5E44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89E8-0983-4E00-90FA-C5DC88D7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8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F710-0985-4EE1-B5EE-3C6D1F2E5E44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89E8-0983-4E00-90FA-C5DC88D7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6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F710-0985-4EE1-B5EE-3C6D1F2E5E44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189E8-0983-4E00-90FA-C5DC88D7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0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4F710-0985-4EE1-B5EE-3C6D1F2E5E44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189E8-0983-4E00-90FA-C5DC88D75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1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Principles of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One-Way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Variance Using M&amp;M’s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Candy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95800"/>
            <a:ext cx="8763000" cy="1752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Todd A. Schwartz</a:t>
            </a:r>
            <a:b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Biostatistics,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Gillings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School of Global Public Health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School of Nursing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North Carolina at Chapel Hill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9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repare  M&amp;M’s </a:t>
            </a:r>
            <a:r>
              <a:rPr lang="en-US" dirty="0"/>
              <a:t>for distribution </a:t>
            </a:r>
            <a:endParaRPr lang="en-US" dirty="0" smtClean="0"/>
          </a:p>
          <a:p>
            <a:pPr lvl="1"/>
            <a:r>
              <a:rPr lang="en-US" dirty="0" smtClean="0"/>
              <a:t>choose </a:t>
            </a:r>
            <a:r>
              <a:rPr lang="en-US" dirty="0"/>
              <a:t>three different varieties of </a:t>
            </a:r>
            <a:r>
              <a:rPr lang="en-US" dirty="0" smtClean="0"/>
              <a:t>M&amp;M’s</a:t>
            </a:r>
          </a:p>
          <a:p>
            <a:pPr lvl="2"/>
            <a:r>
              <a:rPr lang="en-US" dirty="0" smtClean="0"/>
              <a:t>could </a:t>
            </a:r>
            <a:r>
              <a:rPr lang="en-US" dirty="0"/>
              <a:t>easily extend to more than three </a:t>
            </a:r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Plain </a:t>
            </a:r>
            <a:r>
              <a:rPr lang="en-US" dirty="0"/>
              <a:t>(milk chocolate in a brown wrapper) </a:t>
            </a:r>
            <a:endParaRPr lang="en-US" dirty="0" smtClean="0"/>
          </a:p>
          <a:p>
            <a:pPr lvl="1"/>
            <a:r>
              <a:rPr lang="en-US" dirty="0" smtClean="0"/>
              <a:t>Peanut </a:t>
            </a:r>
            <a:r>
              <a:rPr lang="en-US" dirty="0"/>
              <a:t>(yellow wrapper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more varieties on </a:t>
            </a:r>
            <a:r>
              <a:rPr lang="en-US" dirty="0" smtClean="0"/>
              <a:t>store shelves</a:t>
            </a:r>
          </a:p>
          <a:p>
            <a:pPr lvl="2"/>
            <a:r>
              <a:rPr lang="en-US" dirty="0" smtClean="0"/>
              <a:t>Peanut Butter</a:t>
            </a:r>
          </a:p>
          <a:p>
            <a:pPr lvl="2"/>
            <a:r>
              <a:rPr lang="en-US" dirty="0" smtClean="0"/>
              <a:t>Coconut</a:t>
            </a:r>
          </a:p>
          <a:p>
            <a:pPr lvl="2"/>
            <a:r>
              <a:rPr lang="en-US" dirty="0" smtClean="0"/>
              <a:t>Dark Chocolate</a:t>
            </a:r>
          </a:p>
          <a:p>
            <a:pPr lvl="2"/>
            <a:r>
              <a:rPr lang="en-US" dirty="0" smtClean="0"/>
              <a:t>Pretzel</a:t>
            </a:r>
          </a:p>
          <a:p>
            <a:pPr lvl="2"/>
            <a:r>
              <a:rPr lang="en-US" dirty="0" smtClean="0"/>
              <a:t>Almond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Goal: have </a:t>
            </a:r>
            <a:r>
              <a:rPr lang="en-US" dirty="0"/>
              <a:t>roughly the same colors represented across all types of </a:t>
            </a:r>
            <a:r>
              <a:rPr lang="en-US" dirty="0" smtClean="0"/>
              <a:t>M&amp;M’s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ost will vary</a:t>
            </a:r>
          </a:p>
          <a:p>
            <a:pPr lvl="1"/>
            <a:r>
              <a:rPr lang="en-US" dirty="0" smtClean="0"/>
              <a:t>retail </a:t>
            </a:r>
            <a:r>
              <a:rPr lang="en-US" dirty="0"/>
              <a:t>price per packet is approximately $</a:t>
            </a:r>
            <a:r>
              <a:rPr lang="en-US" dirty="0" smtClean="0"/>
              <a:t>1.20</a:t>
            </a:r>
          </a:p>
          <a:p>
            <a:pPr lvl="1"/>
            <a:r>
              <a:rPr lang="en-US" dirty="0" smtClean="0"/>
              <a:t>achieve </a:t>
            </a:r>
            <a:r>
              <a:rPr lang="en-US" dirty="0"/>
              <a:t>cost savings </a:t>
            </a:r>
            <a:endParaRPr lang="en-US" dirty="0" smtClean="0"/>
          </a:p>
          <a:p>
            <a:pPr lvl="2"/>
            <a:r>
              <a:rPr lang="en-US" dirty="0" smtClean="0"/>
              <a:t>store </a:t>
            </a:r>
            <a:r>
              <a:rPr lang="en-US" dirty="0"/>
              <a:t>promotions </a:t>
            </a:r>
            <a:endParaRPr lang="en-US" dirty="0" smtClean="0"/>
          </a:p>
          <a:p>
            <a:pPr lvl="2"/>
            <a:r>
              <a:rPr lang="en-US" dirty="0" smtClean="0"/>
              <a:t>buy</a:t>
            </a:r>
            <a:r>
              <a:rPr lang="en-US" dirty="0" smtClean="0"/>
              <a:t>ing in bulk</a:t>
            </a:r>
          </a:p>
          <a:p>
            <a:r>
              <a:rPr lang="en-US" dirty="0"/>
              <a:t>P</a:t>
            </a:r>
            <a:r>
              <a:rPr lang="en-US" dirty="0" smtClean="0"/>
              <a:t>ackets </a:t>
            </a:r>
            <a:r>
              <a:rPr lang="en-US" dirty="0"/>
              <a:t>for all types should all be approximately the same size or </a:t>
            </a:r>
            <a:r>
              <a:rPr lang="en-US" dirty="0" smtClean="0"/>
              <a:t>weight</a:t>
            </a:r>
          </a:p>
          <a:p>
            <a:pPr lvl="1"/>
            <a:r>
              <a:rPr lang="en-US" dirty="0" smtClean="0"/>
              <a:t>invokes </a:t>
            </a:r>
            <a:r>
              <a:rPr lang="en-US" dirty="0"/>
              <a:t>variability among the types due to the varying sizes of the individual </a:t>
            </a:r>
            <a:r>
              <a:rPr lang="en-US" dirty="0" smtClean="0"/>
              <a:t>M&amp;Ms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single milk chocolate M&amp;M is smaller (and weighs less) than its peanut M&amp;M </a:t>
            </a:r>
            <a:r>
              <a:rPr lang="en-US" dirty="0" smtClean="0"/>
              <a:t>counterpart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 tend to choose two of the types to have individual candies of similar </a:t>
            </a:r>
            <a:r>
              <a:rPr lang="en-US" dirty="0" smtClean="0"/>
              <a:t>size; 3</a:t>
            </a:r>
            <a:r>
              <a:rPr lang="en-US" baseline="30000" dirty="0" smtClean="0"/>
              <a:t>rd</a:t>
            </a:r>
            <a:r>
              <a:rPr lang="en-US" dirty="0" smtClean="0"/>
              <a:t> substantially different</a:t>
            </a:r>
          </a:p>
          <a:p>
            <a:pPr lvl="1"/>
            <a:r>
              <a:rPr lang="en-US" dirty="0" smtClean="0"/>
              <a:t>e.g., peanut </a:t>
            </a:r>
            <a:r>
              <a:rPr lang="en-US" dirty="0"/>
              <a:t>and pretzel M&amp;M’s are similarly </a:t>
            </a:r>
            <a:r>
              <a:rPr lang="en-US" dirty="0" smtClean="0"/>
              <a:t>sized; both substantially </a:t>
            </a:r>
            <a:r>
              <a:rPr lang="en-US" dirty="0"/>
              <a:t>larger than </a:t>
            </a:r>
            <a:r>
              <a:rPr lang="en-US" dirty="0" smtClean="0"/>
              <a:t>milk </a:t>
            </a:r>
            <a:r>
              <a:rPr lang="en-US" dirty="0"/>
              <a:t>chocolate </a:t>
            </a:r>
            <a:r>
              <a:rPr lang="en-US" dirty="0" smtClean="0"/>
              <a:t>M&amp;M’s</a:t>
            </a:r>
          </a:p>
          <a:p>
            <a:endParaRPr lang="en-US" dirty="0" smtClean="0"/>
          </a:p>
          <a:p>
            <a:r>
              <a:rPr lang="en-US" dirty="0" smtClean="0"/>
              <a:t>Facilitates </a:t>
            </a:r>
            <a:r>
              <a:rPr lang="en-US" dirty="0"/>
              <a:t>illustrations of varying patterns of statistically significant findings that </a:t>
            </a:r>
            <a:r>
              <a:rPr lang="en-US" dirty="0" smtClean="0"/>
              <a:t>are intuitive</a:t>
            </a:r>
          </a:p>
          <a:p>
            <a:pPr lvl="1"/>
            <a:r>
              <a:rPr lang="en-US" dirty="0" smtClean="0"/>
              <a:t>despite </a:t>
            </a:r>
            <a:r>
              <a:rPr lang="en-US" dirty="0"/>
              <a:t>potentially small sample </a:t>
            </a:r>
            <a:r>
              <a:rPr lang="en-US" dirty="0" smtClean="0"/>
              <a:t>sizes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97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</a:t>
            </a:r>
            <a:r>
              <a:rPr lang="en-US" dirty="0" smtClean="0"/>
              <a:t>tart in-class </a:t>
            </a:r>
            <a:r>
              <a:rPr lang="en-US" dirty="0"/>
              <a:t>demonstration by announcing the groupings of the </a:t>
            </a:r>
            <a:r>
              <a:rPr lang="en-US" dirty="0" smtClean="0"/>
              <a:t>students</a:t>
            </a:r>
          </a:p>
          <a:p>
            <a:r>
              <a:rPr lang="en-US" dirty="0"/>
              <a:t>R</a:t>
            </a:r>
            <a:r>
              <a:rPr lang="en-US" dirty="0" smtClean="0"/>
              <a:t>earrange themselves into </a:t>
            </a:r>
            <a:r>
              <a:rPr lang="en-US" dirty="0"/>
              <a:t>their </a:t>
            </a:r>
            <a:r>
              <a:rPr lang="en-US" dirty="0" smtClean="0"/>
              <a:t>groups</a:t>
            </a:r>
          </a:p>
          <a:p>
            <a:r>
              <a:rPr lang="en-US" dirty="0"/>
              <a:t>D</a:t>
            </a:r>
            <a:r>
              <a:rPr lang="en-US" dirty="0" smtClean="0"/>
              <a:t>istribute </a:t>
            </a:r>
            <a:r>
              <a:rPr lang="en-US" dirty="0"/>
              <a:t>the corresponding packets of M&amp;M’s to each </a:t>
            </a:r>
            <a:r>
              <a:rPr lang="en-US" dirty="0" smtClean="0"/>
              <a:t>group</a:t>
            </a:r>
          </a:p>
          <a:p>
            <a:r>
              <a:rPr lang="en-US" dirty="0"/>
              <a:t>C</a:t>
            </a:r>
            <a:r>
              <a:rPr lang="en-US" dirty="0" smtClean="0"/>
              <a:t>aution </a:t>
            </a:r>
            <a:r>
              <a:rPr lang="en-US" dirty="0"/>
              <a:t>them not to “eat the data” until the conclusion of the </a:t>
            </a:r>
            <a:r>
              <a:rPr lang="en-US" dirty="0" smtClean="0"/>
              <a:t>demonstration</a:t>
            </a:r>
          </a:p>
          <a:p>
            <a:pPr lvl="1"/>
            <a:r>
              <a:rPr lang="en-US" dirty="0" smtClean="0"/>
              <a:t>their </a:t>
            </a:r>
            <a:r>
              <a:rPr lang="en-US" dirty="0"/>
              <a:t>interest is </a:t>
            </a:r>
            <a:r>
              <a:rPr lang="en-US" dirty="0" smtClean="0"/>
              <a:t>piqued</a:t>
            </a:r>
          </a:p>
          <a:p>
            <a:pPr lvl="1"/>
            <a:r>
              <a:rPr lang="en-US" dirty="0" smtClean="0"/>
              <a:t>“breaks </a:t>
            </a:r>
            <a:r>
              <a:rPr lang="en-US" dirty="0"/>
              <a:t>the ice” </a:t>
            </a:r>
            <a:endParaRPr lang="en-US" dirty="0" smtClean="0"/>
          </a:p>
          <a:p>
            <a:pPr lvl="1"/>
            <a:r>
              <a:rPr lang="en-US" dirty="0" smtClean="0"/>
              <a:t>lowers </a:t>
            </a:r>
            <a:r>
              <a:rPr lang="en-US" dirty="0"/>
              <a:t>their guard </a:t>
            </a:r>
            <a:r>
              <a:rPr lang="en-US" dirty="0" smtClean="0"/>
              <a:t>(anxiety</a:t>
            </a:r>
            <a:r>
              <a:rPr lang="en-US" dirty="0"/>
              <a:t>) </a:t>
            </a:r>
            <a:r>
              <a:rPr lang="en-US" dirty="0" smtClean="0"/>
              <a:t>so learning can occur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Research question: “</a:t>
            </a:r>
            <a:r>
              <a:rPr lang="en-US" i="1" dirty="0" smtClean="0"/>
              <a:t>Do </a:t>
            </a:r>
            <a:r>
              <a:rPr lang="en-US" i="1" dirty="0"/>
              <a:t>different types of M&amp;M’s have a different number of candies inside similarly-sized packages?</a:t>
            </a:r>
            <a:r>
              <a:rPr lang="en-US" dirty="0"/>
              <a:t>”  </a:t>
            </a:r>
            <a:endParaRPr lang="en-US" dirty="0" smtClean="0"/>
          </a:p>
          <a:p>
            <a:pPr lvl="1"/>
            <a:r>
              <a:rPr lang="en-US" dirty="0" smtClean="0"/>
              <a:t>question </a:t>
            </a:r>
            <a:r>
              <a:rPr lang="en-US" dirty="0"/>
              <a:t>may be repeated for each color under </a:t>
            </a:r>
            <a:r>
              <a:rPr lang="en-US" dirty="0" smtClean="0"/>
              <a:t>consideration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/>
              <a:t>traditional colors of M&amp;Ms are red, green, blue, yellow, orange, and </a:t>
            </a:r>
            <a:r>
              <a:rPr lang="en-US" dirty="0" smtClean="0"/>
              <a:t>brown</a:t>
            </a:r>
          </a:p>
          <a:p>
            <a:endParaRPr lang="en-US" dirty="0"/>
          </a:p>
          <a:p>
            <a:r>
              <a:rPr lang="en-US" dirty="0" smtClean="0"/>
              <a:t>Context</a:t>
            </a:r>
            <a:r>
              <a:rPr lang="en-US" dirty="0" smtClean="0"/>
              <a:t>: want </a:t>
            </a:r>
            <a:r>
              <a:rPr lang="en-US" dirty="0"/>
              <a:t>to know which type to purchase at the store in order to maximize </a:t>
            </a:r>
            <a:r>
              <a:rPr lang="en-US" dirty="0" smtClean="0"/>
              <a:t>the </a:t>
            </a:r>
            <a:r>
              <a:rPr lang="en-US" dirty="0"/>
              <a:t>total number of M&amp;M’s </a:t>
            </a:r>
            <a:r>
              <a:rPr lang="en-US" dirty="0" smtClean="0"/>
              <a:t>(or </a:t>
            </a:r>
            <a:r>
              <a:rPr lang="en-US" dirty="0"/>
              <a:t>the number of a certain favorite </a:t>
            </a:r>
            <a:r>
              <a:rPr lang="en-US" dirty="0" smtClean="0"/>
              <a:t>color)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5"/>
            <a:ext cx="9146405" cy="685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students (individually) to count the total number of M&amp;M’s in their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packets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 by color and to count the number of each color. 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students a few minutes to complete this task and to record their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</a:p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roject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unpopulated spreadsheet onto the classroom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structure of how we will record the data and organize it for analysis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rows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observations, columns for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366523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At </a:t>
            </a:r>
            <a:r>
              <a:rPr lang="en-US" dirty="0"/>
              <a:t>this point, </a:t>
            </a:r>
            <a:r>
              <a:rPr lang="en-US" dirty="0" smtClean="0"/>
              <a:t>I can </a:t>
            </a:r>
            <a:r>
              <a:rPr lang="en-US" dirty="0"/>
              <a:t>present a brief review of key concepts of one-way </a:t>
            </a:r>
            <a:r>
              <a:rPr lang="en-US" dirty="0" smtClean="0"/>
              <a:t>ANOVA</a:t>
            </a:r>
          </a:p>
          <a:p>
            <a:pPr lvl="1"/>
            <a:r>
              <a:rPr lang="en-US" dirty="0" smtClean="0"/>
              <a:t>overall </a:t>
            </a:r>
            <a:r>
              <a:rPr lang="en-US" dirty="0"/>
              <a:t>null hypothesis of testing all group population means equal to one </a:t>
            </a:r>
            <a:r>
              <a:rPr lang="en-US" dirty="0" smtClean="0"/>
              <a:t>another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that specifically relates to our </a:t>
            </a:r>
            <a:r>
              <a:rPr lang="en-US" dirty="0" smtClean="0"/>
              <a:t>data</a:t>
            </a:r>
          </a:p>
          <a:p>
            <a:endParaRPr lang="en-US" dirty="0" smtClean="0"/>
          </a:p>
          <a:p>
            <a:r>
              <a:rPr lang="en-US" dirty="0" smtClean="0"/>
              <a:t>B</a:t>
            </a:r>
            <a:r>
              <a:rPr lang="en-US" dirty="0" smtClean="0"/>
              <a:t>ased </a:t>
            </a:r>
            <a:r>
              <a:rPr lang="en-US" dirty="0"/>
              <a:t>on </a:t>
            </a:r>
            <a:r>
              <a:rPr lang="en-US" dirty="0" smtClean="0"/>
              <a:t>intuition</a:t>
            </a:r>
            <a:r>
              <a:rPr lang="en-US" dirty="0"/>
              <a:t>, </a:t>
            </a:r>
            <a:r>
              <a:rPr lang="en-US" dirty="0" smtClean="0"/>
              <a:t>students </a:t>
            </a:r>
            <a:r>
              <a:rPr lang="en-US" dirty="0"/>
              <a:t>can </a:t>
            </a:r>
            <a:r>
              <a:rPr lang="en-US" dirty="0" smtClean="0"/>
              <a:t>guess </a:t>
            </a:r>
            <a:r>
              <a:rPr lang="en-US" dirty="0"/>
              <a:t>whether the null hypotheses will be supported or rejected for </a:t>
            </a:r>
            <a:r>
              <a:rPr lang="en-US" dirty="0" smtClean="0"/>
              <a:t>the data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the rationale for their </a:t>
            </a:r>
            <a:r>
              <a:rPr lang="en-US" dirty="0" smtClean="0"/>
              <a:t>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Identify important </a:t>
            </a:r>
            <a:r>
              <a:rPr lang="en-US" dirty="0"/>
              <a:t>concepts to the </a:t>
            </a:r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/>
              <a:t>the dependent and independent variables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they are represented in the </a:t>
            </a:r>
            <a:r>
              <a:rPr lang="en-US" dirty="0" smtClean="0"/>
              <a:t>spreadsheet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Populate </a:t>
            </a:r>
            <a:r>
              <a:rPr lang="en-US" dirty="0"/>
              <a:t>the spreadsheet </a:t>
            </a:r>
            <a:endParaRPr lang="en-US" dirty="0" smtClean="0"/>
          </a:p>
          <a:p>
            <a:pPr lvl="1"/>
            <a:r>
              <a:rPr lang="en-US" dirty="0" smtClean="0"/>
              <a:t>call </a:t>
            </a:r>
            <a:r>
              <a:rPr lang="en-US" dirty="0"/>
              <a:t>on the students </a:t>
            </a:r>
            <a:r>
              <a:rPr lang="en-US" dirty="0" smtClean="0"/>
              <a:t>in </a:t>
            </a:r>
            <a:r>
              <a:rPr lang="en-US" dirty="0"/>
              <a:t>the order their names appear in the </a:t>
            </a:r>
            <a:r>
              <a:rPr lang="en-US" dirty="0" smtClean="0"/>
              <a:t>spreadsheet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student will then orally recite his or her data </a:t>
            </a:r>
            <a:r>
              <a:rPr lang="en-US" dirty="0" smtClean="0"/>
              <a:t>values in </a:t>
            </a:r>
            <a:r>
              <a:rPr lang="en-US" dirty="0"/>
              <a:t>the order of the columns of the </a:t>
            </a:r>
            <a:r>
              <a:rPr lang="en-US" dirty="0" smtClean="0"/>
              <a:t>spreadsheet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have the final column pre-programmed to sum across the color </a:t>
            </a:r>
            <a:r>
              <a:rPr lang="en-US" dirty="0" smtClean="0"/>
              <a:t>subtotals to </a:t>
            </a:r>
            <a:r>
              <a:rPr lang="en-US" dirty="0"/>
              <a:t>verify that the student’s total </a:t>
            </a:r>
            <a:r>
              <a:rPr lang="en-US" dirty="0" smtClean="0"/>
              <a:t>matches </a:t>
            </a:r>
            <a:r>
              <a:rPr lang="en-US" dirty="0"/>
              <a:t>the sum of the color </a:t>
            </a:r>
            <a:r>
              <a:rPr lang="en-US" dirty="0" smtClean="0"/>
              <a:t>subtotals</a:t>
            </a:r>
          </a:p>
          <a:p>
            <a:pPr lvl="2"/>
            <a:r>
              <a:rPr lang="en-US" dirty="0" smtClean="0"/>
              <a:t>lesson </a:t>
            </a:r>
            <a:r>
              <a:rPr lang="en-US" dirty="0"/>
              <a:t>on data </a:t>
            </a:r>
            <a:r>
              <a:rPr lang="en-US" dirty="0" smtClean="0"/>
              <a:t>integrity</a:t>
            </a:r>
          </a:p>
          <a:p>
            <a:pPr lvl="2"/>
            <a:r>
              <a:rPr lang="en-US" dirty="0" smtClean="0"/>
              <a:t>easier </a:t>
            </a:r>
            <a:r>
              <a:rPr lang="en-US" dirty="0"/>
              <a:t>to take precautions to detect data errors as they </a:t>
            </a:r>
            <a:r>
              <a:rPr lang="en-US" dirty="0" smtClean="0"/>
              <a:t>are 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When </a:t>
            </a:r>
            <a:r>
              <a:rPr lang="en-US" dirty="0" smtClean="0"/>
              <a:t>spreadsheet </a:t>
            </a:r>
            <a:r>
              <a:rPr lang="en-US" dirty="0"/>
              <a:t>is completely populated </a:t>
            </a:r>
            <a:endParaRPr lang="en-US" dirty="0" smtClean="0"/>
          </a:p>
          <a:p>
            <a:pPr lvl="1"/>
            <a:r>
              <a:rPr lang="en-US" dirty="0" smtClean="0"/>
              <a:t>save </a:t>
            </a:r>
            <a:r>
              <a:rPr lang="en-US" dirty="0"/>
              <a:t>the spreadsheet file </a:t>
            </a:r>
            <a:endParaRPr lang="en-US" dirty="0" smtClean="0"/>
          </a:p>
          <a:p>
            <a:pPr lvl="1"/>
            <a:r>
              <a:rPr lang="en-US" dirty="0" smtClean="0"/>
              <a:t>make </a:t>
            </a:r>
            <a:r>
              <a:rPr lang="en-US" dirty="0"/>
              <a:t>it available to the class </a:t>
            </a:r>
            <a:endParaRPr lang="en-US" dirty="0" smtClean="0"/>
          </a:p>
          <a:p>
            <a:pPr lvl="2"/>
            <a:r>
              <a:rPr lang="en-US" dirty="0" smtClean="0"/>
              <a:t>course </a:t>
            </a:r>
            <a:r>
              <a:rPr lang="en-US" dirty="0"/>
              <a:t>management system </a:t>
            </a:r>
            <a:endParaRPr lang="en-US" dirty="0" smtClean="0"/>
          </a:p>
          <a:p>
            <a:pPr lvl="2"/>
            <a:r>
              <a:rPr lang="en-US" dirty="0" smtClean="0"/>
              <a:t>email attachment</a:t>
            </a:r>
          </a:p>
          <a:p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source dataset </a:t>
            </a:r>
            <a:endParaRPr lang="en-US" dirty="0" smtClean="0"/>
          </a:p>
          <a:p>
            <a:pPr lvl="1"/>
            <a:r>
              <a:rPr lang="en-US" dirty="0" smtClean="0"/>
              <a:t>students </a:t>
            </a:r>
            <a:r>
              <a:rPr lang="en-US" dirty="0"/>
              <a:t>have been involved from beginning to </a:t>
            </a:r>
            <a:r>
              <a:rPr lang="en-US" dirty="0" smtClean="0"/>
              <a:t>end</a:t>
            </a:r>
          </a:p>
          <a:p>
            <a:pPr lvl="1"/>
            <a:r>
              <a:rPr lang="en-US" dirty="0" smtClean="0"/>
              <a:t>seven </a:t>
            </a:r>
            <a:r>
              <a:rPr lang="en-US" dirty="0"/>
              <a:t>different potential one-way </a:t>
            </a:r>
            <a:r>
              <a:rPr lang="en-US" dirty="0" smtClean="0"/>
              <a:t>ANOVAs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for the mean total number </a:t>
            </a:r>
            <a:endParaRPr lang="en-US" dirty="0" smtClean="0"/>
          </a:p>
          <a:p>
            <a:pPr lvl="2"/>
            <a:r>
              <a:rPr lang="en-US" dirty="0" smtClean="0"/>
              <a:t>one </a:t>
            </a:r>
            <a:r>
              <a:rPr lang="en-US" dirty="0"/>
              <a:t>for the mean of each color’s </a:t>
            </a:r>
            <a:r>
              <a:rPr lang="en-US" dirty="0" smtClean="0"/>
              <a:t>subtotal</a:t>
            </a:r>
          </a:p>
          <a:p>
            <a:r>
              <a:rPr lang="en-US" dirty="0" smtClean="0"/>
              <a:t>Useful </a:t>
            </a:r>
            <a:r>
              <a:rPr lang="en-US" dirty="0"/>
              <a:t>for </a:t>
            </a:r>
            <a:endParaRPr lang="en-US" dirty="0" smtClean="0"/>
          </a:p>
          <a:p>
            <a:pPr lvl="1"/>
            <a:r>
              <a:rPr lang="en-US" dirty="0"/>
              <a:t>in-class </a:t>
            </a:r>
            <a:r>
              <a:rPr lang="en-US" dirty="0" smtClean="0"/>
              <a:t>demonstration</a:t>
            </a:r>
          </a:p>
          <a:p>
            <a:pPr lvl="1"/>
            <a:r>
              <a:rPr lang="en-US" dirty="0" smtClean="0"/>
              <a:t>subsequent </a:t>
            </a:r>
            <a:r>
              <a:rPr lang="en-US" dirty="0" smtClean="0"/>
              <a:t>assignments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rojects</a:t>
            </a:r>
          </a:p>
          <a:p>
            <a:pPr lvl="1"/>
            <a:r>
              <a:rPr lang="en-US" dirty="0" smtClean="0"/>
              <a:t>examinations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6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Methods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82" y="1371600"/>
            <a:ext cx="917058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8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M&amp;M’s in the Statistics Classroom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Used to illustrate </a:t>
            </a:r>
            <a:r>
              <a:rPr lang="en-US" dirty="0"/>
              <a:t>a variety of </a:t>
            </a:r>
            <a:r>
              <a:rPr lang="en-US" dirty="0" smtClean="0"/>
              <a:t>topics</a:t>
            </a:r>
          </a:p>
          <a:p>
            <a:pPr lvl="1"/>
            <a:r>
              <a:rPr lang="en-US" dirty="0" smtClean="0"/>
              <a:t>frequencies </a:t>
            </a:r>
            <a:r>
              <a:rPr lang="en-US" dirty="0"/>
              <a:t>and </a:t>
            </a:r>
            <a:r>
              <a:rPr lang="en-US" dirty="0" smtClean="0"/>
              <a:t>proportions</a:t>
            </a:r>
          </a:p>
          <a:p>
            <a:pPr lvl="1"/>
            <a:r>
              <a:rPr lang="en-US" dirty="0" smtClean="0"/>
              <a:t>probability </a:t>
            </a:r>
            <a:r>
              <a:rPr lang="en-US" dirty="0"/>
              <a:t>functions </a:t>
            </a:r>
            <a:endParaRPr lang="en-US" dirty="0" smtClean="0"/>
          </a:p>
          <a:p>
            <a:pPr lvl="1"/>
            <a:r>
              <a:rPr lang="en-US" dirty="0" smtClean="0"/>
              <a:t>sampling </a:t>
            </a:r>
            <a:r>
              <a:rPr lang="en-US" dirty="0"/>
              <a:t>distributions </a:t>
            </a:r>
            <a:endParaRPr lang="en-US" dirty="0" smtClean="0"/>
          </a:p>
          <a:p>
            <a:pPr lvl="1"/>
            <a:r>
              <a:rPr lang="en-US" dirty="0" smtClean="0"/>
              <a:t>design </a:t>
            </a:r>
            <a:r>
              <a:rPr lang="en-US" dirty="0"/>
              <a:t>of experiments </a:t>
            </a:r>
            <a:endParaRPr lang="en-US" dirty="0" smtClean="0"/>
          </a:p>
          <a:p>
            <a:pPr lvl="1"/>
            <a:r>
              <a:rPr lang="en-US" dirty="0" smtClean="0"/>
              <a:t>chi-square </a:t>
            </a:r>
            <a:r>
              <a:rPr lang="en-US" dirty="0"/>
              <a:t>goodness-of-fit statistics </a:t>
            </a:r>
            <a:endParaRPr lang="en-US" dirty="0" smtClean="0"/>
          </a:p>
          <a:p>
            <a:pPr lvl="1"/>
            <a:r>
              <a:rPr lang="en-US" dirty="0" smtClean="0"/>
              <a:t>correlation/linear </a:t>
            </a:r>
            <a:r>
              <a:rPr lang="en-US" dirty="0"/>
              <a:t>regression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Advantages </a:t>
            </a:r>
          </a:p>
          <a:p>
            <a:pPr lvl="1"/>
            <a:r>
              <a:rPr lang="en-US" dirty="0" smtClean="0"/>
              <a:t>edible reward at the conclusion of the experiment</a:t>
            </a:r>
          </a:p>
          <a:p>
            <a:pPr lvl="1"/>
            <a:r>
              <a:rPr lang="en-US" dirty="0" smtClean="0"/>
              <a:t>intuitive basis on which instructors can build</a:t>
            </a:r>
          </a:p>
          <a:p>
            <a:pPr lvl="1"/>
            <a:r>
              <a:rPr lang="en-US" dirty="0" smtClean="0"/>
              <a:t>fun </a:t>
            </a:r>
            <a:r>
              <a:rPr lang="en-US" dirty="0"/>
              <a:t>activities </a:t>
            </a:r>
            <a:endParaRPr lang="en-US" dirty="0" smtClean="0"/>
          </a:p>
          <a:p>
            <a:pPr lvl="1"/>
            <a:r>
              <a:rPr lang="en-US" dirty="0" smtClean="0"/>
              <a:t>active </a:t>
            </a:r>
            <a:r>
              <a:rPr lang="en-US" dirty="0"/>
              <a:t>learning </a:t>
            </a:r>
            <a:endParaRPr lang="en-US" dirty="0" smtClean="0"/>
          </a:p>
          <a:p>
            <a:pPr lvl="1"/>
            <a:r>
              <a:rPr lang="en-US" dirty="0" smtClean="0"/>
              <a:t>reducing </a:t>
            </a:r>
            <a:r>
              <a:rPr lang="en-US" dirty="0"/>
              <a:t>students’ </a:t>
            </a:r>
            <a:r>
              <a:rPr lang="en-US" dirty="0" smtClean="0"/>
              <a:t>anxiety</a:t>
            </a:r>
          </a:p>
          <a:p>
            <a:pPr lvl="1"/>
            <a:r>
              <a:rPr lang="en-US" dirty="0" smtClean="0"/>
              <a:t>enhancing </a:t>
            </a:r>
            <a:r>
              <a:rPr lang="en-US" dirty="0"/>
              <a:t>student engagement and </a:t>
            </a:r>
            <a:r>
              <a:rPr lang="en-US" dirty="0" smtClean="0"/>
              <a:t>learning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ollows recommendations of the GAISE </a:t>
            </a:r>
            <a:r>
              <a:rPr lang="en-US" dirty="0"/>
              <a:t>College Report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 (</a:t>
            </a:r>
            <a:r>
              <a:rPr lang="en-US" b="1" dirty="0"/>
              <a:t>1</a:t>
            </a:r>
            <a:r>
              <a:rPr lang="en-US" b="1" dirty="0" smtClean="0"/>
              <a:t> </a:t>
            </a:r>
            <a:r>
              <a:rPr lang="en-US" b="1" dirty="0"/>
              <a:t>replication of </a:t>
            </a:r>
            <a:r>
              <a:rPr lang="en-US" b="1" dirty="0" smtClean="0"/>
              <a:t>exercise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/>
              <a:t>Also teaching students to </a:t>
            </a:r>
            <a:r>
              <a:rPr lang="en-US" sz="5100" dirty="0"/>
              <a:t>use statistical </a:t>
            </a:r>
            <a:r>
              <a:rPr lang="en-US" sz="5100" dirty="0" smtClean="0"/>
              <a:t>software</a:t>
            </a:r>
          </a:p>
          <a:p>
            <a:r>
              <a:rPr lang="en-US" sz="5100" dirty="0" smtClean="0"/>
              <a:t>Preliminary </a:t>
            </a:r>
            <a:r>
              <a:rPr lang="en-US" sz="5100" dirty="0"/>
              <a:t>analyses  separately for each type of M&amp;M’s</a:t>
            </a:r>
            <a:endParaRPr lang="en-US" sz="5100" dirty="0" smtClean="0"/>
          </a:p>
          <a:p>
            <a:pPr lvl="1"/>
            <a:r>
              <a:rPr lang="en-US" sz="5100" dirty="0" smtClean="0"/>
              <a:t>computation </a:t>
            </a:r>
            <a:r>
              <a:rPr lang="en-US" sz="5100" dirty="0"/>
              <a:t>of </a:t>
            </a:r>
            <a:r>
              <a:rPr lang="en-US" sz="5100" dirty="0" err="1"/>
              <a:t>univariate</a:t>
            </a:r>
            <a:r>
              <a:rPr lang="en-US" sz="5100" dirty="0"/>
              <a:t> </a:t>
            </a:r>
            <a:r>
              <a:rPr lang="en-US" sz="5100" dirty="0" smtClean="0"/>
              <a:t>statistics</a:t>
            </a:r>
          </a:p>
          <a:p>
            <a:pPr lvl="2"/>
            <a:r>
              <a:rPr lang="en-US" sz="3600" dirty="0" smtClean="0"/>
              <a:t>means </a:t>
            </a:r>
            <a:r>
              <a:rPr lang="en-US" sz="3600" dirty="0"/>
              <a:t>and standard deviations </a:t>
            </a:r>
            <a:endParaRPr lang="en-US" sz="3600" dirty="0" smtClean="0"/>
          </a:p>
          <a:p>
            <a:pPr lvl="1"/>
            <a:r>
              <a:rPr lang="en-US" sz="5100" dirty="0" smtClean="0"/>
              <a:t>information </a:t>
            </a:r>
            <a:r>
              <a:rPr lang="en-US" sz="5100" dirty="0"/>
              <a:t>on the </a:t>
            </a:r>
            <a:r>
              <a:rPr lang="en-US" sz="5100" dirty="0" smtClean="0"/>
              <a:t>distributions</a:t>
            </a:r>
          </a:p>
          <a:p>
            <a:pPr lvl="2"/>
            <a:r>
              <a:rPr lang="en-US" sz="3600" dirty="0" smtClean="0"/>
              <a:t>e.g</a:t>
            </a:r>
            <a:r>
              <a:rPr lang="en-US" sz="3600" dirty="0"/>
              <a:t>., through </a:t>
            </a:r>
            <a:r>
              <a:rPr lang="en-US" sz="3600" dirty="0" smtClean="0"/>
              <a:t>boxplots</a:t>
            </a:r>
          </a:p>
          <a:p>
            <a:r>
              <a:rPr lang="en-US" sz="5100" dirty="0" smtClean="0"/>
              <a:t>Tie </a:t>
            </a:r>
            <a:r>
              <a:rPr lang="en-US" sz="5100" dirty="0"/>
              <a:t>together </a:t>
            </a:r>
            <a:r>
              <a:rPr lang="en-US" sz="5100" dirty="0" smtClean="0"/>
              <a:t>numerical </a:t>
            </a:r>
            <a:r>
              <a:rPr lang="en-US" sz="5100" dirty="0"/>
              <a:t>results with </a:t>
            </a:r>
            <a:r>
              <a:rPr lang="en-US" sz="5100" dirty="0" smtClean="0"/>
              <a:t>visual </a:t>
            </a:r>
            <a:r>
              <a:rPr lang="en-US" sz="5100" dirty="0"/>
              <a:t>impact of </a:t>
            </a:r>
            <a:r>
              <a:rPr lang="en-US" sz="5100" dirty="0" smtClean="0"/>
              <a:t>plots</a:t>
            </a:r>
            <a:endParaRPr lang="en-US" sz="5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Table</a:t>
            </a:r>
            <a:r>
              <a:rPr lang="en-US" dirty="0" smtClean="0"/>
              <a:t> </a:t>
            </a:r>
            <a:r>
              <a:rPr lang="en-US" dirty="0"/>
              <a:t>Selected descriptive statistics for the subtotal of brown M&amp;M’s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u="sng" dirty="0" smtClean="0"/>
              <a:t>GROUP</a:t>
            </a:r>
            <a:r>
              <a:rPr lang="en-US" b="1" u="sng" dirty="0"/>
              <a:t>	</a:t>
            </a:r>
            <a:r>
              <a:rPr lang="en-US" b="1" u="sng" dirty="0" smtClean="0"/>
              <a:t>   N</a:t>
            </a:r>
            <a:r>
              <a:rPr lang="en-US" b="1" u="sng" dirty="0"/>
              <a:t>	</a:t>
            </a:r>
            <a:r>
              <a:rPr lang="en-US" b="1" u="sng" dirty="0" smtClean="0"/>
              <a:t>Mean</a:t>
            </a:r>
            <a:r>
              <a:rPr lang="en-US" b="1" u="sng" dirty="0"/>
              <a:t>	</a:t>
            </a:r>
            <a:r>
              <a:rPr lang="en-US" b="1" u="sng" dirty="0" err="1"/>
              <a:t>Std</a:t>
            </a:r>
            <a:r>
              <a:rPr lang="en-US" b="1" u="sng" dirty="0"/>
              <a:t> </a:t>
            </a:r>
            <a:r>
              <a:rPr lang="en-US" b="1" u="sng" dirty="0" err="1"/>
              <a:t>Dev</a:t>
            </a:r>
            <a:r>
              <a:rPr lang="en-US" b="1" u="sng" dirty="0"/>
              <a:t>	</a:t>
            </a:r>
            <a:r>
              <a:rPr lang="en-US" b="1" u="sng" dirty="0" smtClean="0"/>
              <a:t>   Minimum   Maximum</a:t>
            </a: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dirty="0" smtClean="0"/>
              <a:t>	Plain</a:t>
            </a:r>
            <a:r>
              <a:rPr lang="en-US" dirty="0"/>
              <a:t>	</a:t>
            </a:r>
            <a:r>
              <a:rPr lang="en-US" dirty="0" smtClean="0"/>
              <a:t>   4</a:t>
            </a:r>
            <a:r>
              <a:rPr lang="en-US" dirty="0"/>
              <a:t>	</a:t>
            </a:r>
            <a:r>
              <a:rPr lang="en-US" dirty="0" smtClean="0"/>
              <a:t>5.5</a:t>
            </a:r>
            <a:r>
              <a:rPr lang="en-US" dirty="0"/>
              <a:t>	1.7	</a:t>
            </a:r>
            <a:r>
              <a:rPr lang="en-US" dirty="0" smtClean="0"/>
              <a:t>   4.0</a:t>
            </a:r>
            <a:r>
              <a:rPr lang="en-US" dirty="0"/>
              <a:t>	</a:t>
            </a:r>
            <a:r>
              <a:rPr lang="en-US" dirty="0" smtClean="0"/>
              <a:t>         8.0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fi-FI" dirty="0" smtClean="0"/>
              <a:t>	Peanut</a:t>
            </a:r>
            <a:r>
              <a:rPr lang="fi-FI" dirty="0"/>
              <a:t>	</a:t>
            </a:r>
            <a:r>
              <a:rPr lang="fi-FI" dirty="0" smtClean="0"/>
              <a:t>   4</a:t>
            </a:r>
            <a:r>
              <a:rPr lang="fi-FI" dirty="0"/>
              <a:t>	2.8	1.0	</a:t>
            </a:r>
            <a:r>
              <a:rPr lang="fi-FI" dirty="0" smtClean="0"/>
              <a:t>   2.0</a:t>
            </a:r>
            <a:r>
              <a:rPr lang="fi-FI" dirty="0"/>
              <a:t>	</a:t>
            </a:r>
            <a:r>
              <a:rPr lang="fi-FI" dirty="0" smtClean="0"/>
              <a:t>         4.0</a:t>
            </a:r>
            <a:r>
              <a:rPr lang="fi-FI" dirty="0"/>
              <a:t>	</a:t>
            </a:r>
          </a:p>
          <a:p>
            <a:pPr marL="0" indent="0">
              <a:buNone/>
            </a:pPr>
            <a:r>
              <a:rPr lang="nl-NL" dirty="0" smtClean="0"/>
              <a:t>	Pretzel</a:t>
            </a:r>
            <a:r>
              <a:rPr lang="nl-NL" dirty="0"/>
              <a:t>	</a:t>
            </a:r>
            <a:r>
              <a:rPr lang="nl-NL" dirty="0" smtClean="0"/>
              <a:t>   4</a:t>
            </a:r>
            <a:r>
              <a:rPr lang="nl-NL" dirty="0"/>
              <a:t>	1.5	1.3	</a:t>
            </a:r>
            <a:r>
              <a:rPr lang="nl-NL" dirty="0" smtClean="0"/>
              <a:t>   0.0</a:t>
            </a:r>
            <a:r>
              <a:rPr lang="nl-NL" dirty="0"/>
              <a:t>	</a:t>
            </a:r>
            <a:r>
              <a:rPr lang="nl-NL" dirty="0" smtClean="0"/>
              <a:t>         3.0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72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7864"/>
            <a:ext cx="7491642" cy="56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Inferential statistics</a:t>
            </a:r>
          </a:p>
          <a:p>
            <a:endParaRPr lang="en-US" sz="2800" dirty="0" smtClean="0"/>
          </a:p>
          <a:p>
            <a:r>
              <a:rPr lang="en-US" sz="2800" dirty="0" smtClean="0"/>
              <a:t>Can </a:t>
            </a:r>
            <a:r>
              <a:rPr lang="en-US" sz="2800" dirty="0" smtClean="0"/>
              <a:t>review </a:t>
            </a:r>
            <a:r>
              <a:rPr lang="en-US" sz="2800" dirty="0"/>
              <a:t>the two-sample </a:t>
            </a:r>
            <a:r>
              <a:rPr lang="en-US" sz="2800" i="1" dirty="0" smtClean="0"/>
              <a:t>t</a:t>
            </a:r>
            <a:r>
              <a:rPr lang="en-US" sz="2800" dirty="0" smtClean="0"/>
              <a:t>-test</a:t>
            </a:r>
          </a:p>
          <a:p>
            <a:pPr lvl="1"/>
            <a:r>
              <a:rPr lang="en-US" sz="2400" dirty="0" smtClean="0"/>
              <a:t>compare </a:t>
            </a:r>
            <a:r>
              <a:rPr lang="en-US" sz="2400" dirty="0"/>
              <a:t>and contrast </a:t>
            </a:r>
            <a:r>
              <a:rPr lang="en-US" sz="2400" dirty="0" smtClean="0"/>
              <a:t>results from </a:t>
            </a:r>
            <a:r>
              <a:rPr lang="en-US" sz="2400" dirty="0"/>
              <a:t>those two </a:t>
            </a:r>
            <a:r>
              <a:rPr lang="en-US" sz="2400" dirty="0" smtClean="0"/>
              <a:t>approaches</a:t>
            </a:r>
          </a:p>
          <a:p>
            <a:pPr lvl="1"/>
            <a:r>
              <a:rPr lang="en-US" sz="2400" dirty="0" smtClean="0"/>
              <a:t>generalize </a:t>
            </a:r>
            <a:r>
              <a:rPr lang="en-US" sz="2400" dirty="0"/>
              <a:t>the one-way ANOVA from </a:t>
            </a:r>
            <a:r>
              <a:rPr lang="en-US" sz="2400" i="1" dirty="0"/>
              <a:t>k</a:t>
            </a:r>
            <a:r>
              <a:rPr lang="en-US" sz="2400" dirty="0"/>
              <a:t>=2 groups to </a:t>
            </a:r>
            <a:r>
              <a:rPr lang="en-US" sz="2400" i="1" dirty="0"/>
              <a:t>k</a:t>
            </a:r>
            <a:r>
              <a:rPr lang="en-US" sz="2400" dirty="0"/>
              <a:t>=3 </a:t>
            </a:r>
            <a:r>
              <a:rPr lang="en-US" sz="2400" dirty="0" smtClean="0"/>
              <a:t>groups</a:t>
            </a:r>
          </a:p>
          <a:p>
            <a:pPr lvl="1"/>
            <a:r>
              <a:rPr lang="en-US" sz="2400" dirty="0" smtClean="0"/>
              <a:t>motivate </a:t>
            </a:r>
            <a:r>
              <a:rPr lang="en-US" sz="2400" dirty="0"/>
              <a:t>the advantages of analyzing all of the groups in a single analysis, rather than as pairs through separate </a:t>
            </a:r>
            <a:r>
              <a:rPr lang="en-US" sz="2400" i="1" dirty="0" smtClean="0"/>
              <a:t>t</a:t>
            </a:r>
            <a:r>
              <a:rPr lang="en-US" sz="2400" dirty="0" smtClean="0"/>
              <a:t>-tests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Depending </a:t>
            </a:r>
            <a:r>
              <a:rPr lang="en-US" sz="2800" dirty="0"/>
              <a:t>on the nature of the course, different aspects of the ANOVA may be </a:t>
            </a:r>
            <a:r>
              <a:rPr lang="en-US" sz="2800" dirty="0" smtClean="0"/>
              <a:t>emphasized</a:t>
            </a:r>
            <a:r>
              <a:rPr lang="en-US" sz="1800" dirty="0"/>
              <a:t>		</a:t>
            </a:r>
            <a:r>
              <a:rPr lang="en-US" sz="1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541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/>
              <a:t>For my students, I focus on the </a:t>
            </a:r>
          </a:p>
          <a:p>
            <a:pPr lvl="1"/>
            <a:r>
              <a:rPr lang="en-US" sz="2400" dirty="0"/>
              <a:t>ANOVA (sums of squares) table </a:t>
            </a:r>
          </a:p>
          <a:p>
            <a:pPr lvl="1"/>
            <a:r>
              <a:rPr lang="en-US" sz="2400" dirty="0"/>
              <a:t>parameter estimates (especially their interpretations; data not shown)</a:t>
            </a:r>
          </a:p>
          <a:p>
            <a:pPr lvl="1"/>
            <a:r>
              <a:rPr lang="en-US" sz="2400" dirty="0"/>
              <a:t>least squares group means </a:t>
            </a:r>
          </a:p>
          <a:p>
            <a:pPr lvl="2"/>
            <a:r>
              <a:rPr lang="en-US" sz="2000" dirty="0"/>
              <a:t>how these values are exactly the same as the descriptive statistics (means) </a:t>
            </a:r>
          </a:p>
          <a:p>
            <a:pPr lvl="1"/>
            <a:r>
              <a:rPr lang="en-US" sz="2400" dirty="0"/>
              <a:t>formal testing of each of the pairwise comparisons </a:t>
            </a:r>
            <a:endParaRPr lang="en-US" sz="1800" i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 smtClean="0"/>
              <a:t>Table   </a:t>
            </a:r>
            <a:r>
              <a:rPr lang="en-US" sz="1600" dirty="0"/>
              <a:t>ANOVA table for the mean subtotal of brown M&amp;M’s</a:t>
            </a:r>
          </a:p>
          <a:p>
            <a:pPr marL="0" indent="0">
              <a:buNone/>
            </a:pPr>
            <a:r>
              <a:rPr lang="en-US" sz="1600" b="1" u="sng" dirty="0"/>
              <a:t>Source	</a:t>
            </a:r>
            <a:r>
              <a:rPr lang="en-US" sz="1600" b="1" u="sng" dirty="0" smtClean="0"/>
              <a:t>	DF</a:t>
            </a:r>
            <a:r>
              <a:rPr lang="en-US" sz="1600" b="1" u="sng" dirty="0"/>
              <a:t>	Sum of Squares	Mean Square	F Value	</a:t>
            </a:r>
            <a:r>
              <a:rPr lang="en-US" sz="1600" b="1" u="sng" dirty="0" err="1"/>
              <a:t>Pr</a:t>
            </a:r>
            <a:r>
              <a:rPr lang="en-US" sz="1600" b="1" u="sng" dirty="0"/>
              <a:t> &gt; </a:t>
            </a:r>
            <a:r>
              <a:rPr lang="en-US" sz="1600" b="1" u="sng" dirty="0" smtClean="0"/>
              <a:t>F</a:t>
            </a:r>
            <a:endParaRPr lang="en-US" sz="1600" b="1" u="sng" dirty="0"/>
          </a:p>
          <a:p>
            <a:pPr marL="0" indent="0">
              <a:buNone/>
            </a:pPr>
            <a:r>
              <a:rPr lang="it-IT" sz="1600" b="1" dirty="0"/>
              <a:t>Model	</a:t>
            </a:r>
            <a:r>
              <a:rPr lang="it-IT" sz="1600" b="1" dirty="0" smtClean="0"/>
              <a:t>	</a:t>
            </a:r>
            <a:r>
              <a:rPr lang="it-IT" sz="1600" dirty="0" smtClean="0"/>
              <a:t>2</a:t>
            </a:r>
            <a:r>
              <a:rPr lang="it-IT" sz="1600" dirty="0"/>
              <a:t>	33.50	</a:t>
            </a:r>
            <a:r>
              <a:rPr lang="it-IT" sz="1600" dirty="0" smtClean="0"/>
              <a:t>	16.75</a:t>
            </a:r>
            <a:r>
              <a:rPr lang="it-IT" sz="1600" dirty="0"/>
              <a:t>	</a:t>
            </a:r>
            <a:r>
              <a:rPr lang="it-IT" sz="1600" dirty="0" smtClean="0"/>
              <a:t>	9.00</a:t>
            </a:r>
            <a:r>
              <a:rPr lang="it-IT" sz="1600" dirty="0"/>
              <a:t>	</a:t>
            </a:r>
            <a:r>
              <a:rPr lang="it-IT" sz="1600" dirty="0" smtClean="0"/>
              <a:t>0.0071</a:t>
            </a:r>
            <a:endParaRPr lang="it-IT" sz="1600" dirty="0"/>
          </a:p>
          <a:p>
            <a:pPr marL="0" indent="0">
              <a:buNone/>
            </a:pPr>
            <a:r>
              <a:rPr lang="en-US" sz="1600" b="1" dirty="0"/>
              <a:t>Error	</a:t>
            </a:r>
            <a:r>
              <a:rPr lang="en-US" sz="1600" b="1" dirty="0" smtClean="0"/>
              <a:t>	</a:t>
            </a:r>
            <a:r>
              <a:rPr lang="en-US" sz="1600" dirty="0" smtClean="0"/>
              <a:t>9</a:t>
            </a:r>
            <a:r>
              <a:rPr lang="en-US" sz="1600" dirty="0"/>
              <a:t>	16.75	</a:t>
            </a:r>
            <a:r>
              <a:rPr lang="en-US" sz="1600" dirty="0" smtClean="0"/>
              <a:t>	1.86</a:t>
            </a:r>
            <a:r>
              <a:rPr lang="en-US" sz="1600" dirty="0"/>
              <a:t>			</a:t>
            </a:r>
          </a:p>
          <a:p>
            <a:pPr marL="0" indent="0">
              <a:buNone/>
            </a:pPr>
            <a:r>
              <a:rPr lang="en-US" sz="1600" b="1" dirty="0"/>
              <a:t>Corrected Total	</a:t>
            </a:r>
            <a:r>
              <a:rPr lang="en-US" sz="1600" dirty="0"/>
              <a:t>11	50.25				</a:t>
            </a:r>
          </a:p>
        </p:txBody>
      </p:sp>
    </p:spTree>
    <p:extLst>
      <p:ext uri="{BB962C8B-B14F-4D97-AF65-F5344CB8AC3E}">
        <p14:creationId xmlns:p14="http://schemas.microsoft.com/office/powerpoint/2010/main" val="7646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</a:t>
            </a:r>
            <a:r>
              <a:rPr lang="en-US" b="1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Issue </a:t>
            </a:r>
            <a:r>
              <a:rPr lang="en-US" sz="9600" dirty="0"/>
              <a:t>of multiple </a:t>
            </a:r>
            <a:r>
              <a:rPr lang="en-US" sz="9600" dirty="0" smtClean="0"/>
              <a:t>comparisons</a:t>
            </a:r>
          </a:p>
          <a:p>
            <a:pPr lvl="1"/>
            <a:r>
              <a:rPr lang="en-US" sz="8000" dirty="0" smtClean="0"/>
              <a:t>some </a:t>
            </a:r>
            <a:r>
              <a:rPr lang="en-US" sz="8000" dirty="0"/>
              <a:t>of the more commonly used </a:t>
            </a:r>
            <a:r>
              <a:rPr lang="en-US" sz="8000" dirty="0" smtClean="0"/>
              <a:t>methods</a:t>
            </a:r>
            <a:r>
              <a:rPr lang="en-US" sz="8000" dirty="0" smtClean="0"/>
              <a:t>, with their advantages</a:t>
            </a:r>
            <a:endParaRPr lang="en-US" sz="8000" dirty="0" smtClean="0"/>
          </a:p>
          <a:p>
            <a:pPr lvl="1"/>
            <a:r>
              <a:rPr lang="en-US" sz="8000" dirty="0" err="1" smtClean="0"/>
              <a:t>Bonferroni</a:t>
            </a:r>
            <a:r>
              <a:rPr lang="en-US" sz="8000" dirty="0" smtClean="0"/>
              <a:t>, </a:t>
            </a:r>
            <a:r>
              <a:rPr lang="en-US" sz="8000" dirty="0" err="1" smtClean="0"/>
              <a:t>Tukey</a:t>
            </a:r>
            <a:r>
              <a:rPr lang="en-US" sz="8000" dirty="0" smtClean="0"/>
              <a:t>, </a:t>
            </a:r>
            <a:r>
              <a:rPr lang="en-US" sz="8000" dirty="0" err="1" smtClean="0"/>
              <a:t>etc</a:t>
            </a:r>
            <a:endParaRPr lang="en-US" sz="8000" dirty="0" smtClean="0"/>
          </a:p>
          <a:p>
            <a:r>
              <a:rPr lang="en-US" sz="9600" dirty="0" smtClean="0"/>
              <a:t>Below, the </a:t>
            </a:r>
            <a:r>
              <a:rPr lang="en-US" sz="9600" dirty="0" err="1"/>
              <a:t>Bonferroni</a:t>
            </a:r>
            <a:r>
              <a:rPr lang="en-US" sz="9600" dirty="0"/>
              <a:t> approach provides </a:t>
            </a:r>
            <a:r>
              <a:rPr lang="en-US" sz="9600" i="1" dirty="0"/>
              <a:t>p</a:t>
            </a:r>
            <a:r>
              <a:rPr lang="en-US" sz="9600" dirty="0"/>
              <a:t>&gt;.05 for the comparison of Plain vs. Peanut, while the </a:t>
            </a:r>
            <a:r>
              <a:rPr lang="en-US" sz="9600" dirty="0" err="1"/>
              <a:t>Tukey</a:t>
            </a:r>
            <a:r>
              <a:rPr lang="en-US" sz="9600" dirty="0"/>
              <a:t> approach yields </a:t>
            </a:r>
            <a:r>
              <a:rPr lang="en-US" sz="9600" i="1" dirty="0"/>
              <a:t>p</a:t>
            </a:r>
            <a:r>
              <a:rPr lang="en-US" sz="9600" dirty="0"/>
              <a:t>&lt;.05.  </a:t>
            </a:r>
            <a:endParaRPr lang="en-US" sz="9600" dirty="0" smtClean="0"/>
          </a:p>
          <a:p>
            <a:r>
              <a:rPr lang="en-US" sz="9600" dirty="0"/>
              <a:t>D</a:t>
            </a:r>
            <a:r>
              <a:rPr lang="en-US" sz="9600" dirty="0" smtClean="0"/>
              <a:t>iscussion </a:t>
            </a:r>
            <a:r>
              <a:rPr lang="en-US" sz="9600" dirty="0"/>
              <a:t>of strategically selecting the multiple comparisons technique </a:t>
            </a:r>
            <a:r>
              <a:rPr lang="en-US" sz="9600" i="1" dirty="0"/>
              <a:t>a </a:t>
            </a:r>
            <a:r>
              <a:rPr lang="en-US" sz="9600" i="1" dirty="0" smtClean="0"/>
              <a:t>priori</a:t>
            </a:r>
            <a:endParaRPr lang="en-US" sz="9600" dirty="0"/>
          </a:p>
          <a:p>
            <a:pPr lvl="1"/>
            <a:r>
              <a:rPr lang="en-US" sz="8000" dirty="0" smtClean="0"/>
              <a:t>depending </a:t>
            </a:r>
            <a:r>
              <a:rPr lang="en-US" sz="8000" dirty="0"/>
              <a:t>on </a:t>
            </a:r>
            <a:r>
              <a:rPr lang="en-US" sz="8000" dirty="0" smtClean="0"/>
              <a:t>study </a:t>
            </a:r>
            <a:r>
              <a:rPr lang="en-US" sz="8000" dirty="0" smtClean="0"/>
              <a:t>objectives</a:t>
            </a:r>
            <a:endParaRPr lang="en-US" sz="8000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5600" dirty="0" err="1" smtClean="0"/>
              <a:t>Bonferroni</a:t>
            </a:r>
            <a:r>
              <a:rPr lang="en-US" sz="5600" dirty="0" smtClean="0"/>
              <a:t>-adjusted </a:t>
            </a:r>
            <a:r>
              <a:rPr lang="en-US" sz="5600" dirty="0"/>
              <a:t>pairwise comparisons for testing row versus column means </a:t>
            </a:r>
            <a:r>
              <a:rPr lang="en-US" sz="5600" dirty="0" smtClean="0"/>
              <a:t>(subtotal </a:t>
            </a:r>
            <a:r>
              <a:rPr lang="en-US" sz="5600" dirty="0"/>
              <a:t>of brown </a:t>
            </a:r>
            <a:r>
              <a:rPr lang="en-US" sz="5600" dirty="0" smtClean="0"/>
              <a:t>M&amp;M’s)</a:t>
            </a:r>
            <a:endParaRPr lang="en-US" sz="5600" dirty="0"/>
          </a:p>
          <a:p>
            <a:pPr marL="0" indent="0">
              <a:buNone/>
            </a:pPr>
            <a:r>
              <a:rPr lang="en-US" sz="5600" b="1" dirty="0" smtClean="0"/>
              <a:t>	Row/Column</a:t>
            </a:r>
            <a:r>
              <a:rPr lang="en-US" sz="5600" b="1" dirty="0"/>
              <a:t>	Plain	Peanut	Pretzel	</a:t>
            </a:r>
          </a:p>
          <a:p>
            <a:pPr marL="0" indent="0">
              <a:buNone/>
            </a:pPr>
            <a:r>
              <a:rPr lang="en-US" sz="5600" b="1" dirty="0" smtClean="0"/>
              <a:t>	Plain</a:t>
            </a:r>
            <a:r>
              <a:rPr lang="en-US" sz="5600" b="1" dirty="0"/>
              <a:t>	</a:t>
            </a:r>
            <a:r>
              <a:rPr lang="en-US" sz="5600" dirty="0"/>
              <a:t>	</a:t>
            </a:r>
            <a:r>
              <a:rPr lang="en-US" sz="5600" dirty="0" smtClean="0"/>
              <a:t>	</a:t>
            </a:r>
            <a:r>
              <a:rPr lang="en-US" sz="5600" dirty="0" smtClean="0">
                <a:solidFill>
                  <a:schemeClr val="accent2"/>
                </a:solidFill>
              </a:rPr>
              <a:t>0.0572</a:t>
            </a:r>
            <a:r>
              <a:rPr lang="en-US" sz="5600" dirty="0"/>
              <a:t>	0.0075	</a:t>
            </a:r>
          </a:p>
          <a:p>
            <a:pPr marL="0" indent="0">
              <a:buNone/>
            </a:pPr>
            <a:r>
              <a:rPr lang="en-US" sz="5600" b="1" dirty="0" smtClean="0"/>
              <a:t>	Peanut</a:t>
            </a:r>
            <a:r>
              <a:rPr lang="en-US" sz="5600" b="1" dirty="0"/>
              <a:t>	</a:t>
            </a:r>
            <a:r>
              <a:rPr lang="en-US" sz="5600" b="1" dirty="0" smtClean="0"/>
              <a:t>	</a:t>
            </a:r>
            <a:r>
              <a:rPr lang="en-US" sz="5600" dirty="0" smtClean="0"/>
              <a:t>0.0572</a:t>
            </a:r>
            <a:r>
              <a:rPr lang="en-US" sz="5600" dirty="0"/>
              <a:t>		0.6819	</a:t>
            </a:r>
          </a:p>
          <a:p>
            <a:pPr marL="0" indent="0">
              <a:buNone/>
            </a:pPr>
            <a:r>
              <a:rPr lang="en-US" sz="5600" b="1" dirty="0" smtClean="0"/>
              <a:t>	Pretzel</a:t>
            </a:r>
            <a:r>
              <a:rPr lang="en-US" sz="5600" b="1" dirty="0"/>
              <a:t>	</a:t>
            </a:r>
            <a:r>
              <a:rPr lang="en-US" sz="5600" b="1" dirty="0" smtClean="0"/>
              <a:t>	</a:t>
            </a:r>
            <a:r>
              <a:rPr lang="en-US" sz="5600" dirty="0" smtClean="0"/>
              <a:t>0.0075</a:t>
            </a:r>
            <a:r>
              <a:rPr lang="en-US" sz="5600" dirty="0"/>
              <a:t>	0.6819		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5600" dirty="0" err="1" smtClean="0"/>
              <a:t>Tukey</a:t>
            </a:r>
            <a:r>
              <a:rPr lang="en-US" sz="5600" dirty="0" smtClean="0"/>
              <a:t>-adjusted </a:t>
            </a:r>
            <a:r>
              <a:rPr lang="en-US" sz="5600" dirty="0"/>
              <a:t>pairwise comparisons for testing row versus column means </a:t>
            </a:r>
            <a:r>
              <a:rPr lang="en-US" sz="5600" dirty="0"/>
              <a:t>(</a:t>
            </a:r>
            <a:r>
              <a:rPr lang="en-US" sz="5600" dirty="0" smtClean="0"/>
              <a:t>subtotal </a:t>
            </a:r>
            <a:r>
              <a:rPr lang="en-US" sz="5600" dirty="0"/>
              <a:t>of brown </a:t>
            </a:r>
            <a:r>
              <a:rPr lang="en-US" sz="5600" dirty="0" smtClean="0"/>
              <a:t>M&amp;M’s)</a:t>
            </a:r>
            <a:endParaRPr lang="en-US" sz="5600" dirty="0"/>
          </a:p>
          <a:p>
            <a:pPr marL="0" indent="0">
              <a:buNone/>
            </a:pPr>
            <a:r>
              <a:rPr lang="en-US" sz="5600" b="1" dirty="0" smtClean="0"/>
              <a:t>	Row/Column</a:t>
            </a:r>
            <a:r>
              <a:rPr lang="en-US" sz="5600" b="1" dirty="0"/>
              <a:t>	Plain	Peanut	Pretzel	</a:t>
            </a:r>
          </a:p>
          <a:p>
            <a:pPr marL="0" indent="0">
              <a:buNone/>
            </a:pPr>
            <a:r>
              <a:rPr lang="en-US" sz="5600" b="1" dirty="0" smtClean="0"/>
              <a:t>	Plain</a:t>
            </a:r>
            <a:r>
              <a:rPr lang="en-US" sz="5600" b="1" dirty="0"/>
              <a:t>	</a:t>
            </a:r>
            <a:r>
              <a:rPr lang="en-US" sz="5600" dirty="0"/>
              <a:t>	</a:t>
            </a:r>
            <a:r>
              <a:rPr lang="en-US" sz="5600" dirty="0" smtClean="0"/>
              <a:t>	</a:t>
            </a:r>
            <a:r>
              <a:rPr lang="en-US" sz="5600" dirty="0" smtClean="0">
                <a:solidFill>
                  <a:schemeClr val="accent2"/>
                </a:solidFill>
              </a:rPr>
              <a:t>0.0456</a:t>
            </a:r>
            <a:r>
              <a:rPr lang="en-US" sz="5600" dirty="0"/>
              <a:t>	0.0063	</a:t>
            </a:r>
          </a:p>
          <a:p>
            <a:pPr marL="0" indent="0">
              <a:buNone/>
            </a:pPr>
            <a:r>
              <a:rPr lang="en-US" sz="5600" b="1" dirty="0" smtClean="0"/>
              <a:t>	Peanut</a:t>
            </a:r>
            <a:r>
              <a:rPr lang="en-US" sz="5600" b="1" dirty="0"/>
              <a:t>	</a:t>
            </a:r>
            <a:r>
              <a:rPr lang="en-US" sz="5600" b="1" dirty="0" smtClean="0"/>
              <a:t>	</a:t>
            </a:r>
            <a:r>
              <a:rPr lang="en-US" sz="5600" dirty="0" smtClean="0"/>
              <a:t>0.0456</a:t>
            </a:r>
            <a:r>
              <a:rPr lang="en-US" sz="5600" dirty="0"/>
              <a:t>		0.4321	</a:t>
            </a:r>
          </a:p>
          <a:p>
            <a:pPr marL="0" indent="0">
              <a:buNone/>
            </a:pPr>
            <a:r>
              <a:rPr lang="en-US" sz="5600" b="1" dirty="0" smtClean="0"/>
              <a:t>	Pretzel</a:t>
            </a:r>
            <a:r>
              <a:rPr lang="en-US" sz="5600" b="1" dirty="0"/>
              <a:t>	</a:t>
            </a:r>
            <a:r>
              <a:rPr lang="en-US" sz="5600" b="1" dirty="0" smtClean="0"/>
              <a:t>	</a:t>
            </a:r>
            <a:r>
              <a:rPr lang="en-US" sz="5600" dirty="0" smtClean="0"/>
              <a:t>0.0063</a:t>
            </a:r>
            <a:r>
              <a:rPr lang="en-US" sz="5600" dirty="0"/>
              <a:t>	0.4321		</a:t>
            </a:r>
          </a:p>
        </p:txBody>
      </p:sp>
    </p:spTree>
    <p:extLst>
      <p:ext uri="{BB962C8B-B14F-4D97-AF65-F5344CB8AC3E}">
        <p14:creationId xmlns:p14="http://schemas.microsoft.com/office/powerpoint/2010/main" val="19949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7 different </a:t>
            </a:r>
            <a:r>
              <a:rPr lang="en-US" dirty="0"/>
              <a:t>possible </a:t>
            </a:r>
            <a:r>
              <a:rPr lang="en-US" dirty="0" smtClean="0"/>
              <a:t>ANOVAs</a:t>
            </a:r>
          </a:p>
          <a:p>
            <a:pPr lvl="1"/>
            <a:r>
              <a:rPr lang="en-US" dirty="0" smtClean="0"/>
              <a:t>interesting </a:t>
            </a:r>
            <a:r>
              <a:rPr lang="en-US" dirty="0"/>
              <a:t>configurations inevitably </a:t>
            </a:r>
            <a:r>
              <a:rPr lang="en-US" dirty="0" smtClean="0"/>
              <a:t>arise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color </a:t>
            </a:r>
            <a:r>
              <a:rPr lang="en-US" dirty="0" smtClean="0"/>
              <a:t>might provide a </a:t>
            </a:r>
            <a:r>
              <a:rPr lang="en-US" dirty="0"/>
              <a:t>significant </a:t>
            </a:r>
            <a:r>
              <a:rPr lang="en-US" i="1" dirty="0"/>
              <a:t>p</a:t>
            </a:r>
            <a:r>
              <a:rPr lang="en-US" dirty="0"/>
              <a:t>-value </a:t>
            </a:r>
            <a:r>
              <a:rPr lang="en-US" dirty="0" smtClean="0"/>
              <a:t>for the </a:t>
            </a:r>
            <a:r>
              <a:rPr lang="en-US" dirty="0"/>
              <a:t>overall null hypothesis, with a mixture of significant and </a:t>
            </a:r>
            <a:r>
              <a:rPr lang="en-US" dirty="0" err="1"/>
              <a:t>nonsignificant</a:t>
            </a:r>
            <a:r>
              <a:rPr lang="en-US" dirty="0"/>
              <a:t> pairwise </a:t>
            </a:r>
            <a:r>
              <a:rPr lang="en-US" dirty="0" smtClean="0"/>
              <a:t>differences</a:t>
            </a:r>
          </a:p>
          <a:p>
            <a:pPr lvl="2"/>
            <a:r>
              <a:rPr lang="en-US" dirty="0" smtClean="0"/>
              <a:t>Another color might give a counter-intuitive </a:t>
            </a:r>
            <a:r>
              <a:rPr lang="en-US" dirty="0"/>
              <a:t>pattern of a significant </a:t>
            </a:r>
            <a:r>
              <a:rPr lang="en-US" i="1" dirty="0"/>
              <a:t>p</a:t>
            </a:r>
            <a:r>
              <a:rPr lang="en-US" dirty="0"/>
              <a:t>-value for the overall null hypothesis , with all pairwise differences being </a:t>
            </a:r>
            <a:r>
              <a:rPr lang="en-US" dirty="0" err="1" smtClean="0"/>
              <a:t>nonsignificant</a:t>
            </a:r>
            <a:endParaRPr lang="en-US" dirty="0" smtClean="0"/>
          </a:p>
          <a:p>
            <a:pPr lvl="2"/>
            <a:r>
              <a:rPr lang="en-US" dirty="0" smtClean="0"/>
              <a:t>yet another color might lead to the </a:t>
            </a:r>
            <a:r>
              <a:rPr lang="en-US" dirty="0"/>
              <a:t>scenario </a:t>
            </a:r>
            <a:r>
              <a:rPr lang="en-US" dirty="0" smtClean="0"/>
              <a:t>of a </a:t>
            </a:r>
            <a:r>
              <a:rPr lang="en-US" dirty="0" err="1"/>
              <a:t>nonsignificant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-value for the overall null hypothesis, but </a:t>
            </a:r>
            <a:r>
              <a:rPr lang="en-US" dirty="0" smtClean="0"/>
              <a:t>one </a:t>
            </a:r>
            <a:r>
              <a:rPr lang="en-US" dirty="0"/>
              <a:t>or more significant pairwise </a:t>
            </a:r>
            <a:r>
              <a:rPr lang="en-US" dirty="0" smtClean="0"/>
              <a:t>differences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iscussion of </a:t>
            </a:r>
            <a:r>
              <a:rPr lang="en-US" dirty="0"/>
              <a:t>such paradoxical </a:t>
            </a:r>
            <a:r>
              <a:rPr lang="en-US" dirty="0" smtClean="0"/>
              <a:t>findings</a:t>
            </a:r>
          </a:p>
          <a:p>
            <a:pPr lvl="1"/>
            <a:r>
              <a:rPr lang="en-US" dirty="0" smtClean="0"/>
              <a:t>my </a:t>
            </a:r>
            <a:r>
              <a:rPr lang="en-US" dirty="0" smtClean="0"/>
              <a:t>choice of having </a:t>
            </a:r>
            <a:r>
              <a:rPr lang="en-US" dirty="0"/>
              <a:t>at least one of the types to be significantly smaller or larger than the </a:t>
            </a:r>
            <a:r>
              <a:rPr lang="en-US" dirty="0" smtClean="0"/>
              <a:t>others</a:t>
            </a:r>
          </a:p>
          <a:p>
            <a:pPr lvl="2"/>
            <a:r>
              <a:rPr lang="en-US" dirty="0" smtClean="0"/>
              <a:t>facilitates </a:t>
            </a:r>
            <a:r>
              <a:rPr lang="en-US" dirty="0"/>
              <a:t>the existence of interesting findings in at least one of the </a:t>
            </a:r>
            <a:r>
              <a:rPr lang="en-US" dirty="0" smtClean="0"/>
              <a:t>ANOVAs</a:t>
            </a:r>
          </a:p>
          <a:p>
            <a:pPr lvl="2"/>
            <a:r>
              <a:rPr lang="en-US" dirty="0" smtClean="0"/>
              <a:t>I </a:t>
            </a:r>
            <a:r>
              <a:rPr lang="en-US" dirty="0"/>
              <a:t>do not know </a:t>
            </a:r>
            <a:r>
              <a:rPr lang="en-US" i="1" dirty="0"/>
              <a:t>a priori</a:t>
            </a:r>
            <a:r>
              <a:rPr lang="en-US" dirty="0"/>
              <a:t> what the findings will </a:t>
            </a:r>
            <a:r>
              <a:rPr lang="en-US" dirty="0" smtClean="0"/>
              <a:t>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000" dirty="0"/>
              <a:t>Demonstration need not be conducted in a computer lab</a:t>
            </a:r>
          </a:p>
          <a:p>
            <a:pPr lvl="1"/>
            <a:r>
              <a:rPr lang="en-US" sz="1600" dirty="0"/>
              <a:t>nor do the students need to have access to their own computers during the demonstration</a:t>
            </a:r>
          </a:p>
          <a:p>
            <a:endParaRPr lang="en-US" sz="1100" dirty="0" smtClean="0"/>
          </a:p>
          <a:p>
            <a:r>
              <a:rPr lang="en-US" sz="2000" dirty="0" smtClean="0"/>
              <a:t>Can also </a:t>
            </a:r>
            <a:r>
              <a:rPr lang="en-US" sz="2000" dirty="0"/>
              <a:t>discuss a myriad of considerations </a:t>
            </a:r>
            <a:endParaRPr lang="en-US" sz="2000" dirty="0" smtClean="0"/>
          </a:p>
          <a:p>
            <a:pPr lvl="1"/>
            <a:r>
              <a:rPr lang="en-US" sz="1600" dirty="0" smtClean="0"/>
              <a:t>issues of random assignment to groups</a:t>
            </a:r>
          </a:p>
          <a:p>
            <a:pPr lvl="1"/>
            <a:r>
              <a:rPr lang="en-US" sz="1600" dirty="0" smtClean="0"/>
              <a:t>within- </a:t>
            </a:r>
            <a:r>
              <a:rPr lang="en-US" sz="1600" dirty="0"/>
              <a:t>versus between-person </a:t>
            </a:r>
            <a:r>
              <a:rPr lang="en-US" sz="1600" dirty="0" smtClean="0"/>
              <a:t>factors</a:t>
            </a:r>
          </a:p>
          <a:p>
            <a:pPr lvl="1"/>
            <a:r>
              <a:rPr lang="en-US" sz="1600" dirty="0" smtClean="0"/>
              <a:t>effect size</a:t>
            </a:r>
          </a:p>
          <a:p>
            <a:pPr lvl="1"/>
            <a:r>
              <a:rPr lang="en-US" sz="1600" dirty="0" smtClean="0"/>
              <a:t>within- </a:t>
            </a:r>
            <a:r>
              <a:rPr lang="en-US" sz="1600" dirty="0"/>
              <a:t>and between-group </a:t>
            </a:r>
            <a:r>
              <a:rPr lang="en-US" sz="1600" dirty="0" smtClean="0"/>
              <a:t>variability</a:t>
            </a:r>
          </a:p>
          <a:p>
            <a:pPr lvl="1"/>
            <a:r>
              <a:rPr lang="en-US" sz="1600" dirty="0" smtClean="0"/>
              <a:t>equal </a:t>
            </a:r>
            <a:r>
              <a:rPr lang="en-US" sz="1600" dirty="0"/>
              <a:t>versus unequal group sample </a:t>
            </a:r>
            <a:r>
              <a:rPr lang="en-US" sz="1600" dirty="0" smtClean="0"/>
              <a:t>sizes</a:t>
            </a:r>
          </a:p>
          <a:p>
            <a:pPr lvl="1"/>
            <a:r>
              <a:rPr lang="en-US" sz="1600" dirty="0" smtClean="0"/>
              <a:t>sample </a:t>
            </a:r>
            <a:r>
              <a:rPr lang="en-US" sz="1600" dirty="0"/>
              <a:t>size and power </a:t>
            </a:r>
            <a:r>
              <a:rPr lang="en-US" sz="1600" dirty="0" smtClean="0"/>
              <a:t>considerations</a:t>
            </a:r>
          </a:p>
          <a:p>
            <a:pPr lvl="1"/>
            <a:r>
              <a:rPr lang="en-US" sz="1600" dirty="0" smtClean="0"/>
              <a:t>importance </a:t>
            </a:r>
            <a:r>
              <a:rPr lang="en-US" sz="1600" dirty="0"/>
              <a:t>of preliminary descriptive analysis to confirm or debunk investigators’ </a:t>
            </a:r>
            <a:r>
              <a:rPr lang="en-US" sz="1600" dirty="0" smtClean="0"/>
              <a:t>intuition</a:t>
            </a:r>
          </a:p>
          <a:p>
            <a:pPr lvl="1"/>
            <a:r>
              <a:rPr lang="en-US" sz="1600" dirty="0" smtClean="0"/>
              <a:t>difference </a:t>
            </a:r>
            <a:r>
              <a:rPr lang="en-US" sz="1600" dirty="0"/>
              <a:t>between the hypothesis of equality of all group means versus pairwise </a:t>
            </a:r>
            <a:r>
              <a:rPr lang="en-US" sz="1600" dirty="0" smtClean="0"/>
              <a:t>comparisons</a:t>
            </a:r>
          </a:p>
          <a:p>
            <a:pPr lvl="1"/>
            <a:r>
              <a:rPr lang="en-US" sz="1600" dirty="0" smtClean="0"/>
              <a:t>multiple comparisons</a:t>
            </a:r>
          </a:p>
          <a:p>
            <a:pPr lvl="1"/>
            <a:r>
              <a:rPr lang="en-US" sz="1600" dirty="0" smtClean="0"/>
              <a:t>understanding </a:t>
            </a:r>
            <a:r>
              <a:rPr lang="en-US" sz="1600" dirty="0"/>
              <a:t>of the various components of the software </a:t>
            </a:r>
            <a:r>
              <a:rPr lang="en-US" sz="1600" dirty="0" smtClean="0"/>
              <a:t>output</a:t>
            </a:r>
          </a:p>
          <a:p>
            <a:pPr lvl="1"/>
            <a:r>
              <a:rPr lang="en-US" sz="1600" dirty="0" smtClean="0"/>
              <a:t>proper </a:t>
            </a:r>
            <a:r>
              <a:rPr lang="en-US" sz="1600" dirty="0"/>
              <a:t>interpretation of </a:t>
            </a:r>
            <a:r>
              <a:rPr lang="en-US" sz="1600" dirty="0" smtClean="0"/>
              <a:t>computer output</a:t>
            </a:r>
          </a:p>
          <a:p>
            <a:pPr lvl="1"/>
            <a:r>
              <a:rPr lang="en-US" sz="1600" dirty="0" smtClean="0"/>
              <a:t>appropriate </a:t>
            </a:r>
            <a:r>
              <a:rPr lang="en-US" sz="1600" dirty="0"/>
              <a:t>reporting of </a:t>
            </a:r>
            <a:r>
              <a:rPr lang="en-US" sz="1600" dirty="0" smtClean="0"/>
              <a:t>findings</a:t>
            </a:r>
          </a:p>
          <a:p>
            <a:pPr marL="4572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11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At </a:t>
            </a:r>
            <a:r>
              <a:rPr lang="en-US" dirty="0"/>
              <a:t>the conclusion of the </a:t>
            </a:r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generalize the one-way ANOVA from </a:t>
            </a:r>
            <a:r>
              <a:rPr lang="en-US" i="1" dirty="0"/>
              <a:t>k</a:t>
            </a:r>
            <a:r>
              <a:rPr lang="en-US" dirty="0"/>
              <a:t>=3 groups to an unspecified number of </a:t>
            </a:r>
            <a:r>
              <a:rPr lang="en-US" dirty="0" smtClean="0"/>
              <a:t>groups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help the students crystallize their </a:t>
            </a:r>
            <a:r>
              <a:rPr lang="en-US" dirty="0" smtClean="0"/>
              <a:t>thinking, can </a:t>
            </a:r>
            <a:r>
              <a:rPr lang="en-US" dirty="0"/>
              <a:t>ask students to describe how this experiment could be repeated with </a:t>
            </a:r>
            <a:r>
              <a:rPr lang="en-US" i="1" dirty="0"/>
              <a:t>k</a:t>
            </a:r>
            <a:r>
              <a:rPr lang="en-US" dirty="0"/>
              <a:t>=4 or </a:t>
            </a:r>
            <a:r>
              <a:rPr lang="en-US" i="1" dirty="0"/>
              <a:t>k</a:t>
            </a:r>
            <a:r>
              <a:rPr lang="en-US" dirty="0"/>
              <a:t>=5 </a:t>
            </a:r>
            <a:endParaRPr lang="en-US" dirty="0" smtClean="0"/>
          </a:p>
          <a:p>
            <a:pPr lvl="2"/>
            <a:r>
              <a:rPr lang="en-US" dirty="0" smtClean="0"/>
              <a:t>by </a:t>
            </a:r>
            <a:r>
              <a:rPr lang="en-US" dirty="0"/>
              <a:t>adding additional types of </a:t>
            </a:r>
            <a:r>
              <a:rPr lang="en-US" dirty="0" smtClean="0"/>
              <a:t>M&amp;M’s</a:t>
            </a:r>
          </a:p>
          <a:p>
            <a:pPr lvl="2"/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ater </a:t>
            </a:r>
            <a:r>
              <a:rPr lang="en-US" dirty="0"/>
              <a:t>in the course, I can </a:t>
            </a:r>
            <a:r>
              <a:rPr lang="en-US" dirty="0" smtClean="0"/>
              <a:t>illustrate </a:t>
            </a:r>
            <a:r>
              <a:rPr lang="en-US" dirty="0"/>
              <a:t>one-way </a:t>
            </a:r>
            <a:r>
              <a:rPr lang="en-US" dirty="0" smtClean="0"/>
              <a:t>ANCOVA</a:t>
            </a:r>
          </a:p>
          <a:p>
            <a:pPr lvl="1"/>
            <a:r>
              <a:rPr lang="en-US" dirty="0" smtClean="0"/>
              <a:t>examining </a:t>
            </a:r>
            <a:r>
              <a:rPr lang="en-US" dirty="0"/>
              <a:t>one of the color subtotals, while covariate adjusting for the total </a:t>
            </a:r>
            <a:r>
              <a:rPr lang="en-US" dirty="0" smtClean="0"/>
              <a:t>counts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focused research question for each </a:t>
            </a:r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/>
              <a:t>Do different types of M&amp;M’s have a different number of candies of a specific color </a:t>
            </a:r>
            <a:r>
              <a:rPr lang="en-US" i="1" u="sng" dirty="0"/>
              <a:t>when the total number in the packages is the same</a:t>
            </a:r>
            <a:r>
              <a:rPr lang="en-US" i="1" dirty="0"/>
              <a:t>?</a:t>
            </a:r>
            <a:r>
              <a:rPr lang="en-US" dirty="0"/>
              <a:t>” 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After two-way ANOVA</a:t>
            </a:r>
          </a:p>
          <a:p>
            <a:pPr lvl="1"/>
            <a:r>
              <a:rPr lang="en-US" dirty="0" smtClean="0"/>
              <a:t>can reinforce </a:t>
            </a:r>
            <a:r>
              <a:rPr lang="en-US" dirty="0"/>
              <a:t>concepts by asking how we might have extended the M&amp;M’s experiment to include a second factor </a:t>
            </a:r>
            <a:endParaRPr lang="en-US" dirty="0" smtClean="0"/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repeating </a:t>
            </a:r>
            <a:r>
              <a:rPr lang="en-US" dirty="0"/>
              <a:t>the process with a different sized bag of each </a:t>
            </a:r>
            <a:r>
              <a:rPr lang="en-US" dirty="0" smtClean="0"/>
              <a:t>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Limitation</a:t>
            </a:r>
          </a:p>
          <a:p>
            <a:pPr lvl="1"/>
            <a:r>
              <a:rPr lang="en-US" dirty="0" smtClean="0"/>
              <a:t>subject </a:t>
            </a:r>
            <a:r>
              <a:rPr lang="en-US" dirty="0"/>
              <a:t>matter of M&amp;M’s does not naturally translate to the subject matter of interest to the </a:t>
            </a:r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be offset by having the instructor explicitly bridge the gap from the foundational knowledge built using the M&amp;M’s to variables that would be relevant to the students’ area of </a:t>
            </a:r>
            <a:r>
              <a:rPr lang="en-US" dirty="0" smtClean="0"/>
              <a:t>study</a:t>
            </a:r>
            <a:endParaRPr lang="en-US" dirty="0"/>
          </a:p>
          <a:p>
            <a:pPr lvl="2"/>
            <a:r>
              <a:rPr lang="en-US" dirty="0"/>
              <a:t>useful examination </a:t>
            </a:r>
            <a:r>
              <a:rPr lang="en-US" dirty="0" smtClean="0"/>
              <a:t>question: contextualize </a:t>
            </a:r>
            <a:r>
              <a:rPr lang="en-US" dirty="0"/>
              <a:t>the </a:t>
            </a:r>
            <a:r>
              <a:rPr lang="en-US" dirty="0" smtClean="0"/>
              <a:t>material</a:t>
            </a:r>
          </a:p>
          <a:p>
            <a:pPr lvl="2"/>
            <a:r>
              <a:rPr lang="en-US" dirty="0" smtClean="0"/>
              <a:t>ask students to </a:t>
            </a:r>
            <a:r>
              <a:rPr lang="en-US" dirty="0"/>
              <a:t>express a dependent variable matched with an independent factor that would be relevant to their particular field of </a:t>
            </a:r>
            <a:r>
              <a:rPr lang="en-US" dirty="0" smtClean="0"/>
              <a:t>interest</a:t>
            </a:r>
          </a:p>
          <a:p>
            <a:pPr lvl="2"/>
            <a:r>
              <a:rPr lang="en-US" dirty="0" smtClean="0"/>
              <a:t>ensures </a:t>
            </a:r>
            <a:r>
              <a:rPr lang="en-US" dirty="0"/>
              <a:t>the students are engaging with the material at an appropriate </a:t>
            </a:r>
            <a:r>
              <a:rPr lang="en-US" dirty="0" smtClean="0"/>
              <a:t>level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81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</a:t>
            </a:r>
            <a:r>
              <a:rPr lang="en-US" dirty="0"/>
              <a:t>drawback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exercise does not easily provide a rationale for the use of random assignment as might be expected in an experimental design </a:t>
            </a:r>
            <a:r>
              <a:rPr lang="en-US" dirty="0" smtClean="0"/>
              <a:t>context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allows </a:t>
            </a:r>
            <a:r>
              <a:rPr lang="en-US" dirty="0"/>
              <a:t>for </a:t>
            </a:r>
            <a:r>
              <a:rPr lang="en-US" dirty="0" smtClean="0"/>
              <a:t>that discussion</a:t>
            </a:r>
          </a:p>
          <a:p>
            <a:pPr lvl="2"/>
            <a:r>
              <a:rPr lang="en-US" dirty="0" smtClean="0"/>
              <a:t>randomization </a:t>
            </a:r>
            <a:r>
              <a:rPr lang="en-US" dirty="0"/>
              <a:t>is not always </a:t>
            </a:r>
            <a:r>
              <a:rPr lang="en-US" dirty="0"/>
              <a:t>possible for ethical or other reasons</a:t>
            </a:r>
            <a:endParaRPr lang="en-US" dirty="0" smtClean="0"/>
          </a:p>
          <a:p>
            <a:pPr lvl="2"/>
            <a:r>
              <a:rPr lang="en-US" dirty="0" smtClean="0"/>
              <a:t>quasi-experimental </a:t>
            </a:r>
            <a:r>
              <a:rPr lang="en-US" dirty="0"/>
              <a:t>or observational </a:t>
            </a:r>
            <a:r>
              <a:rPr lang="en-US" dirty="0" smtClean="0"/>
              <a:t>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M&amp;M’s in the Statistics Classroom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Straightforward illustration of one-way ANOVA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D</a:t>
            </a:r>
            <a:r>
              <a:rPr lang="en-US" dirty="0" smtClean="0"/>
              <a:t>iscussion of many relevant considerations </a:t>
            </a:r>
          </a:p>
          <a:p>
            <a:endParaRPr lang="en-US" dirty="0" smtClean="0"/>
          </a:p>
          <a:p>
            <a:r>
              <a:rPr lang="en-US" dirty="0" smtClean="0"/>
              <a:t>Instructor may not know </a:t>
            </a:r>
            <a:r>
              <a:rPr lang="en-US" i="1" dirty="0" smtClean="0"/>
              <a:t>a priori</a:t>
            </a:r>
            <a:r>
              <a:rPr lang="en-US" dirty="0" smtClean="0"/>
              <a:t> what the results will yield</a:t>
            </a:r>
          </a:p>
          <a:p>
            <a:endParaRPr lang="en-US" dirty="0" smtClean="0"/>
          </a:p>
          <a:p>
            <a:r>
              <a:rPr lang="en-US" dirty="0" smtClean="0"/>
              <a:t>Several alternative response variables for analysis</a:t>
            </a:r>
          </a:p>
          <a:p>
            <a:pPr lvl="1"/>
            <a:r>
              <a:rPr lang="en-US" dirty="0" smtClean="0"/>
              <a:t>likely to provide a variety of scenarios from which the instructor may select </a:t>
            </a:r>
          </a:p>
          <a:p>
            <a:pPr lvl="2"/>
            <a:r>
              <a:rPr lang="en-US" dirty="0" smtClean="0"/>
              <a:t>classroom demonstrations</a:t>
            </a:r>
          </a:p>
          <a:p>
            <a:pPr lvl="2"/>
            <a:r>
              <a:rPr lang="en-US" dirty="0" smtClean="0"/>
              <a:t>homework exercises</a:t>
            </a:r>
          </a:p>
          <a:p>
            <a:pPr lvl="2"/>
            <a:r>
              <a:rPr lang="en-US" dirty="0" smtClean="0"/>
              <a:t>examination questions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Larger classes</a:t>
            </a:r>
          </a:p>
          <a:p>
            <a:pPr lvl="1"/>
            <a:r>
              <a:rPr lang="en-US" dirty="0" smtClean="0"/>
              <a:t>costs </a:t>
            </a:r>
            <a:r>
              <a:rPr lang="en-US" dirty="0"/>
              <a:t>will increase </a:t>
            </a:r>
            <a:r>
              <a:rPr lang="en-US" dirty="0" smtClean="0"/>
              <a:t>directly with class size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ogistics of data collection</a:t>
            </a:r>
          </a:p>
          <a:p>
            <a:pPr lvl="2"/>
            <a:r>
              <a:rPr lang="en-US" dirty="0" smtClean="0"/>
              <a:t>could </a:t>
            </a:r>
            <a:r>
              <a:rPr lang="en-US" dirty="0"/>
              <a:t>be reduced by segmenting a large class into smaller sections of the </a:t>
            </a:r>
            <a:r>
              <a:rPr lang="en-US" dirty="0" smtClean="0"/>
              <a:t>classroom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enefit: increased </a:t>
            </a:r>
            <a:r>
              <a:rPr lang="en-US" dirty="0"/>
              <a:t>sample </a:t>
            </a:r>
            <a:r>
              <a:rPr lang="en-US" dirty="0" smtClean="0"/>
              <a:t>size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necdotal </a:t>
            </a:r>
            <a:r>
              <a:rPr lang="en-US" dirty="0"/>
              <a:t>evidence that this exercise conveys the relevant concepts in a lasting </a:t>
            </a:r>
            <a:r>
              <a:rPr lang="en-US" dirty="0" smtClean="0"/>
              <a:t>fashion</a:t>
            </a:r>
          </a:p>
          <a:p>
            <a:pPr lvl="1"/>
            <a:r>
              <a:rPr lang="en-US" dirty="0" smtClean="0"/>
              <a:t>former </a:t>
            </a:r>
            <a:r>
              <a:rPr lang="en-US" dirty="0"/>
              <a:t>student </a:t>
            </a:r>
            <a:r>
              <a:rPr lang="en-US" dirty="0" smtClean="0"/>
              <a:t>commented that </a:t>
            </a:r>
            <a:r>
              <a:rPr lang="en-US" dirty="0"/>
              <a:t>during her </a:t>
            </a:r>
            <a:r>
              <a:rPr lang="en-US" dirty="0" smtClean="0"/>
              <a:t>dissertation </a:t>
            </a:r>
            <a:r>
              <a:rPr lang="en-US" dirty="0"/>
              <a:t>research, she would return to our example and ask herself how elements of her dissertation dataset translated to the M&amp;M’s </a:t>
            </a:r>
            <a:r>
              <a:rPr lang="en-US" dirty="0" smtClean="0"/>
              <a:t>demonstration!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07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Overall</a:t>
            </a:r>
            <a:r>
              <a:rPr lang="en-US" dirty="0"/>
              <a:t>, this exercise has proven to be a useful, fun, and memorable learning tool </a:t>
            </a:r>
            <a:endParaRPr lang="en-US" dirty="0" smtClean="0"/>
          </a:p>
          <a:p>
            <a:endParaRPr lang="en-US" sz="1300" dirty="0" smtClean="0"/>
          </a:p>
          <a:p>
            <a:endParaRPr lang="en-US" sz="1300" dirty="0" smtClean="0"/>
          </a:p>
          <a:p>
            <a:r>
              <a:rPr lang="en-US" dirty="0" smtClean="0"/>
              <a:t>In-class </a:t>
            </a:r>
            <a:r>
              <a:rPr lang="en-US" dirty="0"/>
              <a:t>demonstration can easily be completed in one hour or less, or it can span more than one class </a:t>
            </a:r>
            <a:r>
              <a:rPr lang="en-US" dirty="0" smtClean="0"/>
              <a:t>period</a:t>
            </a:r>
          </a:p>
          <a:p>
            <a:pPr lvl="1"/>
            <a:r>
              <a:rPr lang="en-US" dirty="0" smtClean="0"/>
              <a:t>depending </a:t>
            </a:r>
            <a:r>
              <a:rPr lang="en-US" dirty="0"/>
              <a:t>on the depth of coverage desired by the </a:t>
            </a:r>
            <a:r>
              <a:rPr lang="en-US" dirty="0" smtClean="0"/>
              <a:t>instructor</a:t>
            </a:r>
          </a:p>
          <a:p>
            <a:endParaRPr lang="en-US" sz="1300" dirty="0" smtClean="0"/>
          </a:p>
          <a:p>
            <a:endParaRPr lang="en-US" sz="1300" dirty="0" smtClean="0"/>
          </a:p>
          <a:p>
            <a:r>
              <a:rPr lang="en-US" dirty="0" smtClean="0"/>
              <a:t>Out-of-class </a:t>
            </a:r>
            <a:r>
              <a:rPr lang="en-US" dirty="0"/>
              <a:t>preparation </a:t>
            </a:r>
            <a:endParaRPr lang="en-US" dirty="0" smtClean="0"/>
          </a:p>
          <a:p>
            <a:pPr lvl="1"/>
            <a:r>
              <a:rPr lang="en-US" dirty="0" smtClean="0"/>
              <a:t>not </a:t>
            </a:r>
            <a:r>
              <a:rPr lang="en-US" dirty="0"/>
              <a:t>time- or labor-intensive </a:t>
            </a:r>
            <a:endParaRPr lang="en-US" dirty="0" smtClean="0"/>
          </a:p>
          <a:p>
            <a:pPr lvl="1"/>
            <a:r>
              <a:rPr lang="en-US" dirty="0" smtClean="0"/>
              <a:t>relatively inexpensive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08" y="-53181"/>
            <a:ext cx="9214908" cy="69111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2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12 </a:t>
            </a:r>
            <a:r>
              <a:rPr lang="en-US" dirty="0"/>
              <a:t>to 15 students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octoral-level </a:t>
            </a:r>
            <a:r>
              <a:rPr lang="en-US" dirty="0"/>
              <a:t>nursing </a:t>
            </a:r>
            <a:r>
              <a:rPr lang="en-US" dirty="0" smtClean="0"/>
              <a:t>program</a:t>
            </a:r>
          </a:p>
          <a:p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asily </a:t>
            </a:r>
            <a:r>
              <a:rPr lang="en-US" dirty="0"/>
              <a:t>adaptable </a:t>
            </a:r>
            <a:endParaRPr lang="en-US" dirty="0" smtClean="0"/>
          </a:p>
          <a:p>
            <a:pPr lvl="1"/>
            <a:r>
              <a:rPr lang="en-US" dirty="0" smtClean="0"/>
              <a:t>undergraduate </a:t>
            </a:r>
            <a:r>
              <a:rPr lang="en-US" dirty="0"/>
              <a:t>students </a:t>
            </a:r>
            <a:endParaRPr lang="en-US" dirty="0" smtClean="0"/>
          </a:p>
          <a:p>
            <a:pPr lvl="1"/>
            <a:r>
              <a:rPr lang="en-US" dirty="0" smtClean="0"/>
              <a:t>various disciplines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ariety </a:t>
            </a:r>
            <a:r>
              <a:rPr lang="en-US" dirty="0" smtClean="0"/>
              <a:t>of classrooms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Classroom c</a:t>
            </a:r>
            <a:r>
              <a:rPr lang="en-US" dirty="0" smtClean="0"/>
              <a:t>omputer </a:t>
            </a:r>
          </a:p>
          <a:p>
            <a:pPr lvl="1"/>
            <a:r>
              <a:rPr lang="en-US" dirty="0" smtClean="0"/>
              <a:t>spreadsheet software (e.g., Excel)</a:t>
            </a:r>
          </a:p>
          <a:p>
            <a:pPr lvl="1"/>
            <a:r>
              <a:rPr lang="en-US" dirty="0" smtClean="0"/>
              <a:t>statistical software</a:t>
            </a:r>
          </a:p>
          <a:p>
            <a:pPr lvl="1"/>
            <a:r>
              <a:rPr lang="en-US" dirty="0" smtClean="0"/>
              <a:t>projected </a:t>
            </a:r>
            <a:r>
              <a:rPr lang="en-US" dirty="0"/>
              <a:t>onto a screen in the </a:t>
            </a:r>
            <a:r>
              <a:rPr lang="en-US" dirty="0" smtClean="0"/>
              <a:t>classroom</a:t>
            </a:r>
          </a:p>
          <a:p>
            <a:r>
              <a:rPr lang="en-US" dirty="0" smtClean="0"/>
              <a:t>Classroom configured </a:t>
            </a:r>
            <a:r>
              <a:rPr lang="en-US" dirty="0"/>
              <a:t>to allow the students to align themselves into pre-assigned </a:t>
            </a:r>
            <a:r>
              <a:rPr lang="en-US" dirty="0" smtClean="0"/>
              <a:t>groups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do not need access to individual computers during this </a:t>
            </a:r>
            <a:r>
              <a:rPr lang="en-US" dirty="0" smtClean="0"/>
              <a:t>exercise</a:t>
            </a:r>
            <a:endParaRPr lang="en-US" dirty="0"/>
          </a:p>
          <a:p>
            <a:r>
              <a:rPr lang="en-US" dirty="0"/>
              <a:t>These students have had previous, introductory exposure to one-way </a:t>
            </a:r>
            <a:r>
              <a:rPr lang="en-US" dirty="0" smtClean="0"/>
              <a:t>ANOVA</a:t>
            </a:r>
          </a:p>
          <a:p>
            <a:pPr lvl="1"/>
            <a:r>
              <a:rPr lang="en-US" dirty="0" smtClean="0"/>
              <a:t>demonstration also suitable for </a:t>
            </a:r>
            <a:r>
              <a:rPr lang="en-US" dirty="0"/>
              <a:t>novice students </a:t>
            </a:r>
            <a:r>
              <a:rPr lang="en-US" dirty="0" smtClean="0"/>
              <a:t>without any </a:t>
            </a:r>
            <a:r>
              <a:rPr lang="en-US" dirty="0"/>
              <a:t>prior ANOVA </a:t>
            </a:r>
            <a:r>
              <a:rPr lang="en-US" dirty="0" smtClean="0"/>
              <a:t>experience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S</a:t>
            </a:r>
            <a:r>
              <a:rPr lang="en-US" dirty="0" smtClean="0"/>
              <a:t>equencing </a:t>
            </a:r>
          </a:p>
          <a:p>
            <a:pPr lvl="1"/>
            <a:r>
              <a:rPr lang="en-US" dirty="0" smtClean="0"/>
              <a:t>exercise </a:t>
            </a:r>
            <a:r>
              <a:rPr lang="en-US" dirty="0"/>
              <a:t>occurs after </a:t>
            </a:r>
            <a:r>
              <a:rPr lang="en-US" dirty="0" smtClean="0"/>
              <a:t>two-independent </a:t>
            </a:r>
            <a:r>
              <a:rPr lang="en-US" dirty="0"/>
              <a:t>group </a:t>
            </a:r>
            <a:r>
              <a:rPr lang="en-US" i="1" dirty="0" smtClean="0"/>
              <a:t>t</a:t>
            </a:r>
            <a:r>
              <a:rPr lang="en-US" dirty="0" smtClean="0"/>
              <a:t>-tests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for an extension to those methods for comparing more than 2 </a:t>
            </a:r>
            <a:r>
              <a:rPr lang="en-US" dirty="0" smtClean="0"/>
              <a:t>groups</a:t>
            </a:r>
          </a:p>
          <a:p>
            <a:endParaRPr lang="en-US" dirty="0" smtClean="0"/>
          </a:p>
          <a:p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types of research questions that ANOVA can </a:t>
            </a:r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issues </a:t>
            </a:r>
            <a:r>
              <a:rPr lang="en-US" dirty="0"/>
              <a:t>of within- and between-group variability </a:t>
            </a:r>
            <a:endParaRPr lang="en-US" dirty="0" smtClean="0"/>
          </a:p>
          <a:p>
            <a:pPr lvl="1"/>
            <a:r>
              <a:rPr lang="en-US" dirty="0" smtClean="0"/>
              <a:t>influence </a:t>
            </a:r>
            <a:r>
              <a:rPr lang="en-US" dirty="0"/>
              <a:t>of sample </a:t>
            </a:r>
            <a:r>
              <a:rPr lang="en-US" dirty="0" smtClean="0"/>
              <a:t>size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Preparation </a:t>
            </a:r>
          </a:p>
          <a:p>
            <a:pPr lvl="1"/>
            <a:r>
              <a:rPr lang="en-US" dirty="0"/>
              <a:t>minimal </a:t>
            </a:r>
            <a:endParaRPr lang="en-US" dirty="0" smtClean="0"/>
          </a:p>
          <a:p>
            <a:pPr lvl="1"/>
            <a:r>
              <a:rPr lang="en-US" dirty="0" smtClean="0"/>
              <a:t>create student groupings </a:t>
            </a:r>
          </a:p>
          <a:p>
            <a:pPr lvl="2"/>
            <a:r>
              <a:rPr lang="en-US" dirty="0" smtClean="0"/>
              <a:t>approximately </a:t>
            </a:r>
            <a:r>
              <a:rPr lang="en-US" dirty="0"/>
              <a:t>one-third of the total class size 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/>
              <a:t>group will receive only one type of M&amp;M’s (e.g., peanut M&amp;M’s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member of the group receives his or her own packet of that type of </a:t>
            </a:r>
            <a:r>
              <a:rPr lang="en-US" dirty="0" smtClean="0"/>
              <a:t>M&amp;M’s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</a:t>
            </a:r>
            <a:r>
              <a:rPr lang="en-US" dirty="0" smtClean="0"/>
              <a:t>npopulated </a:t>
            </a:r>
            <a:r>
              <a:rPr lang="en-US" dirty="0"/>
              <a:t>spreadsheet </a:t>
            </a:r>
            <a:endParaRPr lang="en-US" dirty="0" smtClean="0"/>
          </a:p>
          <a:p>
            <a:pPr lvl="1"/>
            <a:r>
              <a:rPr lang="en-US" dirty="0" smtClean="0"/>
              <a:t>record </a:t>
            </a:r>
            <a:r>
              <a:rPr lang="en-US" dirty="0"/>
              <a:t>the data from the students in real-time </a:t>
            </a:r>
            <a:endParaRPr lang="en-US" dirty="0" smtClean="0"/>
          </a:p>
          <a:p>
            <a:pPr lvl="1"/>
            <a:r>
              <a:rPr lang="en-US" dirty="0" smtClean="0"/>
              <a:t>gives </a:t>
            </a:r>
            <a:r>
              <a:rPr lang="en-US" dirty="0"/>
              <a:t>the students experience in how to structure their primary data collection </a:t>
            </a:r>
            <a:endParaRPr lang="en-US" dirty="0" smtClean="0"/>
          </a:p>
          <a:p>
            <a:pPr lvl="1"/>
            <a:r>
              <a:rPr lang="en-US" dirty="0" smtClean="0"/>
              <a:t>facilitate </a:t>
            </a:r>
            <a:r>
              <a:rPr lang="en-US" dirty="0"/>
              <a:t>analysis after the data are </a:t>
            </a:r>
            <a:r>
              <a:rPr lang="en-US" dirty="0" smtClean="0"/>
              <a:t>collected  </a:t>
            </a:r>
          </a:p>
          <a:p>
            <a:pPr lvl="1"/>
            <a:r>
              <a:rPr lang="en-US" dirty="0" smtClean="0"/>
              <a:t>first column</a:t>
            </a:r>
          </a:p>
          <a:p>
            <a:pPr lvl="2"/>
            <a:r>
              <a:rPr lang="en-US" dirty="0" smtClean="0"/>
              <a:t>each </a:t>
            </a:r>
            <a:r>
              <a:rPr lang="en-US" dirty="0"/>
              <a:t>student’s name in a separate row, grouped according to their </a:t>
            </a:r>
            <a:r>
              <a:rPr lang="en-US" dirty="0" smtClean="0"/>
              <a:t>assignment (ID)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econd column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roup assignment (independent variable)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9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Materials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43" y="1676400"/>
            <a:ext cx="8620125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1858</Words>
  <Application>Microsoft Office PowerPoint</Application>
  <PresentationFormat>On-screen Show (4:3)</PresentationFormat>
  <Paragraphs>296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Teaching Principles of  One-Way Analysis of Variance Using M&amp;M’s Candy</vt:lpstr>
      <vt:lpstr>M&amp;M’s in the Statistics Classroom</vt:lpstr>
      <vt:lpstr>M&amp;M’s in the Statistics Classroom</vt:lpstr>
      <vt:lpstr>Context</vt:lpstr>
      <vt:lpstr>Materials</vt:lpstr>
      <vt:lpstr>Materials</vt:lpstr>
      <vt:lpstr>Materials</vt:lpstr>
      <vt:lpstr>Materials</vt:lpstr>
      <vt:lpstr>Materials</vt:lpstr>
      <vt:lpstr>Materials</vt:lpstr>
      <vt:lpstr>Materials</vt:lpstr>
      <vt:lpstr>Materials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 (1 replication of exercise)</vt:lpstr>
      <vt:lpstr>Results</vt:lpstr>
      <vt:lpstr>Results</vt:lpstr>
      <vt:lpstr>Results</vt:lpstr>
      <vt:lpstr>Results</vt:lpstr>
      <vt:lpstr>Results</vt:lpstr>
      <vt:lpstr>Discussion</vt:lpstr>
      <vt:lpstr>Discussion</vt:lpstr>
      <vt:lpstr>Discussion</vt:lpstr>
      <vt:lpstr>Discussion</vt:lpstr>
      <vt:lpstr>Discussion</vt:lpstr>
      <vt:lpstr>Discussion</vt:lpstr>
      <vt:lpstr> Questions?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Principles of One-Way Analysis of Variance Using M&amp;M’s Candy</dc:title>
  <dc:creator>bios.adm</dc:creator>
  <cp:lastModifiedBy>bios.adm</cp:lastModifiedBy>
  <cp:revision>38</cp:revision>
  <dcterms:created xsi:type="dcterms:W3CDTF">2013-06-14T20:12:47Z</dcterms:created>
  <dcterms:modified xsi:type="dcterms:W3CDTF">2013-06-17T05:48:34Z</dcterms:modified>
</cp:coreProperties>
</file>