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2"/>
  </p:notesMasterIdLst>
  <p:sldIdLst>
    <p:sldId id="256" r:id="rId2"/>
    <p:sldId id="543" r:id="rId3"/>
    <p:sldId id="544" r:id="rId4"/>
    <p:sldId id="512" r:id="rId5"/>
    <p:sldId id="513" r:id="rId6"/>
    <p:sldId id="528" r:id="rId7"/>
    <p:sldId id="529" r:id="rId8"/>
    <p:sldId id="530" r:id="rId9"/>
    <p:sldId id="531" r:id="rId10"/>
    <p:sldId id="514" r:id="rId11"/>
    <p:sldId id="524" r:id="rId12"/>
    <p:sldId id="525" r:id="rId13"/>
    <p:sldId id="526" r:id="rId14"/>
    <p:sldId id="527" r:id="rId15"/>
    <p:sldId id="515" r:id="rId16"/>
    <p:sldId id="534" r:id="rId17"/>
    <p:sldId id="533" r:id="rId18"/>
    <p:sldId id="516" r:id="rId19"/>
    <p:sldId id="535" r:id="rId20"/>
    <p:sldId id="536" r:id="rId21"/>
    <p:sldId id="538" r:id="rId22"/>
    <p:sldId id="539" r:id="rId23"/>
    <p:sldId id="517" r:id="rId24"/>
    <p:sldId id="542" r:id="rId25"/>
    <p:sldId id="541" r:id="rId26"/>
    <p:sldId id="520" r:id="rId27"/>
    <p:sldId id="519" r:id="rId28"/>
    <p:sldId id="537" r:id="rId29"/>
    <p:sldId id="540" r:id="rId30"/>
    <p:sldId id="52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D50061"/>
    <a:srgbClr val="118432"/>
    <a:srgbClr val="FFFFFF"/>
    <a:srgbClr val="FF00FF"/>
    <a:srgbClr val="FF8000"/>
    <a:srgbClr val="262626"/>
    <a:srgbClr val="C6D9F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9234" autoAdjust="0"/>
    <p:restoredTop sz="94660"/>
  </p:normalViewPr>
  <p:slideViewPr>
    <p:cSldViewPr snapToGrid="0" snapToObjects="1" showGuides="1">
      <p:cViewPr>
        <p:scale>
          <a:sx n="120" d="100"/>
          <a:sy n="120" d="100"/>
        </p:scale>
        <p:origin x="-360" y="280"/>
      </p:cViewPr>
      <p:guideLst>
        <p:guide orient="horz"/>
        <p:guide pos="2887"/>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94D2B-4B98-474D-8CBC-0A3CE6AC6BB9}" type="datetimeFigureOut">
              <a:rPr lang="en-US" smtClean="0"/>
              <a:pPr/>
              <a:t>5/7/13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8C89C-6E6D-AE40-9DB2-D8EA32A171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429C8E-EDA4-C24B-8769-D903EAB597D1}"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CB53-0E86-F348-905E-99E8F9DE6F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29C8E-EDA4-C24B-8769-D903EAB597D1}"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CB53-0E86-F348-905E-99E8F9DE6F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29C8E-EDA4-C24B-8769-D903EAB597D1}"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CB53-0E86-F348-905E-99E8F9DE6F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429C8E-EDA4-C24B-8769-D903EAB597D1}"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CB53-0E86-F348-905E-99E8F9DE6F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429C8E-EDA4-C24B-8769-D903EAB597D1}"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FCB53-0E86-F348-905E-99E8F9DE6F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429C8E-EDA4-C24B-8769-D903EAB597D1}" type="datetimeFigureOut">
              <a:rPr lang="en-US" smtClean="0"/>
              <a:pPr/>
              <a:t>5/7/13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FCB53-0E86-F348-905E-99E8F9DE6F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429C8E-EDA4-C24B-8769-D903EAB597D1}" type="datetimeFigureOut">
              <a:rPr lang="en-US" smtClean="0"/>
              <a:pPr/>
              <a:t>5/7/13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FCB53-0E86-F348-905E-99E8F9DE6F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429C8E-EDA4-C24B-8769-D903EAB597D1}" type="datetimeFigureOut">
              <a:rPr lang="en-US" smtClean="0"/>
              <a:pPr/>
              <a:t>5/7/13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FCB53-0E86-F348-905E-99E8F9DE6F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29C8E-EDA4-C24B-8769-D903EAB597D1}" type="datetimeFigureOut">
              <a:rPr lang="en-US" smtClean="0"/>
              <a:pPr/>
              <a:t>5/7/13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FCB53-0E86-F348-905E-99E8F9DE6F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29C8E-EDA4-C24B-8769-D903EAB597D1}" type="datetimeFigureOut">
              <a:rPr lang="en-US" smtClean="0"/>
              <a:pPr/>
              <a:t>5/7/13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FCB53-0E86-F348-905E-99E8F9DE6F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429C8E-EDA4-C24B-8769-D903EAB597D1}" type="datetimeFigureOut">
              <a:rPr lang="en-US" smtClean="0"/>
              <a:pPr/>
              <a:t>5/7/13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FCB53-0E86-F348-905E-99E8F9DE6F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29C8E-EDA4-C24B-8769-D903EAB597D1}" type="datetimeFigureOut">
              <a:rPr lang="en-US" smtClean="0"/>
              <a:pPr/>
              <a:t>5/7/13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FCB53-0E86-F348-905E-99E8F9DE6F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500" kern="1200">
          <a:solidFill>
            <a:schemeClr val="tx2"/>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99723"/>
            <a:ext cx="7772400" cy="2713890"/>
          </a:xfrm>
        </p:spPr>
        <p:txBody>
          <a:bodyPr>
            <a:normAutofit/>
          </a:bodyPr>
          <a:lstStyle/>
          <a:p>
            <a:pPr algn="ctr"/>
            <a:r>
              <a:rPr lang="en-US" sz="2500" dirty="0" smtClean="0"/>
              <a:t>teaching data analysis to 10k+ at a time</a:t>
            </a:r>
            <a:r>
              <a:rPr lang="en-US" sz="2500" dirty="0" smtClean="0">
                <a:solidFill>
                  <a:schemeClr val="bg1"/>
                </a:solidFill>
              </a:rPr>
              <a:t/>
            </a:r>
            <a:br>
              <a:rPr lang="en-US" sz="2500" dirty="0" smtClean="0">
                <a:solidFill>
                  <a:schemeClr val="bg1"/>
                </a:solidFill>
              </a:rPr>
            </a:br>
            <a:r>
              <a:rPr lang="en-US" sz="2500" dirty="0" smtClean="0">
                <a:solidFill>
                  <a:schemeClr val="tx1">
                    <a:lumMod val="75000"/>
                    <a:lumOff val="25000"/>
                  </a:schemeClr>
                </a:solidFill>
              </a:rPr>
              <a:t>Jeff Leek</a:t>
            </a:r>
            <a:br>
              <a:rPr lang="en-US" sz="2500" dirty="0" smtClean="0">
                <a:solidFill>
                  <a:schemeClr val="tx1">
                    <a:lumMod val="75000"/>
                    <a:lumOff val="25000"/>
                  </a:schemeClr>
                </a:solidFill>
              </a:rPr>
            </a:br>
            <a:r>
              <a:rPr lang="en-US" sz="2500" dirty="0" smtClean="0">
                <a:solidFill>
                  <a:schemeClr val="tx1">
                    <a:lumMod val="75000"/>
                    <a:lumOff val="25000"/>
                  </a:schemeClr>
                </a:solidFill>
              </a:rPr>
              <a:t>Johns Hopkins Bloomberg School of Public Health</a:t>
            </a:r>
            <a:r>
              <a:rPr lang="en-US" dirty="0" smtClean="0">
                <a:solidFill>
                  <a:schemeClr val="tx1">
                    <a:lumMod val="75000"/>
                    <a:lumOff val="25000"/>
                  </a:schemeClr>
                </a:solidFill>
              </a:rPr>
              <a:t/>
            </a:r>
            <a:br>
              <a:rPr lang="en-US" dirty="0" smtClean="0">
                <a:solidFill>
                  <a:schemeClr val="tx1">
                    <a:lumMod val="75000"/>
                    <a:lumOff val="25000"/>
                  </a:schemeClr>
                </a:solidFill>
              </a:rPr>
            </a:br>
            <a:endParaRPr lang="en-US" sz="2500" dirty="0">
              <a:solidFill>
                <a:schemeClr val="tx1">
                  <a:lumMod val="75000"/>
                  <a:lumOff val="25000"/>
                </a:schemeClr>
              </a:solidFill>
            </a:endParaRPr>
          </a:p>
        </p:txBody>
      </p:sp>
      <p:sp>
        <p:nvSpPr>
          <p:cNvPr id="3" name="Rectangle 2"/>
          <p:cNvSpPr/>
          <p:nvPr/>
        </p:nvSpPr>
        <p:spPr>
          <a:xfrm>
            <a:off x="3555988" y="5657671"/>
            <a:ext cx="6360571" cy="1200329"/>
          </a:xfrm>
          <a:prstGeom prst="rect">
            <a:avLst/>
          </a:prstGeom>
        </p:spPr>
        <p:txBody>
          <a:bodyPr wrap="square">
            <a:spAutoFit/>
          </a:bodyPr>
          <a:lstStyle/>
          <a:p>
            <a:r>
              <a:rPr lang="en-US" dirty="0" smtClean="0">
                <a:latin typeface="Trebuchet MS"/>
                <a:cs typeface="Trebuchet MS"/>
              </a:rPr>
              <a:t>news feed: </a:t>
            </a:r>
            <a:r>
              <a:rPr lang="en-US" dirty="0" smtClean="0">
                <a:solidFill>
                  <a:schemeClr val="tx2"/>
                </a:solidFill>
                <a:latin typeface="Trebuchet MS"/>
                <a:cs typeface="Trebuchet MS"/>
              </a:rPr>
              <a:t>@</a:t>
            </a:r>
            <a:r>
              <a:rPr lang="en-US" dirty="0" err="1" smtClean="0">
                <a:solidFill>
                  <a:schemeClr val="tx2"/>
                </a:solidFill>
                <a:latin typeface="Trebuchet MS"/>
                <a:cs typeface="Trebuchet MS"/>
              </a:rPr>
              <a:t>leekgroup,@simplystats</a:t>
            </a:r>
            <a:endParaRPr lang="en-US" dirty="0" smtClean="0">
              <a:solidFill>
                <a:schemeClr val="tx2"/>
              </a:solidFill>
              <a:latin typeface="Trebuchet MS"/>
              <a:cs typeface="Trebuchet MS"/>
            </a:endParaRPr>
          </a:p>
          <a:p>
            <a:r>
              <a:rPr lang="en-US" dirty="0" smtClean="0">
                <a:latin typeface="Trebuchet MS"/>
                <a:cs typeface="Trebuchet MS"/>
              </a:rPr>
              <a:t>blog: </a:t>
            </a:r>
            <a:r>
              <a:rPr lang="en-US" dirty="0" err="1" smtClean="0">
                <a:solidFill>
                  <a:srgbClr val="1F497D"/>
                </a:solidFill>
                <a:latin typeface="Trebuchet MS"/>
                <a:cs typeface="Trebuchet MS"/>
              </a:rPr>
              <a:t>simplystatistics.org</a:t>
            </a:r>
            <a:endParaRPr lang="en-US" dirty="0" smtClean="0">
              <a:solidFill>
                <a:srgbClr val="1F497D"/>
              </a:solidFill>
              <a:latin typeface="Trebuchet MS"/>
              <a:cs typeface="Trebuchet MS"/>
            </a:endParaRPr>
          </a:p>
          <a:p>
            <a:r>
              <a:rPr lang="en-US" dirty="0" smtClean="0">
                <a:latin typeface="Trebuchet MS"/>
                <a:cs typeface="Trebuchet MS"/>
              </a:rPr>
              <a:t>email: </a:t>
            </a:r>
            <a:r>
              <a:rPr lang="en-US" dirty="0" smtClean="0">
                <a:solidFill>
                  <a:srgbClr val="1F497D"/>
                </a:solidFill>
                <a:latin typeface="Trebuchet MS"/>
                <a:cs typeface="Trebuchet MS"/>
              </a:rPr>
              <a:t>jtleek@</a:t>
            </a:r>
            <a:r>
              <a:rPr lang="en-US" dirty="0" smtClean="0">
                <a:solidFill>
                  <a:srgbClr val="1F497D"/>
                </a:solidFill>
                <a:latin typeface="Trebuchet MS"/>
                <a:cs typeface="Trebuchet MS"/>
              </a:rPr>
              <a:t>gmail.com</a:t>
            </a:r>
          </a:p>
          <a:p>
            <a:r>
              <a:rPr lang="en-US" dirty="0" err="1" smtClean="0">
                <a:latin typeface="Trebuchet MS"/>
                <a:cs typeface="Trebuchet MS"/>
              </a:rPr>
              <a:t>youtube</a:t>
            </a:r>
            <a:r>
              <a:rPr lang="en-US" dirty="0" smtClean="0">
                <a:latin typeface="Trebuchet MS"/>
                <a:cs typeface="Trebuchet MS"/>
              </a:rPr>
              <a:t>: </a:t>
            </a:r>
            <a:r>
              <a:rPr lang="en-US" dirty="0" smtClean="0">
                <a:solidFill>
                  <a:srgbClr val="1F497D"/>
                </a:solidFill>
                <a:latin typeface="Trebuchet MS"/>
                <a:cs typeface="Trebuchet MS"/>
              </a:rPr>
              <a:t>http://www.youtube.com/user/jtleek2007</a:t>
            </a:r>
            <a:endParaRPr lang="en-US" dirty="0" smtClean="0">
              <a:solidFill>
                <a:srgbClr val="1F497D"/>
              </a:solidFill>
              <a:latin typeface="Trebuchet MS"/>
              <a:cs typeface="Trebuchet M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the numbers </a:t>
            </a:r>
            <a:br>
              <a:rPr lang="en-US" dirty="0" smtClean="0"/>
            </a:br>
            <a:r>
              <a:rPr lang="en-US" dirty="0" smtClean="0"/>
              <a:t>“data analysis”</a:t>
            </a:r>
            <a:endParaRPr lang="en-US" dirty="0"/>
          </a:p>
        </p:txBody>
      </p:sp>
      <p:graphicFrame>
        <p:nvGraphicFramePr>
          <p:cNvPr id="4" name="Table 3"/>
          <p:cNvGraphicFramePr>
            <a:graphicFrameLocks noGrp="1"/>
          </p:cNvGraphicFramePr>
          <p:nvPr/>
        </p:nvGraphicFramePr>
        <p:xfrm>
          <a:off x="1492781" y="1936750"/>
          <a:ext cx="6096000" cy="2595880"/>
        </p:xfrm>
        <a:graphic>
          <a:graphicData uri="http://schemas.openxmlformats.org/drawingml/2006/table">
            <a:tbl>
              <a:tblPr firstRow="1" bandRow="1">
                <a:tableStyleId>{7E9639D4-E3E2-4D34-9284-5A2195B3D0D7}</a:tableStyleId>
              </a:tblPr>
              <a:tblGrid>
                <a:gridCol w="3503083"/>
                <a:gridCol w="2592917"/>
              </a:tblGrid>
              <a:tr h="370840">
                <a:tc>
                  <a:txBody>
                    <a:bodyPr/>
                    <a:lstStyle/>
                    <a:p>
                      <a:r>
                        <a:rPr lang="en-US" dirty="0" smtClean="0"/>
                        <a:t>Measurement</a:t>
                      </a:r>
                      <a:endParaRPr lang="en-US" dirty="0"/>
                    </a:p>
                  </a:txBody>
                  <a:tcPr/>
                </a:tc>
                <a:tc>
                  <a:txBody>
                    <a:bodyPr/>
                    <a:lstStyle/>
                    <a:p>
                      <a:r>
                        <a:rPr lang="en-US" dirty="0" smtClean="0"/>
                        <a:t>Number of Participants</a:t>
                      </a:r>
                      <a:endParaRPr lang="en-US" dirty="0"/>
                    </a:p>
                  </a:txBody>
                  <a:tcPr/>
                </a:tc>
              </a:tr>
              <a:tr h="370840">
                <a:tc>
                  <a:txBody>
                    <a:bodyPr/>
                    <a:lstStyle/>
                    <a:p>
                      <a:r>
                        <a:rPr lang="en-US" dirty="0" smtClean="0"/>
                        <a:t>Students</a:t>
                      </a:r>
                      <a:r>
                        <a:rPr lang="en-US" baseline="0" dirty="0" smtClean="0"/>
                        <a:t> r</a:t>
                      </a:r>
                      <a:r>
                        <a:rPr lang="en-US" dirty="0" smtClean="0"/>
                        <a:t>egistered</a:t>
                      </a:r>
                      <a:endParaRPr lang="en-US" dirty="0"/>
                    </a:p>
                  </a:txBody>
                  <a:tcPr/>
                </a:tc>
                <a:tc>
                  <a:txBody>
                    <a:bodyPr/>
                    <a:lstStyle/>
                    <a:p>
                      <a:r>
                        <a:rPr lang="en-US" dirty="0" smtClean="0"/>
                        <a:t>100,974</a:t>
                      </a:r>
                      <a:endParaRPr lang="en-US" dirty="0"/>
                    </a:p>
                  </a:txBody>
                  <a:tcPr/>
                </a:tc>
              </a:tr>
              <a:tr h="370840">
                <a:tc>
                  <a:txBody>
                    <a:bodyPr/>
                    <a:lstStyle/>
                    <a:p>
                      <a:r>
                        <a:rPr lang="en-US" dirty="0" smtClean="0"/>
                        <a:t>Students</a:t>
                      </a:r>
                      <a:r>
                        <a:rPr lang="en-US" baseline="0" dirty="0" smtClean="0"/>
                        <a:t> p</a:t>
                      </a:r>
                      <a:r>
                        <a:rPr lang="en-US" dirty="0" smtClean="0"/>
                        <a:t>articipated</a:t>
                      </a:r>
                      <a:endParaRPr lang="en-US" dirty="0"/>
                    </a:p>
                  </a:txBody>
                  <a:tcPr/>
                </a:tc>
                <a:tc>
                  <a:txBody>
                    <a:bodyPr/>
                    <a:lstStyle/>
                    <a:p>
                      <a:r>
                        <a:rPr lang="en-US" dirty="0" smtClean="0"/>
                        <a:t>64,868</a:t>
                      </a:r>
                    </a:p>
                  </a:txBody>
                  <a:tcPr/>
                </a:tc>
              </a:tr>
              <a:tr h="370840">
                <a:tc>
                  <a:txBody>
                    <a:bodyPr/>
                    <a:lstStyle/>
                    <a:p>
                      <a:r>
                        <a:rPr lang="en-US" dirty="0" smtClean="0"/>
                        <a:t>Students</a:t>
                      </a:r>
                      <a:r>
                        <a:rPr lang="en-US" baseline="0" dirty="0" smtClean="0"/>
                        <a:t> watching videos</a:t>
                      </a:r>
                      <a:endParaRPr lang="en-US" dirty="0" smtClean="0"/>
                    </a:p>
                  </a:txBody>
                  <a:tcPr/>
                </a:tc>
                <a:tc>
                  <a:txBody>
                    <a:bodyPr/>
                    <a:lstStyle/>
                    <a:p>
                      <a:r>
                        <a:rPr lang="en-US" dirty="0" smtClean="0"/>
                        <a:t>50,005</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Students submitting quizzes</a:t>
                      </a:r>
                    </a:p>
                  </a:txBody>
                  <a:tcPr/>
                </a:tc>
                <a:tc>
                  <a:txBody>
                    <a:bodyPr/>
                    <a:lstStyle/>
                    <a:p>
                      <a:r>
                        <a:rPr lang="en-US" dirty="0" smtClean="0"/>
                        <a:t>18,605</a:t>
                      </a:r>
                      <a:endParaRPr lang="en-US" dirty="0"/>
                    </a:p>
                  </a:txBody>
                  <a:tcPr/>
                </a:tc>
              </a:tr>
              <a:tr h="370840">
                <a:tc>
                  <a:txBody>
                    <a:bodyPr/>
                    <a:lstStyle/>
                    <a:p>
                      <a:r>
                        <a:rPr lang="en-US" dirty="0" smtClean="0"/>
                        <a:t>Students</a:t>
                      </a:r>
                      <a:r>
                        <a:rPr lang="en-US" baseline="0" dirty="0" smtClean="0"/>
                        <a:t> submitting assignments</a:t>
                      </a:r>
                      <a:endParaRPr lang="en-US" dirty="0" smtClean="0"/>
                    </a:p>
                  </a:txBody>
                  <a:tcPr/>
                </a:tc>
                <a:tc>
                  <a:txBody>
                    <a:bodyPr/>
                    <a:lstStyle/>
                    <a:p>
                      <a:r>
                        <a:rPr lang="en-US" dirty="0" smtClean="0"/>
                        <a:t>5,341</a:t>
                      </a:r>
                      <a:endParaRPr lang="en-US" dirty="0"/>
                    </a:p>
                  </a:txBody>
                  <a:tcPr/>
                </a:tc>
              </a:tr>
              <a:tr h="370840">
                <a:tc>
                  <a:txBody>
                    <a:bodyPr/>
                    <a:lstStyle/>
                    <a:p>
                      <a:r>
                        <a:rPr lang="en-US" dirty="0" smtClean="0"/>
                        <a:t>Students posting</a:t>
                      </a:r>
                      <a:r>
                        <a:rPr lang="en-US" baseline="0" dirty="0" smtClean="0"/>
                        <a:t> to forum</a:t>
                      </a:r>
                      <a:endParaRPr lang="en-US" dirty="0" smtClean="0"/>
                    </a:p>
                  </a:txBody>
                  <a:tcPr/>
                </a:tc>
                <a:tc>
                  <a:txBody>
                    <a:bodyPr/>
                    <a:lstStyle/>
                    <a:p>
                      <a:r>
                        <a:rPr lang="en-US" dirty="0" smtClean="0"/>
                        <a:t>4,578</a:t>
                      </a:r>
                      <a:endParaRPr lang="en-US"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the numbers </a:t>
            </a:r>
            <a:br>
              <a:rPr lang="en-US" dirty="0" smtClean="0"/>
            </a:br>
            <a:r>
              <a:rPr lang="en-US" dirty="0" smtClean="0"/>
              <a:t>“computing for data analysis (v1)”</a:t>
            </a:r>
            <a:endParaRPr lang="en-US" dirty="0"/>
          </a:p>
        </p:txBody>
      </p:sp>
      <p:graphicFrame>
        <p:nvGraphicFramePr>
          <p:cNvPr id="4" name="Table 3"/>
          <p:cNvGraphicFramePr>
            <a:graphicFrameLocks noGrp="1"/>
          </p:cNvGraphicFramePr>
          <p:nvPr/>
        </p:nvGraphicFramePr>
        <p:xfrm>
          <a:off x="1492781" y="1936750"/>
          <a:ext cx="6096000" cy="2595880"/>
        </p:xfrm>
        <a:graphic>
          <a:graphicData uri="http://schemas.openxmlformats.org/drawingml/2006/table">
            <a:tbl>
              <a:tblPr firstRow="1" bandRow="1">
                <a:tableStyleId>{7E9639D4-E3E2-4D34-9284-5A2195B3D0D7}</a:tableStyleId>
              </a:tblPr>
              <a:tblGrid>
                <a:gridCol w="3503083"/>
                <a:gridCol w="2592917"/>
              </a:tblGrid>
              <a:tr h="370840">
                <a:tc>
                  <a:txBody>
                    <a:bodyPr/>
                    <a:lstStyle/>
                    <a:p>
                      <a:r>
                        <a:rPr lang="en-US" dirty="0" smtClean="0"/>
                        <a:t>Measurement</a:t>
                      </a:r>
                      <a:endParaRPr lang="en-US" dirty="0"/>
                    </a:p>
                  </a:txBody>
                  <a:tcPr/>
                </a:tc>
                <a:tc>
                  <a:txBody>
                    <a:bodyPr/>
                    <a:lstStyle/>
                    <a:p>
                      <a:r>
                        <a:rPr lang="en-US" dirty="0" smtClean="0"/>
                        <a:t>Number of Participants</a:t>
                      </a:r>
                      <a:endParaRPr lang="en-US" dirty="0"/>
                    </a:p>
                  </a:txBody>
                  <a:tcPr/>
                </a:tc>
              </a:tr>
              <a:tr h="370840">
                <a:tc>
                  <a:txBody>
                    <a:bodyPr/>
                    <a:lstStyle/>
                    <a:p>
                      <a:r>
                        <a:rPr lang="en-US" dirty="0" smtClean="0"/>
                        <a:t>Students</a:t>
                      </a:r>
                      <a:r>
                        <a:rPr lang="en-US" baseline="0" dirty="0" smtClean="0"/>
                        <a:t> r</a:t>
                      </a:r>
                      <a:r>
                        <a:rPr lang="en-US" dirty="0" smtClean="0"/>
                        <a:t>egistered</a:t>
                      </a:r>
                      <a:endParaRPr lang="en-US" dirty="0"/>
                    </a:p>
                  </a:txBody>
                  <a:tcPr/>
                </a:tc>
                <a:tc>
                  <a:txBody>
                    <a:bodyPr/>
                    <a:lstStyle/>
                    <a:p>
                      <a:r>
                        <a:rPr lang="en-US" dirty="0" smtClean="0"/>
                        <a:t>50,651</a:t>
                      </a:r>
                      <a:endParaRPr lang="en-US" dirty="0"/>
                    </a:p>
                  </a:txBody>
                  <a:tcPr/>
                </a:tc>
              </a:tr>
              <a:tr h="370840">
                <a:tc>
                  <a:txBody>
                    <a:bodyPr/>
                    <a:lstStyle/>
                    <a:p>
                      <a:r>
                        <a:rPr lang="en-US" dirty="0" smtClean="0"/>
                        <a:t>Students</a:t>
                      </a:r>
                      <a:r>
                        <a:rPr lang="en-US" baseline="0" dirty="0" smtClean="0"/>
                        <a:t> p</a:t>
                      </a:r>
                      <a:r>
                        <a:rPr lang="en-US" dirty="0" smtClean="0"/>
                        <a:t>articipated</a:t>
                      </a:r>
                      <a:endParaRPr lang="en-US" dirty="0"/>
                    </a:p>
                  </a:txBody>
                  <a:tcPr/>
                </a:tc>
                <a:tc>
                  <a:txBody>
                    <a:bodyPr/>
                    <a:lstStyle/>
                    <a:p>
                      <a:r>
                        <a:rPr lang="en-US" dirty="0" smtClean="0"/>
                        <a:t>34,828</a:t>
                      </a:r>
                    </a:p>
                  </a:txBody>
                  <a:tcPr/>
                </a:tc>
              </a:tr>
              <a:tr h="370840">
                <a:tc>
                  <a:txBody>
                    <a:bodyPr/>
                    <a:lstStyle/>
                    <a:p>
                      <a:r>
                        <a:rPr lang="en-US" dirty="0" smtClean="0"/>
                        <a:t>Students</a:t>
                      </a:r>
                      <a:r>
                        <a:rPr lang="en-US" baseline="0" dirty="0" smtClean="0"/>
                        <a:t> watching videos</a:t>
                      </a:r>
                      <a:endParaRPr lang="en-US" dirty="0" smtClean="0"/>
                    </a:p>
                  </a:txBody>
                  <a:tcPr/>
                </a:tc>
                <a:tc>
                  <a:txBody>
                    <a:bodyPr/>
                    <a:lstStyle/>
                    <a:p>
                      <a:r>
                        <a:rPr lang="en-US" dirty="0" smtClean="0"/>
                        <a:t>26,707</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Students submitting quizzes</a:t>
                      </a:r>
                    </a:p>
                  </a:txBody>
                  <a:tcPr/>
                </a:tc>
                <a:tc>
                  <a:txBody>
                    <a:bodyPr/>
                    <a:lstStyle/>
                    <a:p>
                      <a:r>
                        <a:rPr lang="en-US" dirty="0" smtClean="0"/>
                        <a:t>11,271</a:t>
                      </a:r>
                      <a:endParaRPr lang="en-US" dirty="0"/>
                    </a:p>
                  </a:txBody>
                  <a:tcPr/>
                </a:tc>
              </a:tr>
              <a:tr h="370840">
                <a:tc>
                  <a:txBody>
                    <a:bodyPr/>
                    <a:lstStyle/>
                    <a:p>
                      <a:r>
                        <a:rPr lang="en-US" dirty="0" smtClean="0"/>
                        <a:t>Students</a:t>
                      </a:r>
                      <a:r>
                        <a:rPr lang="en-US" baseline="0" dirty="0" smtClean="0"/>
                        <a:t> submitting assignments</a:t>
                      </a:r>
                      <a:endParaRPr lang="en-US" dirty="0" smtClean="0"/>
                    </a:p>
                  </a:txBody>
                  <a:tcPr/>
                </a:tc>
                <a:tc>
                  <a:txBody>
                    <a:bodyPr/>
                    <a:lstStyle/>
                    <a:p>
                      <a:r>
                        <a:rPr lang="en-US" dirty="0" smtClean="0"/>
                        <a:t>5,814</a:t>
                      </a:r>
                      <a:endParaRPr lang="en-US" dirty="0"/>
                    </a:p>
                  </a:txBody>
                  <a:tcPr/>
                </a:tc>
              </a:tr>
              <a:tr h="370840">
                <a:tc>
                  <a:txBody>
                    <a:bodyPr/>
                    <a:lstStyle/>
                    <a:p>
                      <a:r>
                        <a:rPr lang="en-US" dirty="0" smtClean="0"/>
                        <a:t>Students posting</a:t>
                      </a:r>
                      <a:r>
                        <a:rPr lang="en-US" baseline="0" dirty="0" smtClean="0"/>
                        <a:t> to forum</a:t>
                      </a:r>
                      <a:endParaRPr lang="en-US" dirty="0" smtClean="0"/>
                    </a:p>
                  </a:txBody>
                  <a:tcPr/>
                </a:tc>
                <a:tc>
                  <a:txBody>
                    <a:bodyPr/>
                    <a:lstStyle/>
                    <a:p>
                      <a:r>
                        <a:rPr lang="en-US" dirty="0" smtClean="0"/>
                        <a:t>2,266</a:t>
                      </a:r>
                      <a:endParaRPr lang="en-US"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the numbers </a:t>
            </a:r>
            <a:br>
              <a:rPr lang="en-US" dirty="0" smtClean="0"/>
            </a:br>
            <a:r>
              <a:rPr lang="en-US" dirty="0" smtClean="0"/>
              <a:t>“computing for data analysis (v2)”</a:t>
            </a:r>
            <a:endParaRPr lang="en-US" dirty="0"/>
          </a:p>
        </p:txBody>
      </p:sp>
      <p:graphicFrame>
        <p:nvGraphicFramePr>
          <p:cNvPr id="4" name="Table 3"/>
          <p:cNvGraphicFramePr>
            <a:graphicFrameLocks noGrp="1"/>
          </p:cNvGraphicFramePr>
          <p:nvPr/>
        </p:nvGraphicFramePr>
        <p:xfrm>
          <a:off x="1492781" y="1936750"/>
          <a:ext cx="6096000" cy="2595880"/>
        </p:xfrm>
        <a:graphic>
          <a:graphicData uri="http://schemas.openxmlformats.org/drawingml/2006/table">
            <a:tbl>
              <a:tblPr firstRow="1" bandRow="1">
                <a:tableStyleId>{7E9639D4-E3E2-4D34-9284-5A2195B3D0D7}</a:tableStyleId>
              </a:tblPr>
              <a:tblGrid>
                <a:gridCol w="3503083"/>
                <a:gridCol w="2592917"/>
              </a:tblGrid>
              <a:tr h="370840">
                <a:tc>
                  <a:txBody>
                    <a:bodyPr/>
                    <a:lstStyle/>
                    <a:p>
                      <a:r>
                        <a:rPr lang="en-US" dirty="0" smtClean="0"/>
                        <a:t>Measurement</a:t>
                      </a:r>
                      <a:endParaRPr lang="en-US" dirty="0"/>
                    </a:p>
                  </a:txBody>
                  <a:tcPr/>
                </a:tc>
                <a:tc>
                  <a:txBody>
                    <a:bodyPr/>
                    <a:lstStyle/>
                    <a:p>
                      <a:r>
                        <a:rPr lang="en-US" dirty="0" smtClean="0"/>
                        <a:t>Number of Participants</a:t>
                      </a:r>
                      <a:endParaRPr lang="en-US" dirty="0"/>
                    </a:p>
                  </a:txBody>
                  <a:tcPr/>
                </a:tc>
              </a:tr>
              <a:tr h="370840">
                <a:tc>
                  <a:txBody>
                    <a:bodyPr/>
                    <a:lstStyle/>
                    <a:p>
                      <a:r>
                        <a:rPr lang="en-US" dirty="0" smtClean="0"/>
                        <a:t>Students</a:t>
                      </a:r>
                      <a:r>
                        <a:rPr lang="en-US" baseline="0" dirty="0" smtClean="0"/>
                        <a:t> r</a:t>
                      </a:r>
                      <a:r>
                        <a:rPr lang="en-US" dirty="0" smtClean="0"/>
                        <a:t>egistered</a:t>
                      </a:r>
                      <a:endParaRPr lang="en-US" dirty="0"/>
                    </a:p>
                  </a:txBody>
                  <a:tcPr/>
                </a:tc>
                <a:tc>
                  <a:txBody>
                    <a:bodyPr/>
                    <a:lstStyle/>
                    <a:p>
                      <a:r>
                        <a:rPr lang="en-US" dirty="0" smtClean="0"/>
                        <a:t>40,863</a:t>
                      </a:r>
                      <a:endParaRPr lang="en-US" dirty="0"/>
                    </a:p>
                  </a:txBody>
                  <a:tcPr/>
                </a:tc>
              </a:tr>
              <a:tr h="370840">
                <a:tc>
                  <a:txBody>
                    <a:bodyPr/>
                    <a:lstStyle/>
                    <a:p>
                      <a:r>
                        <a:rPr lang="en-US" dirty="0" smtClean="0"/>
                        <a:t>Students</a:t>
                      </a:r>
                      <a:r>
                        <a:rPr lang="en-US" baseline="0" dirty="0" smtClean="0"/>
                        <a:t> p</a:t>
                      </a:r>
                      <a:r>
                        <a:rPr lang="en-US" dirty="0" smtClean="0"/>
                        <a:t>articipated</a:t>
                      </a:r>
                      <a:endParaRPr lang="en-US" dirty="0"/>
                    </a:p>
                  </a:txBody>
                  <a:tcPr/>
                </a:tc>
                <a:tc>
                  <a:txBody>
                    <a:bodyPr/>
                    <a:lstStyle/>
                    <a:p>
                      <a:r>
                        <a:rPr lang="en-US" dirty="0" smtClean="0"/>
                        <a:t>35,922</a:t>
                      </a:r>
                    </a:p>
                  </a:txBody>
                  <a:tcPr/>
                </a:tc>
              </a:tr>
              <a:tr h="370840">
                <a:tc>
                  <a:txBody>
                    <a:bodyPr/>
                    <a:lstStyle/>
                    <a:p>
                      <a:r>
                        <a:rPr lang="en-US" dirty="0" smtClean="0"/>
                        <a:t>Students</a:t>
                      </a:r>
                      <a:r>
                        <a:rPr lang="en-US" baseline="0" dirty="0" smtClean="0"/>
                        <a:t> watching videos</a:t>
                      </a:r>
                      <a:endParaRPr lang="en-US" dirty="0" smtClean="0"/>
                    </a:p>
                  </a:txBody>
                  <a:tcPr/>
                </a:tc>
                <a:tc>
                  <a:txBody>
                    <a:bodyPr/>
                    <a:lstStyle/>
                    <a:p>
                      <a:r>
                        <a:rPr lang="en-US" dirty="0" smtClean="0"/>
                        <a:t>29,081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Students submitting quizzes</a:t>
                      </a:r>
                    </a:p>
                  </a:txBody>
                  <a:tcPr/>
                </a:tc>
                <a:tc>
                  <a:txBody>
                    <a:bodyPr/>
                    <a:lstStyle/>
                    <a:p>
                      <a:r>
                        <a:rPr lang="en-US" dirty="0" smtClean="0"/>
                        <a:t>16,146</a:t>
                      </a:r>
                      <a:endParaRPr lang="en-US" dirty="0"/>
                    </a:p>
                  </a:txBody>
                  <a:tcPr/>
                </a:tc>
              </a:tr>
              <a:tr h="370840">
                <a:tc>
                  <a:txBody>
                    <a:bodyPr/>
                    <a:lstStyle/>
                    <a:p>
                      <a:r>
                        <a:rPr lang="en-US" dirty="0" smtClean="0"/>
                        <a:t>Students</a:t>
                      </a:r>
                      <a:r>
                        <a:rPr lang="en-US" baseline="0" dirty="0" smtClean="0"/>
                        <a:t> submitting assignments</a:t>
                      </a:r>
                      <a:endParaRPr lang="en-US" dirty="0" smtClean="0"/>
                    </a:p>
                  </a:txBody>
                  <a:tcPr/>
                </a:tc>
                <a:tc>
                  <a:txBody>
                    <a:bodyPr/>
                    <a:lstStyle/>
                    <a:p>
                      <a:r>
                        <a:rPr lang="en-US" dirty="0" smtClean="0"/>
                        <a:t>8,550</a:t>
                      </a:r>
                      <a:endParaRPr lang="en-US" dirty="0"/>
                    </a:p>
                  </a:txBody>
                  <a:tcPr/>
                </a:tc>
              </a:tr>
              <a:tr h="370840">
                <a:tc>
                  <a:txBody>
                    <a:bodyPr/>
                    <a:lstStyle/>
                    <a:p>
                      <a:r>
                        <a:rPr lang="en-US" dirty="0" smtClean="0"/>
                        <a:t>Students posting</a:t>
                      </a:r>
                      <a:r>
                        <a:rPr lang="en-US" baseline="0" dirty="0" smtClean="0"/>
                        <a:t> to forum</a:t>
                      </a:r>
                      <a:endParaRPr lang="en-US" dirty="0" smtClean="0"/>
                    </a:p>
                  </a:txBody>
                  <a:tcPr/>
                </a:tc>
                <a:tc>
                  <a:txBody>
                    <a:bodyPr/>
                    <a:lstStyle/>
                    <a:p>
                      <a:r>
                        <a:rPr lang="en-US" dirty="0" smtClean="0"/>
                        <a:t>3,255</a:t>
                      </a:r>
                      <a:endParaRPr lang="en-US"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the numbers </a:t>
            </a:r>
            <a:br>
              <a:rPr lang="en-US" dirty="0" smtClean="0"/>
            </a:br>
            <a:r>
              <a:rPr lang="en-US" dirty="0" smtClean="0"/>
              <a:t>“mathematical biostatistics </a:t>
            </a:r>
            <a:r>
              <a:rPr lang="en-US" dirty="0" err="1" smtClean="0"/>
              <a:t>bootcamp</a:t>
            </a:r>
            <a:r>
              <a:rPr lang="en-US" dirty="0" smtClean="0"/>
              <a:t> (v1)”</a:t>
            </a:r>
            <a:endParaRPr lang="en-US" dirty="0"/>
          </a:p>
        </p:txBody>
      </p:sp>
      <p:graphicFrame>
        <p:nvGraphicFramePr>
          <p:cNvPr id="4" name="Table 3"/>
          <p:cNvGraphicFramePr>
            <a:graphicFrameLocks noGrp="1"/>
          </p:cNvGraphicFramePr>
          <p:nvPr/>
        </p:nvGraphicFramePr>
        <p:xfrm>
          <a:off x="1492781" y="1936750"/>
          <a:ext cx="6096000" cy="2595880"/>
        </p:xfrm>
        <a:graphic>
          <a:graphicData uri="http://schemas.openxmlformats.org/drawingml/2006/table">
            <a:tbl>
              <a:tblPr firstRow="1" bandRow="1">
                <a:tableStyleId>{7E9639D4-E3E2-4D34-9284-5A2195B3D0D7}</a:tableStyleId>
              </a:tblPr>
              <a:tblGrid>
                <a:gridCol w="3503083"/>
                <a:gridCol w="2592917"/>
              </a:tblGrid>
              <a:tr h="370840">
                <a:tc>
                  <a:txBody>
                    <a:bodyPr/>
                    <a:lstStyle/>
                    <a:p>
                      <a:r>
                        <a:rPr lang="en-US" dirty="0" smtClean="0"/>
                        <a:t>Measurement</a:t>
                      </a:r>
                      <a:endParaRPr lang="en-US" dirty="0"/>
                    </a:p>
                  </a:txBody>
                  <a:tcPr/>
                </a:tc>
                <a:tc>
                  <a:txBody>
                    <a:bodyPr/>
                    <a:lstStyle/>
                    <a:p>
                      <a:r>
                        <a:rPr lang="en-US" dirty="0" smtClean="0"/>
                        <a:t>Number of Participants</a:t>
                      </a:r>
                      <a:endParaRPr lang="en-US" dirty="0"/>
                    </a:p>
                  </a:txBody>
                  <a:tcPr/>
                </a:tc>
              </a:tr>
              <a:tr h="370840">
                <a:tc>
                  <a:txBody>
                    <a:bodyPr/>
                    <a:lstStyle/>
                    <a:p>
                      <a:r>
                        <a:rPr lang="en-US" dirty="0" smtClean="0"/>
                        <a:t>Students</a:t>
                      </a:r>
                      <a:r>
                        <a:rPr lang="en-US" baseline="0" dirty="0" smtClean="0"/>
                        <a:t> r</a:t>
                      </a:r>
                      <a:r>
                        <a:rPr lang="en-US" dirty="0" smtClean="0"/>
                        <a:t>egistered</a:t>
                      </a:r>
                      <a:endParaRPr lang="en-US" dirty="0"/>
                    </a:p>
                  </a:txBody>
                  <a:tcPr/>
                </a:tc>
                <a:tc>
                  <a:txBody>
                    <a:bodyPr/>
                    <a:lstStyle/>
                    <a:p>
                      <a:r>
                        <a:rPr lang="en-US" dirty="0" smtClean="0"/>
                        <a:t>15,197</a:t>
                      </a:r>
                      <a:endParaRPr lang="en-US" dirty="0"/>
                    </a:p>
                  </a:txBody>
                  <a:tcPr/>
                </a:tc>
              </a:tr>
              <a:tr h="370840">
                <a:tc>
                  <a:txBody>
                    <a:bodyPr/>
                    <a:lstStyle/>
                    <a:p>
                      <a:r>
                        <a:rPr lang="en-US" dirty="0" smtClean="0"/>
                        <a:t>Students</a:t>
                      </a:r>
                      <a:r>
                        <a:rPr lang="en-US" baseline="0" dirty="0" smtClean="0"/>
                        <a:t> p</a:t>
                      </a:r>
                      <a:r>
                        <a:rPr lang="en-US" dirty="0" smtClean="0"/>
                        <a:t>articipated</a:t>
                      </a:r>
                      <a:endParaRPr lang="en-US" dirty="0"/>
                    </a:p>
                  </a:txBody>
                  <a:tcPr/>
                </a:tc>
                <a:tc>
                  <a:txBody>
                    <a:bodyPr/>
                    <a:lstStyle/>
                    <a:p>
                      <a:r>
                        <a:rPr lang="en-US" dirty="0" smtClean="0"/>
                        <a:t>10,703</a:t>
                      </a:r>
                    </a:p>
                  </a:txBody>
                  <a:tcPr/>
                </a:tc>
              </a:tr>
              <a:tr h="370840">
                <a:tc>
                  <a:txBody>
                    <a:bodyPr/>
                    <a:lstStyle/>
                    <a:p>
                      <a:r>
                        <a:rPr lang="en-US" dirty="0" smtClean="0"/>
                        <a:t>Students</a:t>
                      </a:r>
                      <a:r>
                        <a:rPr lang="en-US" baseline="0" dirty="0" smtClean="0"/>
                        <a:t> watching videos</a:t>
                      </a:r>
                      <a:endParaRPr lang="en-US" dirty="0" smtClean="0"/>
                    </a:p>
                  </a:txBody>
                  <a:tcPr/>
                </a:tc>
                <a:tc>
                  <a:txBody>
                    <a:bodyPr/>
                    <a:lstStyle/>
                    <a:p>
                      <a:r>
                        <a:rPr lang="en-US" dirty="0" smtClean="0"/>
                        <a:t>7,985</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Students submitting quizzes</a:t>
                      </a:r>
                    </a:p>
                  </a:txBody>
                  <a:tcPr/>
                </a:tc>
                <a:tc>
                  <a:txBody>
                    <a:bodyPr/>
                    <a:lstStyle/>
                    <a:p>
                      <a:r>
                        <a:rPr lang="en-US" dirty="0" smtClean="0"/>
                        <a:t>2,141</a:t>
                      </a:r>
                      <a:endParaRPr lang="en-US" dirty="0"/>
                    </a:p>
                  </a:txBody>
                  <a:tcPr/>
                </a:tc>
              </a:tr>
              <a:tr h="370840">
                <a:tc>
                  <a:txBody>
                    <a:bodyPr/>
                    <a:lstStyle/>
                    <a:p>
                      <a:r>
                        <a:rPr lang="en-US" dirty="0" smtClean="0"/>
                        <a:t>Students</a:t>
                      </a:r>
                      <a:r>
                        <a:rPr lang="en-US" baseline="0" dirty="0" smtClean="0"/>
                        <a:t> submitting assignments</a:t>
                      </a:r>
                      <a:endParaRPr lang="en-US" dirty="0" smtClean="0"/>
                    </a:p>
                  </a:txBody>
                  <a:tcPr/>
                </a:tc>
                <a:tc>
                  <a:txBody>
                    <a:bodyPr/>
                    <a:lstStyle/>
                    <a:p>
                      <a:r>
                        <a:rPr lang="en-US" dirty="0" smtClean="0"/>
                        <a:t>NA</a:t>
                      </a:r>
                      <a:endParaRPr lang="en-US" dirty="0"/>
                    </a:p>
                  </a:txBody>
                  <a:tcPr/>
                </a:tc>
              </a:tr>
              <a:tr h="370840">
                <a:tc>
                  <a:txBody>
                    <a:bodyPr/>
                    <a:lstStyle/>
                    <a:p>
                      <a:r>
                        <a:rPr lang="en-US" dirty="0" smtClean="0"/>
                        <a:t>Students posting</a:t>
                      </a:r>
                      <a:r>
                        <a:rPr lang="en-US" baseline="0" dirty="0" smtClean="0"/>
                        <a:t> to forum</a:t>
                      </a:r>
                      <a:endParaRPr lang="en-US" dirty="0" smtClean="0"/>
                    </a:p>
                  </a:txBody>
                  <a:tcPr/>
                </a:tc>
                <a:tc>
                  <a:txBody>
                    <a:bodyPr/>
                    <a:lstStyle/>
                    <a:p>
                      <a:r>
                        <a:rPr lang="en-US" dirty="0" smtClean="0"/>
                        <a:t>729</a:t>
                      </a:r>
                      <a:endParaRPr lang="en-US"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the numbers </a:t>
            </a:r>
            <a:br>
              <a:rPr lang="en-US" dirty="0" smtClean="0"/>
            </a:br>
            <a:r>
              <a:rPr lang="en-US" dirty="0" smtClean="0"/>
              <a:t>“mathematical biostatistics </a:t>
            </a:r>
            <a:r>
              <a:rPr lang="en-US" dirty="0" err="1" smtClean="0"/>
              <a:t>bootcamp</a:t>
            </a:r>
            <a:r>
              <a:rPr lang="en-US" dirty="0" smtClean="0"/>
              <a:t> (v2)”</a:t>
            </a:r>
            <a:endParaRPr lang="en-US" dirty="0"/>
          </a:p>
        </p:txBody>
      </p:sp>
      <p:graphicFrame>
        <p:nvGraphicFramePr>
          <p:cNvPr id="4" name="Table 3"/>
          <p:cNvGraphicFramePr>
            <a:graphicFrameLocks noGrp="1"/>
          </p:cNvGraphicFramePr>
          <p:nvPr/>
        </p:nvGraphicFramePr>
        <p:xfrm>
          <a:off x="1492781" y="1936750"/>
          <a:ext cx="6096000" cy="2595880"/>
        </p:xfrm>
        <a:graphic>
          <a:graphicData uri="http://schemas.openxmlformats.org/drawingml/2006/table">
            <a:tbl>
              <a:tblPr firstRow="1" bandRow="1">
                <a:tableStyleId>{7E9639D4-E3E2-4D34-9284-5A2195B3D0D7}</a:tableStyleId>
              </a:tblPr>
              <a:tblGrid>
                <a:gridCol w="3503083"/>
                <a:gridCol w="2592917"/>
              </a:tblGrid>
              <a:tr h="370840">
                <a:tc>
                  <a:txBody>
                    <a:bodyPr/>
                    <a:lstStyle/>
                    <a:p>
                      <a:r>
                        <a:rPr lang="en-US" dirty="0" smtClean="0"/>
                        <a:t>Measurement</a:t>
                      </a:r>
                      <a:endParaRPr lang="en-US" dirty="0"/>
                    </a:p>
                  </a:txBody>
                  <a:tcPr/>
                </a:tc>
                <a:tc>
                  <a:txBody>
                    <a:bodyPr/>
                    <a:lstStyle/>
                    <a:p>
                      <a:r>
                        <a:rPr lang="en-US" dirty="0" smtClean="0"/>
                        <a:t>Number of Participants</a:t>
                      </a:r>
                      <a:endParaRPr lang="en-US" dirty="0"/>
                    </a:p>
                  </a:txBody>
                  <a:tcPr/>
                </a:tc>
              </a:tr>
              <a:tr h="370840">
                <a:tc>
                  <a:txBody>
                    <a:bodyPr/>
                    <a:lstStyle/>
                    <a:p>
                      <a:r>
                        <a:rPr lang="en-US" dirty="0" smtClean="0"/>
                        <a:t>Students</a:t>
                      </a:r>
                      <a:r>
                        <a:rPr lang="en-US" baseline="0" dirty="0" smtClean="0"/>
                        <a:t> r</a:t>
                      </a:r>
                      <a:r>
                        <a:rPr lang="en-US" dirty="0" smtClean="0"/>
                        <a:t>egistered</a:t>
                      </a:r>
                      <a:endParaRPr lang="en-US" dirty="0"/>
                    </a:p>
                  </a:txBody>
                  <a:tcPr/>
                </a:tc>
                <a:tc>
                  <a:txBody>
                    <a:bodyPr/>
                    <a:lstStyle/>
                    <a:p>
                      <a:r>
                        <a:rPr lang="en-US" dirty="0" smtClean="0"/>
                        <a:t>18,621</a:t>
                      </a:r>
                      <a:endParaRPr lang="en-US" dirty="0"/>
                    </a:p>
                  </a:txBody>
                  <a:tcPr/>
                </a:tc>
              </a:tr>
              <a:tr h="370840">
                <a:tc>
                  <a:txBody>
                    <a:bodyPr/>
                    <a:lstStyle/>
                    <a:p>
                      <a:r>
                        <a:rPr lang="en-US" dirty="0" smtClean="0"/>
                        <a:t>Students</a:t>
                      </a:r>
                      <a:r>
                        <a:rPr lang="en-US" baseline="0" dirty="0" smtClean="0"/>
                        <a:t> p</a:t>
                      </a:r>
                      <a:r>
                        <a:rPr lang="en-US" dirty="0" smtClean="0"/>
                        <a:t>articipated</a:t>
                      </a:r>
                      <a:endParaRPr lang="en-US" dirty="0"/>
                    </a:p>
                  </a:txBody>
                  <a:tcPr/>
                </a:tc>
                <a:tc>
                  <a:txBody>
                    <a:bodyPr/>
                    <a:lstStyle/>
                    <a:p>
                      <a:r>
                        <a:rPr lang="en-US" dirty="0" smtClean="0"/>
                        <a:t>11,025</a:t>
                      </a:r>
                    </a:p>
                  </a:txBody>
                  <a:tcPr/>
                </a:tc>
              </a:tr>
              <a:tr h="370840">
                <a:tc>
                  <a:txBody>
                    <a:bodyPr/>
                    <a:lstStyle/>
                    <a:p>
                      <a:r>
                        <a:rPr lang="en-US" dirty="0" smtClean="0"/>
                        <a:t>Students</a:t>
                      </a:r>
                      <a:r>
                        <a:rPr lang="en-US" baseline="0" dirty="0" smtClean="0"/>
                        <a:t> watching videos</a:t>
                      </a:r>
                      <a:endParaRPr lang="en-US" dirty="0" smtClean="0"/>
                    </a:p>
                  </a:txBody>
                  <a:tcPr/>
                </a:tc>
                <a:tc>
                  <a:txBody>
                    <a:bodyPr/>
                    <a:lstStyle/>
                    <a:p>
                      <a:r>
                        <a:rPr lang="en-US" dirty="0" smtClean="0"/>
                        <a:t>7,941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Students submitting quizzes</a:t>
                      </a:r>
                    </a:p>
                  </a:txBody>
                  <a:tcPr/>
                </a:tc>
                <a:tc>
                  <a:txBody>
                    <a:bodyPr/>
                    <a:lstStyle/>
                    <a:p>
                      <a:r>
                        <a:rPr lang="en-US" dirty="0" smtClean="0"/>
                        <a:t>5,361</a:t>
                      </a:r>
                      <a:endParaRPr lang="en-US" dirty="0"/>
                    </a:p>
                  </a:txBody>
                  <a:tcPr/>
                </a:tc>
              </a:tr>
              <a:tr h="370840">
                <a:tc>
                  <a:txBody>
                    <a:bodyPr/>
                    <a:lstStyle/>
                    <a:p>
                      <a:r>
                        <a:rPr lang="en-US" dirty="0" smtClean="0"/>
                        <a:t>Students</a:t>
                      </a:r>
                      <a:r>
                        <a:rPr lang="en-US" baseline="0" dirty="0" smtClean="0"/>
                        <a:t> submitting assignments</a:t>
                      </a:r>
                      <a:endParaRPr lang="en-US" dirty="0" smtClean="0"/>
                    </a:p>
                  </a:txBody>
                  <a:tcPr/>
                </a:tc>
                <a:tc>
                  <a:txBody>
                    <a:bodyPr/>
                    <a:lstStyle/>
                    <a:p>
                      <a:r>
                        <a:rPr lang="en-US" dirty="0" smtClean="0"/>
                        <a:t>NA</a:t>
                      </a:r>
                      <a:endParaRPr lang="en-US" dirty="0"/>
                    </a:p>
                  </a:txBody>
                  <a:tcPr/>
                </a:tc>
              </a:tr>
              <a:tr h="370840">
                <a:tc>
                  <a:txBody>
                    <a:bodyPr/>
                    <a:lstStyle/>
                    <a:p>
                      <a:r>
                        <a:rPr lang="en-US" dirty="0" smtClean="0"/>
                        <a:t>Students posting</a:t>
                      </a:r>
                      <a:r>
                        <a:rPr lang="en-US" baseline="0" dirty="0" smtClean="0"/>
                        <a:t> to forum</a:t>
                      </a:r>
                      <a:endParaRPr lang="en-US" dirty="0" smtClean="0"/>
                    </a:p>
                  </a:txBody>
                  <a:tcPr/>
                </a:tc>
                <a:tc>
                  <a:txBody>
                    <a:bodyPr/>
                    <a:lstStyle/>
                    <a:p>
                      <a:r>
                        <a:rPr lang="en-US" dirty="0" smtClean="0"/>
                        <a:t>463</a:t>
                      </a:r>
                      <a:endParaRPr lang="en-US"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structure (CDA – </a:t>
            </a:r>
            <a:r>
              <a:rPr lang="en-US" dirty="0" err="1" smtClean="0"/>
              <a:t>Peng</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4 weeks</a:t>
            </a:r>
          </a:p>
          <a:p>
            <a:pPr>
              <a:buNone/>
            </a:pPr>
            <a:r>
              <a:rPr lang="en-US" dirty="0" smtClean="0"/>
              <a:t>4 programming assignments</a:t>
            </a:r>
          </a:p>
          <a:p>
            <a:pPr>
              <a:buNone/>
            </a:pPr>
            <a:r>
              <a:rPr lang="en-US" dirty="0" smtClean="0"/>
              <a:t>4 quizzes</a:t>
            </a:r>
          </a:p>
          <a:p>
            <a:pPr>
              <a:buNone/>
            </a:pPr>
            <a:endParaRPr lang="en-US" dirty="0" smtClean="0"/>
          </a:p>
          <a:p>
            <a:pPr>
              <a:buNone/>
            </a:pPr>
            <a:r>
              <a:rPr lang="en-US" dirty="0" smtClean="0"/>
              <a:t>about 3 hours of videos in 8-10 min chunks</a:t>
            </a:r>
          </a:p>
          <a:p>
            <a:pPr>
              <a:buNone/>
            </a:pPr>
            <a:r>
              <a:rPr lang="en-US" dirty="0" smtClean="0"/>
              <a:t>	per week</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structure (MBB – </a:t>
            </a:r>
            <a:r>
              <a:rPr lang="en-US" dirty="0" err="1" smtClean="0"/>
              <a:t>Caffo</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7 weeks</a:t>
            </a:r>
          </a:p>
          <a:p>
            <a:pPr>
              <a:buNone/>
            </a:pPr>
            <a:r>
              <a:rPr lang="en-US" dirty="0" smtClean="0"/>
              <a:t>7 quizzes</a:t>
            </a:r>
          </a:p>
          <a:p>
            <a:pPr>
              <a:buNone/>
            </a:pPr>
            <a:r>
              <a:rPr lang="en-US" dirty="0" smtClean="0"/>
              <a:t>7 optional homework assignments</a:t>
            </a:r>
          </a:p>
          <a:p>
            <a:pPr>
              <a:buNone/>
            </a:pPr>
            <a:endParaRPr lang="en-US" dirty="0" smtClean="0"/>
          </a:p>
          <a:p>
            <a:pPr>
              <a:buNone/>
            </a:pPr>
            <a:r>
              <a:rPr lang="en-US" dirty="0" smtClean="0"/>
              <a:t>about 2 hours of videos in 10-25 min chunks per week</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structure (DA – Leek)</a:t>
            </a:r>
            <a:endParaRPr lang="en-US" dirty="0"/>
          </a:p>
        </p:txBody>
      </p:sp>
      <p:sp>
        <p:nvSpPr>
          <p:cNvPr id="3" name="Content Placeholder 2"/>
          <p:cNvSpPr>
            <a:spLocks noGrp="1"/>
          </p:cNvSpPr>
          <p:nvPr>
            <p:ph idx="1"/>
          </p:nvPr>
        </p:nvSpPr>
        <p:spPr/>
        <p:txBody>
          <a:bodyPr/>
          <a:lstStyle/>
          <a:p>
            <a:pPr>
              <a:buNone/>
            </a:pPr>
            <a:r>
              <a:rPr lang="en-US" dirty="0" smtClean="0"/>
              <a:t>8 weeks</a:t>
            </a:r>
          </a:p>
          <a:p>
            <a:pPr>
              <a:buNone/>
            </a:pPr>
            <a:r>
              <a:rPr lang="en-US" dirty="0" smtClean="0"/>
              <a:t>8 quizzes</a:t>
            </a:r>
          </a:p>
          <a:p>
            <a:pPr>
              <a:buNone/>
            </a:pPr>
            <a:r>
              <a:rPr lang="en-US" dirty="0" smtClean="0"/>
              <a:t>2 data analysis assignments</a:t>
            </a:r>
          </a:p>
          <a:p>
            <a:pPr>
              <a:buNone/>
            </a:pPr>
            <a:endParaRPr lang="en-US" dirty="0" smtClean="0"/>
          </a:p>
          <a:p>
            <a:pPr>
              <a:buNone/>
            </a:pPr>
            <a:r>
              <a:rPr lang="en-US" dirty="0" smtClean="0"/>
              <a:t>about 2 hours of videos in 10-15 min chunks per week</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coursera</a:t>
            </a:r>
            <a:r>
              <a:rPr lang="en-US" dirty="0" smtClean="0"/>
              <a:t> platform (videos)</a:t>
            </a:r>
            <a:endParaRPr lang="en-US" dirty="0"/>
          </a:p>
        </p:txBody>
      </p:sp>
      <p:pic>
        <p:nvPicPr>
          <p:cNvPr id="6" name="Picture 5" descr="Screen Shot 2013-04-29 at 10.56.40 AM.png"/>
          <p:cNvPicPr>
            <a:picLocks noChangeAspect="1"/>
          </p:cNvPicPr>
          <p:nvPr/>
        </p:nvPicPr>
        <p:blipFill>
          <a:blip r:embed="rId2"/>
          <a:stretch>
            <a:fillRect/>
          </a:stretch>
        </p:blipFill>
        <p:spPr>
          <a:xfrm>
            <a:off x="1201630" y="1725084"/>
            <a:ext cx="6762966" cy="41798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coursera</a:t>
            </a:r>
            <a:r>
              <a:rPr lang="en-US" dirty="0" smtClean="0"/>
              <a:t> platform (quizzes)</a:t>
            </a:r>
            <a:endParaRPr lang="en-US" dirty="0"/>
          </a:p>
        </p:txBody>
      </p:sp>
      <p:pic>
        <p:nvPicPr>
          <p:cNvPr id="4" name="Content Placeholder 3" descr="Screen Shot 2013-04-29 at 10.58.29 AM.png"/>
          <p:cNvPicPr>
            <a:picLocks noGrp="1" noChangeAspect="1"/>
          </p:cNvPicPr>
          <p:nvPr>
            <p:ph idx="1"/>
          </p:nvPr>
        </p:nvPicPr>
        <p:blipFill>
          <a:blip r:embed="rId2"/>
          <a:srcRect l="-6289" r="-6289"/>
          <a:stretch>
            <a:fillRect/>
          </a:stretch>
        </p:blipFill>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99723"/>
            <a:ext cx="7772400" cy="2713890"/>
          </a:xfrm>
        </p:spPr>
        <p:txBody>
          <a:bodyPr>
            <a:normAutofit/>
          </a:bodyPr>
          <a:lstStyle/>
          <a:p>
            <a:pPr algn="ctr"/>
            <a:r>
              <a:rPr lang="en-US" sz="2500" dirty="0" smtClean="0"/>
              <a:t>how </a:t>
            </a:r>
            <a:r>
              <a:rPr lang="en-US" sz="2500" dirty="0" err="1" smtClean="0"/>
              <a:t>brian</a:t>
            </a:r>
            <a:r>
              <a:rPr lang="en-US" sz="2500" dirty="0" smtClean="0"/>
              <a:t> </a:t>
            </a:r>
            <a:r>
              <a:rPr lang="en-US" sz="2500" dirty="0" err="1" smtClean="0"/>
              <a:t>caffo</a:t>
            </a:r>
            <a:r>
              <a:rPr lang="en-US" sz="2500" dirty="0" smtClean="0"/>
              <a:t> convinced me to do an 8 week unpaid internship for </a:t>
            </a:r>
            <a:r>
              <a:rPr lang="en-US" sz="2500" dirty="0" err="1" smtClean="0"/>
              <a:t>coursera</a:t>
            </a:r>
            <a:r>
              <a:rPr lang="en-US" sz="2500" dirty="0" smtClean="0">
                <a:solidFill>
                  <a:schemeClr val="bg1"/>
                </a:solidFill>
              </a:rPr>
              <a:t/>
            </a:r>
            <a:br>
              <a:rPr lang="en-US" sz="2500" dirty="0" smtClean="0">
                <a:solidFill>
                  <a:schemeClr val="bg1"/>
                </a:solidFill>
              </a:rPr>
            </a:br>
            <a:r>
              <a:rPr lang="en-US" sz="2500" dirty="0" smtClean="0">
                <a:solidFill>
                  <a:schemeClr val="tx1">
                    <a:lumMod val="75000"/>
                    <a:lumOff val="25000"/>
                  </a:schemeClr>
                </a:solidFill>
              </a:rPr>
              <a:t>Jeff Leek</a:t>
            </a:r>
            <a:br>
              <a:rPr lang="en-US" sz="2500" dirty="0" smtClean="0">
                <a:solidFill>
                  <a:schemeClr val="tx1">
                    <a:lumMod val="75000"/>
                    <a:lumOff val="25000"/>
                  </a:schemeClr>
                </a:solidFill>
              </a:rPr>
            </a:br>
            <a:r>
              <a:rPr lang="en-US" sz="2500" dirty="0" smtClean="0">
                <a:solidFill>
                  <a:schemeClr val="tx1">
                    <a:lumMod val="75000"/>
                    <a:lumOff val="25000"/>
                  </a:schemeClr>
                </a:solidFill>
              </a:rPr>
              <a:t>Johns Hopkins Bloomberg School of Public Health</a:t>
            </a:r>
            <a:r>
              <a:rPr lang="en-US" dirty="0" smtClean="0">
                <a:solidFill>
                  <a:schemeClr val="tx1">
                    <a:lumMod val="75000"/>
                    <a:lumOff val="25000"/>
                  </a:schemeClr>
                </a:solidFill>
              </a:rPr>
              <a:t/>
            </a:r>
            <a:br>
              <a:rPr lang="en-US" dirty="0" smtClean="0">
                <a:solidFill>
                  <a:schemeClr val="tx1">
                    <a:lumMod val="75000"/>
                    <a:lumOff val="25000"/>
                  </a:schemeClr>
                </a:solidFill>
              </a:rPr>
            </a:br>
            <a:endParaRPr lang="en-US" sz="2500" dirty="0">
              <a:solidFill>
                <a:schemeClr val="tx1">
                  <a:lumMod val="75000"/>
                  <a:lumOff val="25000"/>
                </a:schemeClr>
              </a:solidFill>
            </a:endParaRPr>
          </a:p>
        </p:txBody>
      </p:sp>
      <p:sp>
        <p:nvSpPr>
          <p:cNvPr id="4" name="Rectangle 3"/>
          <p:cNvSpPr/>
          <p:nvPr/>
        </p:nvSpPr>
        <p:spPr>
          <a:xfrm>
            <a:off x="3555988" y="5657671"/>
            <a:ext cx="6360571" cy="1200329"/>
          </a:xfrm>
          <a:prstGeom prst="rect">
            <a:avLst/>
          </a:prstGeom>
        </p:spPr>
        <p:txBody>
          <a:bodyPr wrap="square">
            <a:spAutoFit/>
          </a:bodyPr>
          <a:lstStyle/>
          <a:p>
            <a:r>
              <a:rPr lang="en-US" dirty="0" smtClean="0">
                <a:latin typeface="Trebuchet MS"/>
                <a:cs typeface="Trebuchet MS"/>
              </a:rPr>
              <a:t>news feed: </a:t>
            </a:r>
            <a:r>
              <a:rPr lang="en-US" dirty="0" smtClean="0">
                <a:solidFill>
                  <a:schemeClr val="tx2"/>
                </a:solidFill>
                <a:latin typeface="Trebuchet MS"/>
                <a:cs typeface="Trebuchet MS"/>
              </a:rPr>
              <a:t>@</a:t>
            </a:r>
            <a:r>
              <a:rPr lang="en-US" dirty="0" err="1" smtClean="0">
                <a:solidFill>
                  <a:schemeClr val="tx2"/>
                </a:solidFill>
                <a:latin typeface="Trebuchet MS"/>
                <a:cs typeface="Trebuchet MS"/>
              </a:rPr>
              <a:t>leekgroup,@simplystats</a:t>
            </a:r>
            <a:endParaRPr lang="en-US" dirty="0" smtClean="0">
              <a:solidFill>
                <a:schemeClr val="tx2"/>
              </a:solidFill>
              <a:latin typeface="Trebuchet MS"/>
              <a:cs typeface="Trebuchet MS"/>
            </a:endParaRPr>
          </a:p>
          <a:p>
            <a:r>
              <a:rPr lang="en-US" dirty="0" smtClean="0">
                <a:latin typeface="Trebuchet MS"/>
                <a:cs typeface="Trebuchet MS"/>
              </a:rPr>
              <a:t>blog: </a:t>
            </a:r>
            <a:r>
              <a:rPr lang="en-US" dirty="0" err="1" smtClean="0">
                <a:solidFill>
                  <a:srgbClr val="1F497D"/>
                </a:solidFill>
                <a:latin typeface="Trebuchet MS"/>
                <a:cs typeface="Trebuchet MS"/>
              </a:rPr>
              <a:t>simplystatistics.org</a:t>
            </a:r>
            <a:endParaRPr lang="en-US" dirty="0" smtClean="0">
              <a:solidFill>
                <a:srgbClr val="1F497D"/>
              </a:solidFill>
              <a:latin typeface="Trebuchet MS"/>
              <a:cs typeface="Trebuchet MS"/>
            </a:endParaRPr>
          </a:p>
          <a:p>
            <a:r>
              <a:rPr lang="en-US" dirty="0" smtClean="0">
                <a:latin typeface="Trebuchet MS"/>
                <a:cs typeface="Trebuchet MS"/>
              </a:rPr>
              <a:t>email: </a:t>
            </a:r>
            <a:r>
              <a:rPr lang="en-US" dirty="0" smtClean="0">
                <a:solidFill>
                  <a:srgbClr val="1F497D"/>
                </a:solidFill>
                <a:latin typeface="Trebuchet MS"/>
                <a:cs typeface="Trebuchet MS"/>
              </a:rPr>
              <a:t>jtleek@</a:t>
            </a:r>
            <a:r>
              <a:rPr lang="en-US" dirty="0" smtClean="0">
                <a:solidFill>
                  <a:srgbClr val="1F497D"/>
                </a:solidFill>
                <a:latin typeface="Trebuchet MS"/>
                <a:cs typeface="Trebuchet MS"/>
              </a:rPr>
              <a:t>gmail.com</a:t>
            </a:r>
          </a:p>
          <a:p>
            <a:r>
              <a:rPr lang="en-US" dirty="0" err="1" smtClean="0">
                <a:latin typeface="Trebuchet MS"/>
                <a:cs typeface="Trebuchet MS"/>
              </a:rPr>
              <a:t>youtube</a:t>
            </a:r>
            <a:r>
              <a:rPr lang="en-US" dirty="0" smtClean="0">
                <a:latin typeface="Trebuchet MS"/>
                <a:cs typeface="Trebuchet MS"/>
              </a:rPr>
              <a:t>: </a:t>
            </a:r>
            <a:r>
              <a:rPr lang="en-US" dirty="0" smtClean="0">
                <a:solidFill>
                  <a:srgbClr val="1F497D"/>
                </a:solidFill>
                <a:latin typeface="Trebuchet MS"/>
                <a:cs typeface="Trebuchet MS"/>
              </a:rPr>
              <a:t>http://www.youtube.com/user/jtleek2007</a:t>
            </a:r>
            <a:endParaRPr lang="en-US" dirty="0" smtClean="0">
              <a:solidFill>
                <a:srgbClr val="1F497D"/>
              </a:solidFill>
              <a:latin typeface="Trebuchet MS"/>
              <a:cs typeface="Trebuchet M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coursera</a:t>
            </a:r>
            <a:r>
              <a:rPr lang="en-US" dirty="0" smtClean="0"/>
              <a:t> platform (peer review)</a:t>
            </a:r>
            <a:endParaRPr lang="en-US" dirty="0"/>
          </a:p>
        </p:txBody>
      </p:sp>
      <p:pic>
        <p:nvPicPr>
          <p:cNvPr id="4" name="Content Placeholder 3" descr="Screen Shot 2013-04-29 at 10.59.52 AM.png"/>
          <p:cNvPicPr>
            <a:picLocks noGrp="1" noChangeAspect="1"/>
          </p:cNvPicPr>
          <p:nvPr>
            <p:ph idx="1"/>
          </p:nvPr>
        </p:nvPicPr>
        <p:blipFill>
          <a:blip r:embed="rId2"/>
          <a:srcRect l="-9792" r="-9792"/>
          <a:stretch>
            <a:fillRect/>
          </a:stretch>
        </p:blipFill>
        <p:spPr>
          <a:xfrm>
            <a:off x="4538" y="1217084"/>
            <a:ext cx="9157150" cy="5036080"/>
          </a:xfr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coursera</a:t>
            </a:r>
            <a:r>
              <a:rPr lang="en-US" dirty="0" smtClean="0"/>
              <a:t> platform (forums)</a:t>
            </a:r>
            <a:endParaRPr lang="en-US" dirty="0"/>
          </a:p>
        </p:txBody>
      </p:sp>
      <p:pic>
        <p:nvPicPr>
          <p:cNvPr id="4" name="Content Placeholder 3" descr="Screen Shot 2013-04-29 at 11.15.07 AM.png"/>
          <p:cNvPicPr>
            <a:picLocks noGrp="1" noChangeAspect="1"/>
          </p:cNvPicPr>
          <p:nvPr>
            <p:ph idx="1"/>
          </p:nvPr>
        </p:nvPicPr>
        <p:blipFill>
          <a:blip r:embed="rId2"/>
          <a:srcRect t="-15730" b="-15730"/>
          <a:stretch>
            <a:fillRect/>
          </a:stretch>
        </p:blipFill>
        <p:spPr>
          <a:xfrm>
            <a:off x="158969" y="996948"/>
            <a:ext cx="8848287" cy="4866217"/>
          </a:xfr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coursera</a:t>
            </a:r>
            <a:r>
              <a:rPr lang="en-US" dirty="0" smtClean="0"/>
              <a:t> platform (forums)</a:t>
            </a:r>
            <a:endParaRPr lang="en-US" dirty="0"/>
          </a:p>
        </p:txBody>
      </p:sp>
      <p:pic>
        <p:nvPicPr>
          <p:cNvPr id="6" name="Content Placeholder 5" descr="Screen Shot 2013-04-29 at 11.23.25 AM.png"/>
          <p:cNvPicPr>
            <a:picLocks noGrp="1" noChangeAspect="1"/>
          </p:cNvPicPr>
          <p:nvPr>
            <p:ph idx="1"/>
          </p:nvPr>
        </p:nvPicPr>
        <p:blipFill>
          <a:blip r:embed="rId2"/>
          <a:srcRect l="-3125" r="-3125"/>
          <a:stretch>
            <a:fillRect/>
          </a:stretch>
        </p:blipFill>
        <p:spPr>
          <a:xfrm>
            <a:off x="468313" y="1417638"/>
            <a:ext cx="8229600" cy="4525963"/>
          </a:xfr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support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Tech support locally/through </a:t>
            </a:r>
            <a:r>
              <a:rPr lang="en-US" dirty="0" err="1" smtClean="0"/>
              <a:t>Coursera</a:t>
            </a:r>
            <a:endParaRPr lang="en-US" dirty="0" smtClean="0"/>
          </a:p>
          <a:p>
            <a:pPr marL="514350" indent="-514350">
              <a:buFont typeface="+mj-lt"/>
              <a:buAutoNum type="arabicPeriod"/>
            </a:pPr>
            <a:r>
              <a:rPr lang="en-US" dirty="0" smtClean="0"/>
              <a:t>Roger/Brian/I created our own videos (</a:t>
            </a:r>
            <a:r>
              <a:rPr lang="en-US" dirty="0" err="1" smtClean="0"/>
              <a:t>Camtasia</a:t>
            </a:r>
            <a:r>
              <a:rPr lang="en-US" dirty="0" smtClean="0"/>
              <a:t>), uploaded our own videos, and ran the courses</a:t>
            </a:r>
          </a:p>
          <a:p>
            <a:pPr marL="514350" indent="-514350">
              <a:buFont typeface="+mj-lt"/>
              <a:buAutoNum type="arabicPeriod"/>
            </a:pPr>
            <a:r>
              <a:rPr lang="en-US" dirty="0" smtClean="0"/>
              <a:t>Brian/Roger </a:t>
            </a:r>
            <a:r>
              <a:rPr lang="en-US" dirty="0" smtClean="0"/>
              <a:t>had a local TA</a:t>
            </a:r>
          </a:p>
          <a:p>
            <a:pPr marL="514350" indent="-514350">
              <a:buFont typeface="+mj-lt"/>
              <a:buAutoNum type="arabicPeriod"/>
            </a:pPr>
            <a:r>
              <a:rPr lang="en-US" dirty="0" err="1" smtClean="0"/>
              <a:t>Coursera</a:t>
            </a:r>
            <a:r>
              <a:rPr lang="en-US" dirty="0" smtClean="0"/>
              <a:t> assigned “Community TAs</a:t>
            </a:r>
            <a:r>
              <a:rPr lang="en-US" dirty="0" smtClean="0"/>
              <a:t>”</a:t>
            </a: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People care about the certificate </a:t>
            </a:r>
            <a:r>
              <a:rPr lang="en-US" b="1" dirty="0" smtClean="0"/>
              <a:t>a lot</a:t>
            </a:r>
            <a:endParaRPr lang="en-US" dirty="0" smtClean="0"/>
          </a:p>
          <a:p>
            <a:pPr marL="514350" indent="-514350">
              <a:buFont typeface="+mj-lt"/>
              <a:buAutoNum type="arabicPeriod"/>
            </a:pPr>
            <a:endParaRPr lang="en-US" dirty="0" smtClean="0"/>
          </a:p>
          <a:p>
            <a:pPr marL="514350" indent="-514350">
              <a:buFont typeface="+mj-lt"/>
              <a:buAutoNum type="arabicPeriod"/>
            </a:pPr>
            <a:r>
              <a:rPr lang="en-US" dirty="0" smtClean="0"/>
              <a:t>You will get feedback – the 1%/98%/1% rule of internet message boards </a:t>
            </a:r>
            <a:r>
              <a:rPr lang="en-US" dirty="0" smtClean="0"/>
              <a:t>applies “The internet in a </a:t>
            </a:r>
            <a:r>
              <a:rPr lang="en-US" dirty="0" smtClean="0"/>
              <a:t>class”™</a:t>
            </a:r>
          </a:p>
          <a:p>
            <a:pPr marL="514350" indent="-514350">
              <a:buNone/>
            </a:pPr>
            <a:endParaRPr lang="en-US" dirty="0" smtClean="0"/>
          </a:p>
          <a:p>
            <a:pPr marL="514350" indent="-514350">
              <a:buFont typeface="+mj-lt"/>
              <a:buAutoNum type="arabicPeriod"/>
            </a:pPr>
            <a:r>
              <a:rPr lang="en-US" dirty="0" smtClean="0"/>
              <a:t>Careful where you post data/send people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a:t>
            </a:r>
            <a:endParaRPr lang="en-US" dirty="0"/>
          </a:p>
        </p:txBody>
      </p:sp>
      <p:sp>
        <p:nvSpPr>
          <p:cNvPr id="3" name="Content Placeholder 2"/>
          <p:cNvSpPr>
            <a:spLocks noGrp="1"/>
          </p:cNvSpPr>
          <p:nvPr>
            <p:ph idx="1"/>
          </p:nvPr>
        </p:nvSpPr>
        <p:spPr/>
        <p:txBody>
          <a:bodyPr/>
          <a:lstStyle/>
          <a:p>
            <a:r>
              <a:rPr lang="en-US" dirty="0" smtClean="0"/>
              <a:t>First time, depends on course</a:t>
            </a:r>
          </a:p>
          <a:p>
            <a:pPr lvl="1"/>
            <a:r>
              <a:rPr lang="en-US" dirty="0" smtClean="0"/>
              <a:t>Easily adaptable -&gt; moderate effort</a:t>
            </a:r>
          </a:p>
          <a:p>
            <a:pPr lvl="1"/>
            <a:r>
              <a:rPr lang="en-US" dirty="0" smtClean="0"/>
              <a:t>New/harder to adapt -&gt; large effort</a:t>
            </a:r>
          </a:p>
          <a:p>
            <a:pPr lvl="1"/>
            <a:endParaRPr lang="en-US" dirty="0" smtClean="0"/>
          </a:p>
          <a:p>
            <a:r>
              <a:rPr lang="en-US" dirty="0" smtClean="0"/>
              <a:t>Repeat offerings</a:t>
            </a:r>
          </a:p>
          <a:p>
            <a:pPr lvl="1"/>
            <a:r>
              <a:rPr lang="en-US" dirty="0" smtClean="0"/>
              <a:t>Much lower effort</a:t>
            </a:r>
          </a:p>
          <a:p>
            <a:pPr lvl="1"/>
            <a:r>
              <a:rPr lang="en-US" dirty="0" smtClean="0"/>
              <a:t>Roger got an email telling him his class was finished. </a:t>
            </a:r>
          </a:p>
          <a:p>
            <a:pPr lvl="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local curriculum</a:t>
            </a:r>
            <a:endParaRPr lang="en-US" dirty="0"/>
          </a:p>
        </p:txBody>
      </p:sp>
      <p:sp>
        <p:nvSpPr>
          <p:cNvPr id="3" name="Content Placeholder 2"/>
          <p:cNvSpPr>
            <a:spLocks noGrp="1"/>
          </p:cNvSpPr>
          <p:nvPr>
            <p:ph idx="1"/>
          </p:nvPr>
        </p:nvSpPr>
        <p:spPr/>
        <p:txBody>
          <a:bodyPr/>
          <a:lstStyle/>
          <a:p>
            <a:r>
              <a:rPr lang="en-US" dirty="0" smtClean="0"/>
              <a:t>Brian’s course most closely matched his local offering</a:t>
            </a:r>
          </a:p>
          <a:p>
            <a:pPr lvl="1"/>
            <a:r>
              <a:rPr lang="en-US" dirty="0" smtClean="0"/>
              <a:t>Used videos for “flipped classroom”</a:t>
            </a:r>
          </a:p>
          <a:p>
            <a:r>
              <a:rPr lang="en-US" dirty="0" smtClean="0"/>
              <a:t>My class was lower level for </a:t>
            </a:r>
            <a:r>
              <a:rPr lang="en-US" dirty="0" err="1" smtClean="0"/>
              <a:t>Coursera</a:t>
            </a:r>
            <a:endParaRPr lang="en-US" dirty="0" smtClean="0"/>
          </a:p>
          <a:p>
            <a:pPr lvl="1"/>
            <a:r>
              <a:rPr lang="en-US" dirty="0" smtClean="0"/>
              <a:t>I primarily use some slides</a:t>
            </a:r>
          </a:p>
          <a:p>
            <a:r>
              <a:rPr lang="en-US" dirty="0" smtClean="0"/>
              <a:t>Roger/I have discussed how it changes the way we think about what to teach locally</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dirty="0" err="1" smtClean="0"/>
              <a:t>coursera</a:t>
            </a:r>
            <a:endParaRPr lang="en-US" dirty="0"/>
          </a:p>
        </p:txBody>
      </p:sp>
      <p:pic>
        <p:nvPicPr>
          <p:cNvPr id="4" name="Content Placeholder 3" descr="Screen Shot 2013-04-29 at 11.04.53 AM.png"/>
          <p:cNvPicPr>
            <a:picLocks noGrp="1" noChangeAspect="1"/>
          </p:cNvPicPr>
          <p:nvPr>
            <p:ph idx="1"/>
          </p:nvPr>
        </p:nvPicPr>
        <p:blipFill>
          <a:blip r:embed="rId2"/>
          <a:srcRect t="78459" b="-37204"/>
          <a:stretch>
            <a:fillRect/>
          </a:stretch>
        </p:blipFill>
        <p:spPr>
          <a:xfrm>
            <a:off x="770996" y="1270001"/>
            <a:ext cx="6878637" cy="1274206"/>
          </a:xfrm>
        </p:spPr>
      </p:pic>
      <p:pic>
        <p:nvPicPr>
          <p:cNvPr id="5" name="Picture 4" descr="Screen Shot 2013-04-29 at 11.05.37 AM.png"/>
          <p:cNvPicPr>
            <a:picLocks noChangeAspect="1"/>
          </p:cNvPicPr>
          <p:nvPr/>
        </p:nvPicPr>
        <p:blipFill>
          <a:blip r:embed="rId3"/>
          <a:stretch>
            <a:fillRect/>
          </a:stretch>
        </p:blipFill>
        <p:spPr>
          <a:xfrm>
            <a:off x="2536138" y="1877195"/>
            <a:ext cx="4093949" cy="4434770"/>
          </a:xfrm>
          <a:prstGeom prst="rect">
            <a:avLst/>
          </a:prstGeom>
        </p:spPr>
      </p:pic>
      <p:sp>
        <p:nvSpPr>
          <p:cNvPr id="6" name="Rectangle 5"/>
          <p:cNvSpPr/>
          <p:nvPr/>
        </p:nvSpPr>
        <p:spPr>
          <a:xfrm>
            <a:off x="2393103" y="5028353"/>
            <a:ext cx="1268730" cy="822960"/>
          </a:xfrm>
          <a:prstGeom prst="rect">
            <a:avLst/>
          </a:prstGeom>
          <a:noFill/>
          <a:ln w="63500">
            <a:solidFill>
              <a:schemeClr val="accent2"/>
            </a:solid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dirty="0" err="1" smtClean="0"/>
              <a:t>coursera</a:t>
            </a:r>
            <a:endParaRPr lang="en-US" dirty="0"/>
          </a:p>
        </p:txBody>
      </p:sp>
      <p:pic>
        <p:nvPicPr>
          <p:cNvPr id="4" name="Content Placeholder 3" descr="Screen Shot 2013-04-29 at 11.09.05 AM.png"/>
          <p:cNvPicPr>
            <a:picLocks noGrp="1" noChangeAspect="1"/>
          </p:cNvPicPr>
          <p:nvPr>
            <p:ph idx="1"/>
          </p:nvPr>
        </p:nvPicPr>
        <p:blipFill>
          <a:blip r:embed="rId2"/>
          <a:srcRect l="-3624" r="-3624"/>
          <a:stretch>
            <a:fillRect/>
          </a:stretch>
        </p:blipFill>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dirty="0" err="1" smtClean="0"/>
              <a:t>coursera</a:t>
            </a:r>
            <a:endParaRPr lang="en-US" dirty="0"/>
          </a:p>
        </p:txBody>
      </p:sp>
      <p:sp>
        <p:nvSpPr>
          <p:cNvPr id="3" name="Content Placeholder 2"/>
          <p:cNvSpPr>
            <a:spLocks noGrp="1"/>
          </p:cNvSpPr>
          <p:nvPr>
            <p:ph idx="1"/>
          </p:nvPr>
        </p:nvSpPr>
        <p:spPr/>
        <p:txBody>
          <a:bodyPr/>
          <a:lstStyle/>
          <a:p>
            <a:pPr>
              <a:buNone/>
            </a:pPr>
            <a:r>
              <a:rPr lang="en-US" dirty="0" smtClean="0"/>
              <a:t>email to </a:t>
            </a:r>
            <a:r>
              <a:rPr lang="en-US" dirty="0" err="1" smtClean="0"/>
              <a:t>brian</a:t>
            </a:r>
            <a:r>
              <a:rPr lang="en-US" dirty="0" smtClean="0"/>
              <a:t>:</a:t>
            </a:r>
          </a:p>
          <a:p>
            <a:pPr>
              <a:buNone/>
            </a:pPr>
            <a:endParaRPr lang="en-US" dirty="0" smtClean="0"/>
          </a:p>
          <a:p>
            <a:pPr>
              <a:buNone/>
            </a:pPr>
            <a:endParaRPr lang="en-US" dirty="0"/>
          </a:p>
        </p:txBody>
      </p:sp>
      <p:sp>
        <p:nvSpPr>
          <p:cNvPr id="4" name="Rectangle 3"/>
          <p:cNvSpPr/>
          <p:nvPr/>
        </p:nvSpPr>
        <p:spPr>
          <a:xfrm>
            <a:off x="1106488" y="2540000"/>
            <a:ext cx="6953249" cy="2308324"/>
          </a:xfrm>
          <a:prstGeom prst="rect">
            <a:avLst/>
          </a:prstGeom>
        </p:spPr>
        <p:txBody>
          <a:bodyPr wrap="square">
            <a:spAutoFit/>
          </a:bodyPr>
          <a:lstStyle/>
          <a:p>
            <a:r>
              <a:rPr lang="en-US" dirty="0" smtClean="0"/>
              <a:t>"I was reading the </a:t>
            </a:r>
            <a:r>
              <a:rPr lang="en-US" dirty="0" err="1" smtClean="0"/>
              <a:t>coursera</a:t>
            </a:r>
            <a:r>
              <a:rPr lang="en-US" dirty="0" smtClean="0"/>
              <a:t> course description you are teaching on Mathematical Biostatistics Boot Camp.  I have a question for you.  I have a son in prison in Georgia, and I would like him to take this course because he has the background for this class.  The problem I have is that he is not allowed to use the internet.  Would it be possible for me to down log the necessary information for him?  He would be able to read and write the homework assignments, and I will write his answers for you."</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fellow guinea pigs</a:t>
            </a:r>
            <a:endParaRPr lang="en-US" dirty="0"/>
          </a:p>
        </p:txBody>
      </p:sp>
      <p:pic>
        <p:nvPicPr>
          <p:cNvPr id="4" name="Picture 3"/>
          <p:cNvPicPr>
            <a:picLocks noChangeAspect="1"/>
          </p:cNvPicPr>
          <p:nvPr/>
        </p:nvPicPr>
        <p:blipFill>
          <a:blip r:embed="rId2"/>
          <a:stretch>
            <a:fillRect/>
          </a:stretch>
        </p:blipFill>
        <p:spPr>
          <a:xfrm>
            <a:off x="981604" y="1967971"/>
            <a:ext cx="2432561" cy="3054096"/>
          </a:xfrm>
          <a:prstGeom prst="rect">
            <a:avLst/>
          </a:prstGeom>
        </p:spPr>
      </p:pic>
      <p:sp>
        <p:nvSpPr>
          <p:cNvPr id="5" name="Rectangle 4"/>
          <p:cNvSpPr/>
          <p:nvPr/>
        </p:nvSpPr>
        <p:spPr>
          <a:xfrm>
            <a:off x="457200" y="5238750"/>
            <a:ext cx="3829294" cy="369332"/>
          </a:xfrm>
          <a:prstGeom prst="rect">
            <a:avLst/>
          </a:prstGeom>
        </p:spPr>
        <p:txBody>
          <a:bodyPr wrap="none">
            <a:spAutoFit/>
          </a:bodyPr>
          <a:lstStyle/>
          <a:p>
            <a:r>
              <a:rPr lang="en-US" dirty="0" smtClean="0"/>
              <a:t>http://</a:t>
            </a:r>
            <a:r>
              <a:rPr lang="en-US" dirty="0" err="1" smtClean="0"/>
              <a:t>www.biostat.jhsph.edu/~rpeng</a:t>
            </a:r>
            <a:r>
              <a:rPr lang="en-US" dirty="0" smtClean="0"/>
              <a:t>/</a:t>
            </a:r>
            <a:endParaRPr lang="en-US" dirty="0"/>
          </a:p>
        </p:txBody>
      </p:sp>
      <p:sp>
        <p:nvSpPr>
          <p:cNvPr id="6" name="TextBox 5"/>
          <p:cNvSpPr txBox="1"/>
          <p:nvPr/>
        </p:nvSpPr>
        <p:spPr>
          <a:xfrm>
            <a:off x="486840" y="1321640"/>
            <a:ext cx="3322995" cy="646331"/>
          </a:xfrm>
          <a:prstGeom prst="rect">
            <a:avLst/>
          </a:prstGeom>
          <a:noFill/>
        </p:spPr>
        <p:txBody>
          <a:bodyPr wrap="none" rtlCol="0">
            <a:spAutoFit/>
          </a:bodyPr>
          <a:lstStyle/>
          <a:p>
            <a:pPr algn="ctr"/>
            <a:r>
              <a:rPr lang="en-US" dirty="0" smtClean="0">
                <a:solidFill>
                  <a:srgbClr val="000000"/>
                </a:solidFill>
                <a:latin typeface="Trebuchet MS"/>
                <a:cs typeface="Trebuchet MS"/>
              </a:rPr>
              <a:t>Roger </a:t>
            </a:r>
            <a:r>
              <a:rPr lang="en-US" dirty="0" err="1" smtClean="0">
                <a:solidFill>
                  <a:srgbClr val="000000"/>
                </a:solidFill>
                <a:latin typeface="Trebuchet MS"/>
                <a:cs typeface="Trebuchet MS"/>
              </a:rPr>
              <a:t>Peng</a:t>
            </a:r>
            <a:endParaRPr lang="en-US" dirty="0" smtClean="0">
              <a:solidFill>
                <a:srgbClr val="000000"/>
              </a:solidFill>
              <a:latin typeface="Trebuchet MS"/>
              <a:cs typeface="Trebuchet MS"/>
            </a:endParaRPr>
          </a:p>
          <a:p>
            <a:pPr algn="ctr"/>
            <a:r>
              <a:rPr lang="en-US" dirty="0" smtClean="0">
                <a:solidFill>
                  <a:srgbClr val="000000"/>
                </a:solidFill>
                <a:latin typeface="Trebuchet MS"/>
                <a:cs typeface="Trebuchet MS"/>
              </a:rPr>
              <a:t>“Computing for Data Analysis”</a:t>
            </a:r>
            <a:endParaRPr lang="en-US" dirty="0" smtClean="0">
              <a:solidFill>
                <a:srgbClr val="000000"/>
              </a:solidFill>
              <a:latin typeface="Trebuchet MS"/>
              <a:cs typeface="Trebuchet MS"/>
            </a:endParaRPr>
          </a:p>
        </p:txBody>
      </p:sp>
      <p:pic>
        <p:nvPicPr>
          <p:cNvPr id="7" name="Picture 6"/>
          <p:cNvPicPr>
            <a:picLocks noChangeAspect="1"/>
          </p:cNvPicPr>
          <p:nvPr/>
        </p:nvPicPr>
        <p:blipFill>
          <a:blip r:embed="rId3"/>
          <a:stretch>
            <a:fillRect/>
          </a:stretch>
        </p:blipFill>
        <p:spPr>
          <a:xfrm>
            <a:off x="5778500" y="1967971"/>
            <a:ext cx="2540000" cy="3048000"/>
          </a:xfrm>
          <a:prstGeom prst="rect">
            <a:avLst/>
          </a:prstGeom>
        </p:spPr>
      </p:pic>
      <p:sp>
        <p:nvSpPr>
          <p:cNvPr id="8" name="TextBox 7"/>
          <p:cNvSpPr txBox="1"/>
          <p:nvPr/>
        </p:nvSpPr>
        <p:spPr>
          <a:xfrm>
            <a:off x="4939442" y="1232051"/>
            <a:ext cx="4198585" cy="646331"/>
          </a:xfrm>
          <a:prstGeom prst="rect">
            <a:avLst/>
          </a:prstGeom>
          <a:noFill/>
        </p:spPr>
        <p:txBody>
          <a:bodyPr wrap="none" rtlCol="0">
            <a:spAutoFit/>
          </a:bodyPr>
          <a:lstStyle/>
          <a:p>
            <a:pPr algn="ctr"/>
            <a:r>
              <a:rPr lang="en-US" dirty="0" smtClean="0">
                <a:solidFill>
                  <a:srgbClr val="000000"/>
                </a:solidFill>
                <a:latin typeface="Trebuchet MS"/>
                <a:cs typeface="Trebuchet MS"/>
              </a:rPr>
              <a:t>Brian </a:t>
            </a:r>
            <a:r>
              <a:rPr lang="en-US" dirty="0" err="1" smtClean="0">
                <a:solidFill>
                  <a:srgbClr val="000000"/>
                </a:solidFill>
                <a:latin typeface="Trebuchet MS"/>
                <a:cs typeface="Trebuchet MS"/>
              </a:rPr>
              <a:t>Caffo</a:t>
            </a:r>
            <a:endParaRPr lang="en-US" dirty="0" smtClean="0">
              <a:solidFill>
                <a:srgbClr val="000000"/>
              </a:solidFill>
              <a:latin typeface="Trebuchet MS"/>
              <a:cs typeface="Trebuchet MS"/>
            </a:endParaRPr>
          </a:p>
          <a:p>
            <a:pPr algn="ctr"/>
            <a:r>
              <a:rPr lang="en-US" dirty="0" smtClean="0">
                <a:solidFill>
                  <a:srgbClr val="000000"/>
                </a:solidFill>
                <a:latin typeface="Trebuchet MS"/>
                <a:cs typeface="Trebuchet MS"/>
              </a:rPr>
              <a:t>“Mathematical Biostatistics </a:t>
            </a:r>
            <a:r>
              <a:rPr lang="en-US" dirty="0" err="1" smtClean="0">
                <a:solidFill>
                  <a:srgbClr val="000000"/>
                </a:solidFill>
                <a:latin typeface="Trebuchet MS"/>
                <a:cs typeface="Trebuchet MS"/>
              </a:rPr>
              <a:t>Bootcamp</a:t>
            </a:r>
            <a:r>
              <a:rPr lang="en-US" dirty="0" smtClean="0">
                <a:solidFill>
                  <a:srgbClr val="000000"/>
                </a:solidFill>
                <a:latin typeface="Trebuchet MS"/>
                <a:cs typeface="Trebuchet MS"/>
              </a:rPr>
              <a:t>”</a:t>
            </a:r>
            <a:endParaRPr lang="en-US" dirty="0" smtClean="0">
              <a:solidFill>
                <a:srgbClr val="000000"/>
              </a:solidFill>
              <a:latin typeface="Trebuchet MS"/>
              <a:cs typeface="Trebuchet MS"/>
            </a:endParaRPr>
          </a:p>
        </p:txBody>
      </p:sp>
      <p:sp>
        <p:nvSpPr>
          <p:cNvPr id="9" name="Rectangle 8"/>
          <p:cNvSpPr/>
          <p:nvPr/>
        </p:nvSpPr>
        <p:spPr>
          <a:xfrm>
            <a:off x="5778500" y="5238750"/>
            <a:ext cx="2481043" cy="369332"/>
          </a:xfrm>
          <a:prstGeom prst="rect">
            <a:avLst/>
          </a:prstGeom>
        </p:spPr>
        <p:txBody>
          <a:bodyPr wrap="none">
            <a:spAutoFit/>
          </a:bodyPr>
          <a:lstStyle/>
          <a:p>
            <a:r>
              <a:rPr lang="en-US" dirty="0" smtClean="0"/>
              <a:t>http://</a:t>
            </a:r>
            <a:r>
              <a:rPr lang="en-US" dirty="0" err="1" smtClean="0"/>
              <a:t>www.bcaffo.com</a:t>
            </a:r>
            <a:r>
              <a:rPr lang="en-US" dirty="0" smtClean="0"/>
              <a:t>/</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a:t>
            </a:r>
            <a:r>
              <a:rPr lang="en-US" dirty="0" err="1" smtClean="0"/>
              <a:t>i’d</a:t>
            </a:r>
            <a:r>
              <a:rPr lang="en-US" dirty="0" smtClean="0"/>
              <a:t> do differently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Shorter videos (5-10 min)</a:t>
            </a:r>
          </a:p>
          <a:p>
            <a:pPr marL="514350" indent="-514350">
              <a:buFont typeface="+mj-lt"/>
              <a:buAutoNum type="arabicPeriod"/>
            </a:pPr>
            <a:r>
              <a:rPr lang="en-US" dirty="0" smtClean="0"/>
              <a:t>Break it into more classes</a:t>
            </a:r>
          </a:p>
          <a:p>
            <a:pPr marL="514350" indent="-514350">
              <a:buFont typeface="+mj-lt"/>
              <a:buAutoNum type="arabicPeriod"/>
            </a:pPr>
            <a:r>
              <a:rPr lang="en-US" dirty="0" smtClean="0"/>
              <a:t>Add comments to peer </a:t>
            </a:r>
            <a:r>
              <a:rPr lang="en-US" dirty="0" smtClean="0"/>
              <a:t>review</a:t>
            </a:r>
          </a:p>
          <a:p>
            <a:pPr marL="514350" indent="-514350">
              <a:buFont typeface="+mj-lt"/>
              <a:buAutoNum type="arabicPeriod"/>
            </a:pPr>
            <a:r>
              <a:rPr lang="en-US" dirty="0" smtClean="0"/>
              <a:t>Make it part of my day </a:t>
            </a:r>
            <a:r>
              <a:rPr lang="en-US" dirty="0" smtClean="0"/>
              <a:t>job</a:t>
            </a:r>
          </a:p>
          <a:p>
            <a:pPr marL="514350" indent="-514350">
              <a:buFont typeface="+mj-lt"/>
              <a:buAutoNum type="arabicPeriod"/>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motivation for</a:t>
            </a:r>
            <a:r>
              <a:rPr lang="en-US" dirty="0" smtClean="0"/>
              <a:t> teaching </a:t>
            </a:r>
            <a:r>
              <a:rPr lang="en-US" dirty="0" err="1" smtClean="0"/>
              <a:t>coursera</a:t>
            </a:r>
            <a:r>
              <a:rPr lang="en-US" dirty="0" smtClean="0"/>
              <a:t> </a:t>
            </a:r>
            <a:r>
              <a:rPr lang="en-US" dirty="0" smtClean="0"/>
              <a:t>courses</a:t>
            </a:r>
            <a:endParaRPr lang="en-US" dirty="0"/>
          </a:p>
        </p:txBody>
      </p:sp>
      <p:sp>
        <p:nvSpPr>
          <p:cNvPr id="3" name="Content Placeholder 2"/>
          <p:cNvSpPr>
            <a:spLocks noGrp="1"/>
          </p:cNvSpPr>
          <p:nvPr>
            <p:ph idx="1"/>
          </p:nvPr>
        </p:nvSpPr>
        <p:spPr>
          <a:xfrm>
            <a:off x="457199" y="1600200"/>
            <a:ext cx="8390467" cy="4525963"/>
          </a:xfrm>
        </p:spPr>
        <p:txBody>
          <a:bodyPr/>
          <a:lstStyle/>
          <a:p>
            <a:pPr marL="514350" indent="-514350">
              <a:buFont typeface="+mj-lt"/>
              <a:buAutoNum type="arabicPeriod"/>
            </a:pPr>
            <a:r>
              <a:rPr lang="en-US" dirty="0" smtClean="0"/>
              <a:t>We were going to do it anyway</a:t>
            </a:r>
            <a:r>
              <a:rPr lang="en-US" dirty="0" smtClean="0"/>
              <a:t> </a:t>
            </a:r>
          </a:p>
          <a:p>
            <a:pPr marL="514350" indent="-514350">
              <a:buFont typeface="+mj-lt"/>
              <a:buAutoNum type="arabicPeriod"/>
            </a:pPr>
            <a:r>
              <a:rPr lang="en-US" dirty="0" smtClean="0"/>
              <a:t>Be part of the experiment</a:t>
            </a:r>
          </a:p>
          <a:p>
            <a:pPr marL="514350" indent="-514350">
              <a:buFont typeface="+mj-lt"/>
              <a:buAutoNum type="arabicPeriod"/>
            </a:pPr>
            <a:r>
              <a:rPr lang="en-US" dirty="0" smtClean="0"/>
              <a:t>Advertising for Simply Statistics</a:t>
            </a:r>
          </a:p>
          <a:p>
            <a:pPr marL="514350" indent="-514350">
              <a:buFont typeface="+mj-lt"/>
              <a:buAutoNum type="arabicPeriod"/>
            </a:pPr>
            <a:r>
              <a:rPr lang="en-US" dirty="0" smtClean="0"/>
              <a:t>Advertising for Hopkins</a:t>
            </a:r>
          </a:p>
          <a:p>
            <a:pPr marL="514350" indent="-514350">
              <a:buFont typeface="+mj-lt"/>
              <a:buAutoNum type="arabicPeriod"/>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a:bodyPr>
          <a:lstStyle/>
          <a:p>
            <a:pPr>
              <a:buNone/>
            </a:pPr>
            <a:r>
              <a:rPr lang="en-US" sz="2500" dirty="0" smtClean="0"/>
              <a:t>Previously: We had discussed putting lectures on </a:t>
            </a:r>
            <a:r>
              <a:rPr lang="en-US" sz="2500" dirty="0" err="1" smtClean="0"/>
              <a:t>Youtube</a:t>
            </a:r>
            <a:r>
              <a:rPr lang="en-US" sz="2500" dirty="0" smtClean="0"/>
              <a:t> and “flipping” the classroom.</a:t>
            </a:r>
          </a:p>
          <a:p>
            <a:pPr>
              <a:buNone/>
            </a:pPr>
            <a:r>
              <a:rPr lang="en-US" sz="2500" dirty="0" smtClean="0"/>
              <a:t>7-1-2012: Brian tells me Hopkins has a deal with </a:t>
            </a:r>
            <a:r>
              <a:rPr lang="en-US" sz="2500" dirty="0" err="1" smtClean="0"/>
              <a:t>Coursera</a:t>
            </a:r>
            <a:r>
              <a:rPr lang="en-US" sz="2500" dirty="0" smtClean="0"/>
              <a:t> and invites me to do it, I invite Roger</a:t>
            </a:r>
          </a:p>
          <a:p>
            <a:pPr>
              <a:buNone/>
            </a:pPr>
            <a:r>
              <a:rPr lang="en-US" sz="2500" dirty="0" smtClean="0"/>
              <a:t>7-2-2012: Roger and I sign up</a:t>
            </a:r>
          </a:p>
          <a:p>
            <a:pPr>
              <a:buNone/>
            </a:pPr>
            <a:r>
              <a:rPr lang="en-US" sz="2500" dirty="0" smtClean="0"/>
              <a:t>7-5-2012: Roger and I make our advertising videos (Roger does his in one take)</a:t>
            </a:r>
          </a:p>
          <a:p>
            <a:pPr>
              <a:buNone/>
            </a:pPr>
            <a:r>
              <a:rPr lang="en-US" sz="2500" dirty="0" smtClean="0"/>
              <a:t>7-17-2012: Official announcement by JHU</a:t>
            </a:r>
          </a:p>
          <a:p>
            <a:pPr>
              <a:buNone/>
            </a:pPr>
            <a:r>
              <a:rPr lang="en-US" sz="2500" dirty="0" smtClean="0"/>
              <a:t>9/2012 – Roger’s/Brian’s courses run</a:t>
            </a:r>
          </a:p>
          <a:p>
            <a:pPr>
              <a:buNone/>
            </a:pPr>
            <a:r>
              <a:rPr lang="en-US" sz="2500" dirty="0" smtClean="0"/>
              <a:t>1/2012 – Jeff’s course runs</a:t>
            </a:r>
          </a:p>
          <a:p>
            <a:pPr>
              <a:buNone/>
            </a:pPr>
            <a:endParaRPr lang="en-US" sz="25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announcement</a:t>
            </a:r>
            <a:endParaRPr lang="en-US" dirty="0"/>
          </a:p>
        </p:txBody>
      </p:sp>
      <p:pic>
        <p:nvPicPr>
          <p:cNvPr id="4" name="Content Placeholder 3" descr="Screen Shot 2013-04-29 at 10.33.00 AM.png"/>
          <p:cNvPicPr>
            <a:picLocks noGrp="1" noChangeAspect="1"/>
          </p:cNvPicPr>
          <p:nvPr>
            <p:ph idx="1"/>
          </p:nvPr>
        </p:nvPicPr>
        <p:blipFill>
          <a:blip r:embed="rId2"/>
          <a:srcRect t="-4476" b="-4476"/>
          <a:stretch>
            <a:fillRect/>
          </a:stretch>
        </p:blipFill>
        <p:spPr>
          <a:xfrm>
            <a:off x="468313" y="1417638"/>
            <a:ext cx="8229600" cy="4525963"/>
          </a:xfr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day</a:t>
            </a:r>
            <a:endParaRPr lang="en-US" dirty="0"/>
          </a:p>
        </p:txBody>
      </p:sp>
      <p:sp>
        <p:nvSpPr>
          <p:cNvPr id="4" name="Rectangle 3"/>
          <p:cNvSpPr/>
          <p:nvPr/>
        </p:nvSpPr>
        <p:spPr>
          <a:xfrm>
            <a:off x="1730904" y="2211917"/>
            <a:ext cx="5704417" cy="2031325"/>
          </a:xfrm>
          <a:prstGeom prst="rect">
            <a:avLst/>
          </a:prstGeom>
        </p:spPr>
        <p:txBody>
          <a:bodyPr wrap="square">
            <a:spAutoFit/>
          </a:bodyPr>
          <a:lstStyle/>
          <a:p>
            <a:r>
              <a:rPr lang="en-US" dirty="0" smtClean="0"/>
              <a:t>from: Gooding, Ira &lt;</a:t>
            </a:r>
            <a:r>
              <a:rPr lang="en-US" dirty="0" err="1" smtClean="0"/>
              <a:t>igooding@jhsph.edu</a:t>
            </a:r>
            <a:r>
              <a:rPr lang="en-US" dirty="0" smtClean="0"/>
              <a:t>&gt;</a:t>
            </a:r>
          </a:p>
          <a:p>
            <a:r>
              <a:rPr lang="en-US" dirty="0" smtClean="0"/>
              <a:t>date: 7/18/12</a:t>
            </a:r>
          </a:p>
          <a:p>
            <a:endParaRPr lang="en-US" dirty="0" smtClean="0"/>
          </a:p>
          <a:p>
            <a:endParaRPr lang="en-US" dirty="0" smtClean="0"/>
          </a:p>
          <a:p>
            <a:r>
              <a:rPr lang="en-US" dirty="0" smtClean="0"/>
              <a:t>I heard from </a:t>
            </a:r>
            <a:r>
              <a:rPr lang="en-US" dirty="0" err="1" smtClean="0"/>
              <a:t>Coursera</a:t>
            </a:r>
            <a:r>
              <a:rPr lang="en-US" dirty="0" smtClean="0"/>
              <a:t> this morning and learned that more than 10,000 students have already signed up for our JHSPH courses!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after that</a:t>
            </a:r>
            <a:endParaRPr lang="en-US" dirty="0"/>
          </a:p>
        </p:txBody>
      </p:sp>
      <p:sp>
        <p:nvSpPr>
          <p:cNvPr id="4" name="Rectangle 3"/>
          <p:cNvSpPr/>
          <p:nvPr/>
        </p:nvSpPr>
        <p:spPr>
          <a:xfrm>
            <a:off x="947738" y="1894417"/>
            <a:ext cx="7270749" cy="3062377"/>
          </a:xfrm>
          <a:prstGeom prst="rect">
            <a:avLst/>
          </a:prstGeom>
        </p:spPr>
        <p:txBody>
          <a:bodyPr wrap="square">
            <a:spAutoFit/>
          </a:bodyPr>
          <a:lstStyle/>
          <a:p>
            <a:r>
              <a:rPr lang="en-US" sz="2500" dirty="0" smtClean="0"/>
              <a:t>from: </a:t>
            </a:r>
            <a:r>
              <a:rPr lang="en-US" sz="2500" dirty="0" err="1" smtClean="0"/>
              <a:t>jtleek@gmail.com</a:t>
            </a:r>
            <a:endParaRPr lang="en-US" sz="2500" dirty="0" smtClean="0"/>
          </a:p>
          <a:p>
            <a:endParaRPr lang="en-US" sz="2500" dirty="0" smtClean="0"/>
          </a:p>
          <a:p>
            <a:r>
              <a:rPr lang="en-US" sz="2500" dirty="0" smtClean="0"/>
              <a:t>Roger let me know you gave him a ballpark figure for the number of students registered for his course "Computing for Data Analysis”. Could you give me an idea of how many have registered for my course "Data Analysis?”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after that</a:t>
            </a:r>
            <a:endParaRPr lang="en-US" dirty="0"/>
          </a:p>
        </p:txBody>
      </p:sp>
      <p:sp>
        <p:nvSpPr>
          <p:cNvPr id="5" name="Rectangle 4"/>
          <p:cNvSpPr/>
          <p:nvPr/>
        </p:nvSpPr>
        <p:spPr>
          <a:xfrm>
            <a:off x="1016000" y="1957917"/>
            <a:ext cx="6858000" cy="2400657"/>
          </a:xfrm>
          <a:prstGeom prst="rect">
            <a:avLst/>
          </a:prstGeom>
        </p:spPr>
        <p:txBody>
          <a:bodyPr wrap="square">
            <a:spAutoFit/>
          </a:bodyPr>
          <a:lstStyle/>
          <a:p>
            <a:r>
              <a:rPr lang="en-US" sz="2500" dirty="0" smtClean="0"/>
              <a:t>from: </a:t>
            </a:r>
          </a:p>
          <a:p>
            <a:r>
              <a:rPr lang="en-US" sz="2500" dirty="0" smtClean="0"/>
              <a:t>Hi Jeff,</a:t>
            </a:r>
          </a:p>
          <a:p>
            <a:endParaRPr lang="en-US" sz="2500" dirty="0" smtClean="0"/>
          </a:p>
          <a:p>
            <a:r>
              <a:rPr lang="en-US" sz="2500" dirty="0" smtClean="0"/>
              <a:t>7,000 students! It's pretty awesome. (You'll be able to check this out yourself next week, once the class sites are up.)</a:t>
            </a:r>
            <a:endParaRPr lang="en-US" sz="2500" dirty="0"/>
          </a:p>
        </p:txBody>
      </p:sp>
      <p:sp>
        <p:nvSpPr>
          <p:cNvPr id="6" name="Rectangle 5"/>
          <p:cNvSpPr/>
          <p:nvPr/>
        </p:nvSpPr>
        <p:spPr>
          <a:xfrm>
            <a:off x="1785203" y="1947334"/>
            <a:ext cx="3200785" cy="477054"/>
          </a:xfrm>
          <a:prstGeom prst="rect">
            <a:avLst/>
          </a:prstGeom>
        </p:spPr>
        <p:txBody>
          <a:bodyPr wrap="none">
            <a:spAutoFit/>
          </a:bodyPr>
          <a:lstStyle/>
          <a:p>
            <a:r>
              <a:rPr lang="en-US" sz="2500" dirty="0" err="1" smtClean="0"/>
              <a:t>pangwei@coursera.org</a:t>
            </a:r>
            <a:endParaRPr lang="en-US" sz="2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000000"/>
            </a:solidFill>
            <a:latin typeface="Trebuchet MS"/>
            <a:cs typeface="Trebuchet M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4550</TotalTime>
  <Words>1019</Words>
  <Application>Microsoft Macintosh PowerPoint</Application>
  <PresentationFormat>On-screen Show (4:3)</PresentationFormat>
  <Paragraphs>181</Paragraphs>
  <Slides>30</Slides>
  <Notes>0</Notes>
  <HiddenSlides>0</HiddenSlides>
  <MMClips>0</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Office Theme</vt:lpstr>
      <vt:lpstr>teaching data analysis to 10k+ at a time Jeff Leek Johns Hopkins Bloomberg School of Public Health </vt:lpstr>
      <vt:lpstr>how brian caffo convinced me to do an 8 week unpaid internship for coursera Jeff Leek Johns Hopkins Bloomberg School of Public Health </vt:lpstr>
      <vt:lpstr>my fellow guinea pigs</vt:lpstr>
      <vt:lpstr>motivation for teaching coursera courses</vt:lpstr>
      <vt:lpstr>timeline</vt:lpstr>
      <vt:lpstr>official announcement</vt:lpstr>
      <vt:lpstr>the next day</vt:lpstr>
      <vt:lpstr>the day after that</vt:lpstr>
      <vt:lpstr>the day after that</vt:lpstr>
      <vt:lpstr>by the numbers  “data analysis”</vt:lpstr>
      <vt:lpstr>by the numbers  “computing for data analysis (v1)”</vt:lpstr>
      <vt:lpstr>by the numbers  “computing for data analysis (v2)”</vt:lpstr>
      <vt:lpstr>by the numbers  “mathematical biostatistics bootcamp (v1)”</vt:lpstr>
      <vt:lpstr>by the numbers  “mathematical biostatistics bootcamp (v2)”</vt:lpstr>
      <vt:lpstr>course structure (CDA – Peng)</vt:lpstr>
      <vt:lpstr>course structure (MBB – Caffo)</vt:lpstr>
      <vt:lpstr>course structure (DA – Leek)</vt:lpstr>
      <vt:lpstr>coursera platform (videos)</vt:lpstr>
      <vt:lpstr>coursera platform (quizzes)</vt:lpstr>
      <vt:lpstr>coursera platform (peer review)</vt:lpstr>
      <vt:lpstr>coursera platform (forums)</vt:lpstr>
      <vt:lpstr>coursera platform (forums)</vt:lpstr>
      <vt:lpstr>course support</vt:lpstr>
      <vt:lpstr>lessons learned</vt:lpstr>
      <vt:lpstr>workload </vt:lpstr>
      <vt:lpstr>integration with local curriculum</vt:lpstr>
      <vt:lpstr>benefits of coursera</vt:lpstr>
      <vt:lpstr>benefits of coursera</vt:lpstr>
      <vt:lpstr>benefits of coursera</vt:lpstr>
      <vt:lpstr>things i’d do differently </vt:lpstr>
    </vt:vector>
  </TitlesOfParts>
  <Company>Johns Hopkins School of Public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experimental study of peer review</dc:title>
  <dc:creator>Jeffrey Leek</dc:creator>
  <cp:lastModifiedBy>Jeffrey Leek</cp:lastModifiedBy>
  <cp:revision>442</cp:revision>
  <dcterms:created xsi:type="dcterms:W3CDTF">2013-05-07T09:20:31Z</dcterms:created>
  <dcterms:modified xsi:type="dcterms:W3CDTF">2013-05-07T09:34:53Z</dcterms:modified>
</cp:coreProperties>
</file>