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drawings/drawing3.xml" ContentType="application/vnd.openxmlformats-officedocument.drawingml.chartshap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5" r:id="rId2"/>
    <p:sldId id="296" r:id="rId3"/>
    <p:sldId id="288" r:id="rId4"/>
    <p:sldId id="272" r:id="rId5"/>
    <p:sldId id="292" r:id="rId6"/>
    <p:sldId id="275" r:id="rId7"/>
    <p:sldId id="276" r:id="rId8"/>
    <p:sldId id="278" r:id="rId9"/>
    <p:sldId id="258" r:id="rId10"/>
    <p:sldId id="257" r:id="rId11"/>
    <p:sldId id="279" r:id="rId12"/>
    <p:sldId id="259" r:id="rId13"/>
    <p:sldId id="291" r:id="rId14"/>
    <p:sldId id="270" r:id="rId15"/>
    <p:sldId id="280" r:id="rId16"/>
    <p:sldId id="263" r:id="rId17"/>
    <p:sldId id="293" r:id="rId18"/>
    <p:sldId id="264" r:id="rId19"/>
    <p:sldId id="294" r:id="rId20"/>
    <p:sldId id="265" r:id="rId21"/>
    <p:sldId id="261" r:id="rId22"/>
    <p:sldId id="267" r:id="rId23"/>
    <p:sldId id="284" r:id="rId24"/>
    <p:sldId id="283" r:id="rId25"/>
    <p:sldId id="286" r:id="rId26"/>
    <p:sldId id="269" r:id="rId27"/>
    <p:sldId id="285" r:id="rId28"/>
    <p:sldId id="262" r:id="rId29"/>
    <p:sldId id="281" r:id="rId30"/>
    <p:sldId id="282"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F1E275"/>
    <a:srgbClr val="FFFFCC"/>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89" autoAdjust="0"/>
  </p:normalViewPr>
  <p:slideViewPr>
    <p:cSldViewPr>
      <p:cViewPr varScale="1">
        <p:scale>
          <a:sx n="103" d="100"/>
          <a:sy n="103" d="100"/>
        </p:scale>
        <p:origin x="-80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oleObject" Target="file:///F:\Environment\Arctic%20Sea%20Ice%20Regression%20Trend%20Example.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Office_Excel_Worksheet3.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Office_Excel_Worksheet4.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t>September</a:t>
            </a:r>
            <a:r>
              <a:rPr lang="en-US" baseline="0"/>
              <a:t> Arctic Sea Ice </a:t>
            </a:r>
            <a:r>
              <a:rPr lang="en-US"/>
              <a:t>Extent 1,000,000 sq km</a:t>
            </a:r>
          </a:p>
        </c:rich>
      </c:tx>
      <c:layout>
        <c:manualLayout>
          <c:xMode val="edge"/>
          <c:yMode val="edge"/>
          <c:x val="0.20752325667082819"/>
          <c:y val="3.322007910040882E-2"/>
        </c:manualLayout>
      </c:layout>
    </c:title>
    <c:plotArea>
      <c:layout/>
      <c:scatterChart>
        <c:scatterStyle val="lineMarker"/>
        <c:ser>
          <c:idx val="0"/>
          <c:order val="0"/>
          <c:tx>
            <c:strRef>
              <c:f>Sheet1!$B$1</c:f>
              <c:strCache>
                <c:ptCount val="1"/>
                <c:pt idx="0">
                  <c:v>Extent</c:v>
                </c:pt>
              </c:strCache>
            </c:strRef>
          </c:tx>
          <c:spPr>
            <a:ln w="28575">
              <a:noFill/>
            </a:ln>
          </c:spPr>
          <c:marker>
            <c:symbol val="circle"/>
            <c:size val="7"/>
            <c:spPr>
              <a:solidFill>
                <a:schemeClr val="tx1"/>
              </a:solidFill>
            </c:spPr>
          </c:marker>
          <c:xVal>
            <c:numRef>
              <c:f>Sheet1!$A$2:$A$35</c:f>
              <c:numCache>
                <c:formatCode>General</c:formatCode>
                <c:ptCount val="34"/>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numCache>
            </c:numRef>
          </c:xVal>
          <c:yVal>
            <c:numRef>
              <c:f>Sheet1!$B$2:$B$35</c:f>
              <c:numCache>
                <c:formatCode>General</c:formatCode>
                <c:ptCount val="34"/>
                <c:pt idx="0">
                  <c:v>7.2</c:v>
                </c:pt>
                <c:pt idx="1">
                  <c:v>7.85</c:v>
                </c:pt>
                <c:pt idx="2">
                  <c:v>7.25</c:v>
                </c:pt>
                <c:pt idx="3">
                  <c:v>7.45</c:v>
                </c:pt>
                <c:pt idx="4">
                  <c:v>7.52</c:v>
                </c:pt>
                <c:pt idx="5">
                  <c:v>7.17</c:v>
                </c:pt>
                <c:pt idx="6">
                  <c:v>6.9300000000000024</c:v>
                </c:pt>
                <c:pt idx="7">
                  <c:v>7.54</c:v>
                </c:pt>
                <c:pt idx="8">
                  <c:v>7.48</c:v>
                </c:pt>
                <c:pt idx="9">
                  <c:v>7.49</c:v>
                </c:pt>
                <c:pt idx="10">
                  <c:v>7.04</c:v>
                </c:pt>
                <c:pt idx="11">
                  <c:v>6.24</c:v>
                </c:pt>
                <c:pt idx="12">
                  <c:v>6.55</c:v>
                </c:pt>
                <c:pt idx="13">
                  <c:v>7.55</c:v>
                </c:pt>
                <c:pt idx="14">
                  <c:v>6.5</c:v>
                </c:pt>
                <c:pt idx="15">
                  <c:v>7.18</c:v>
                </c:pt>
                <c:pt idx="16">
                  <c:v>6.13</c:v>
                </c:pt>
                <c:pt idx="17">
                  <c:v>7.88</c:v>
                </c:pt>
                <c:pt idx="18">
                  <c:v>6.74</c:v>
                </c:pt>
                <c:pt idx="19">
                  <c:v>6.56</c:v>
                </c:pt>
                <c:pt idx="20">
                  <c:v>6.24</c:v>
                </c:pt>
                <c:pt idx="21">
                  <c:v>6.3199999999999985</c:v>
                </c:pt>
                <c:pt idx="22">
                  <c:v>6.75</c:v>
                </c:pt>
                <c:pt idx="23">
                  <c:v>5.96</c:v>
                </c:pt>
                <c:pt idx="24">
                  <c:v>6.1499999999999995</c:v>
                </c:pt>
                <c:pt idx="25">
                  <c:v>6.05</c:v>
                </c:pt>
                <c:pt idx="26">
                  <c:v>5.57</c:v>
                </c:pt>
                <c:pt idx="27">
                  <c:v>5.92</c:v>
                </c:pt>
                <c:pt idx="28">
                  <c:v>4.3</c:v>
                </c:pt>
                <c:pt idx="29">
                  <c:v>4.68</c:v>
                </c:pt>
                <c:pt idx="30">
                  <c:v>5.3599999999999985</c:v>
                </c:pt>
                <c:pt idx="31">
                  <c:v>4.9000000000000004</c:v>
                </c:pt>
                <c:pt idx="32">
                  <c:v>4.6099999999999985</c:v>
                </c:pt>
                <c:pt idx="33">
                  <c:v>3.61</c:v>
                </c:pt>
              </c:numCache>
            </c:numRef>
          </c:yVal>
        </c:ser>
        <c:axId val="82060800"/>
        <c:axId val="82071552"/>
      </c:scatterChart>
      <c:valAx>
        <c:axId val="82060800"/>
        <c:scaling>
          <c:orientation val="minMax"/>
        </c:scaling>
        <c:axPos val="b"/>
        <c:title>
          <c:tx>
            <c:rich>
              <a:bodyPr/>
              <a:lstStyle/>
              <a:p>
                <a:pPr>
                  <a:defRPr/>
                </a:pPr>
                <a:r>
                  <a:rPr lang="en-US" sz="1200"/>
                  <a:t>Year</a:t>
                </a:r>
              </a:p>
            </c:rich>
          </c:tx>
          <c:layout/>
        </c:title>
        <c:numFmt formatCode="General" sourceLinked="1"/>
        <c:tickLblPos val="nextTo"/>
        <c:txPr>
          <a:bodyPr/>
          <a:lstStyle/>
          <a:p>
            <a:pPr>
              <a:defRPr sz="1100" b="1" i="0" baseline="0"/>
            </a:pPr>
            <a:endParaRPr lang="en-US"/>
          </a:p>
        </c:txPr>
        <c:crossAx val="82071552"/>
        <c:crosses val="autoZero"/>
        <c:crossBetween val="midCat"/>
      </c:valAx>
      <c:valAx>
        <c:axId val="82071552"/>
        <c:scaling>
          <c:orientation val="minMax"/>
        </c:scaling>
        <c:axPos val="l"/>
        <c:majorGridlines/>
        <c:title>
          <c:tx>
            <c:rich>
              <a:bodyPr/>
              <a:lstStyle/>
              <a:p>
                <a:pPr>
                  <a:defRPr/>
                </a:pPr>
                <a:r>
                  <a:rPr lang="en-US" sz="1200"/>
                  <a:t>Arctic Sea Ice Extent (1,000,000 sq km)</a:t>
                </a:r>
              </a:p>
            </c:rich>
          </c:tx>
          <c:layout/>
        </c:title>
        <c:numFmt formatCode="General" sourceLinked="1"/>
        <c:tickLblPos val="nextTo"/>
        <c:txPr>
          <a:bodyPr/>
          <a:lstStyle/>
          <a:p>
            <a:pPr>
              <a:defRPr sz="1100" b="1" i="0" baseline="0"/>
            </a:pPr>
            <a:endParaRPr lang="en-US"/>
          </a:p>
        </c:txPr>
        <c:crossAx val="82060800"/>
        <c:crosses val="autoZero"/>
        <c:crossBetween val="midCat"/>
      </c:valAx>
    </c:plotArea>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September</a:t>
            </a:r>
            <a:r>
              <a:rPr lang="en-US" baseline="0"/>
              <a:t> Arctic Sea Ice </a:t>
            </a:r>
            <a:r>
              <a:rPr lang="en-US"/>
              <a:t>Extent 1,000,000 sq km</a:t>
            </a:r>
          </a:p>
        </c:rich>
      </c:tx>
      <c:layout>
        <c:manualLayout>
          <c:xMode val="edge"/>
          <c:yMode val="edge"/>
          <c:x val="0.20752325667082819"/>
          <c:y val="3.322007910040882E-2"/>
        </c:manualLayout>
      </c:layout>
    </c:title>
    <c:plotArea>
      <c:layout/>
      <c:scatterChart>
        <c:scatterStyle val="lineMarker"/>
        <c:ser>
          <c:idx val="0"/>
          <c:order val="0"/>
          <c:tx>
            <c:strRef>
              <c:f>Sheet1!$B$1</c:f>
              <c:strCache>
                <c:ptCount val="1"/>
                <c:pt idx="0">
                  <c:v>Extent</c:v>
                </c:pt>
              </c:strCache>
            </c:strRef>
          </c:tx>
          <c:spPr>
            <a:ln w="28575">
              <a:noFill/>
            </a:ln>
          </c:spPr>
          <c:marker>
            <c:symbol val="circle"/>
            <c:size val="7"/>
            <c:spPr>
              <a:solidFill>
                <a:schemeClr val="tx1"/>
              </a:solidFill>
            </c:spPr>
          </c:marker>
          <c:trendline>
            <c:spPr>
              <a:ln w="19050"/>
            </c:spPr>
            <c:trendlineType val="linear"/>
          </c:trendline>
          <c:xVal>
            <c:numRef>
              <c:f>Sheet1!$A$2:$A$35</c:f>
              <c:numCache>
                <c:formatCode>General</c:formatCode>
                <c:ptCount val="34"/>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numCache>
            </c:numRef>
          </c:xVal>
          <c:yVal>
            <c:numRef>
              <c:f>Sheet1!$B$2:$B$35</c:f>
              <c:numCache>
                <c:formatCode>General</c:formatCode>
                <c:ptCount val="34"/>
                <c:pt idx="0">
                  <c:v>7.2</c:v>
                </c:pt>
                <c:pt idx="1">
                  <c:v>7.85</c:v>
                </c:pt>
                <c:pt idx="2">
                  <c:v>7.25</c:v>
                </c:pt>
                <c:pt idx="3">
                  <c:v>7.45</c:v>
                </c:pt>
                <c:pt idx="4">
                  <c:v>7.52</c:v>
                </c:pt>
                <c:pt idx="5">
                  <c:v>7.17</c:v>
                </c:pt>
                <c:pt idx="6">
                  <c:v>6.9300000000000024</c:v>
                </c:pt>
                <c:pt idx="7">
                  <c:v>7.54</c:v>
                </c:pt>
                <c:pt idx="8">
                  <c:v>7.48</c:v>
                </c:pt>
                <c:pt idx="9">
                  <c:v>7.49</c:v>
                </c:pt>
                <c:pt idx="10">
                  <c:v>7.04</c:v>
                </c:pt>
                <c:pt idx="11">
                  <c:v>6.24</c:v>
                </c:pt>
                <c:pt idx="12">
                  <c:v>6.55</c:v>
                </c:pt>
                <c:pt idx="13">
                  <c:v>7.55</c:v>
                </c:pt>
                <c:pt idx="14">
                  <c:v>6.5</c:v>
                </c:pt>
                <c:pt idx="15">
                  <c:v>7.18</c:v>
                </c:pt>
                <c:pt idx="16">
                  <c:v>6.13</c:v>
                </c:pt>
                <c:pt idx="17">
                  <c:v>7.88</c:v>
                </c:pt>
                <c:pt idx="18">
                  <c:v>6.74</c:v>
                </c:pt>
                <c:pt idx="19">
                  <c:v>6.56</c:v>
                </c:pt>
                <c:pt idx="20">
                  <c:v>6.24</c:v>
                </c:pt>
                <c:pt idx="21">
                  <c:v>6.3199999999999985</c:v>
                </c:pt>
                <c:pt idx="22">
                  <c:v>6.75</c:v>
                </c:pt>
                <c:pt idx="23">
                  <c:v>5.96</c:v>
                </c:pt>
                <c:pt idx="24">
                  <c:v>6.1499999999999995</c:v>
                </c:pt>
                <c:pt idx="25">
                  <c:v>6.05</c:v>
                </c:pt>
                <c:pt idx="26">
                  <c:v>5.57</c:v>
                </c:pt>
                <c:pt idx="27">
                  <c:v>5.92</c:v>
                </c:pt>
                <c:pt idx="28">
                  <c:v>4.3</c:v>
                </c:pt>
                <c:pt idx="29">
                  <c:v>4.68</c:v>
                </c:pt>
                <c:pt idx="30">
                  <c:v>5.3599999999999985</c:v>
                </c:pt>
                <c:pt idx="31">
                  <c:v>4.9000000000000004</c:v>
                </c:pt>
                <c:pt idx="32">
                  <c:v>4.6099999999999985</c:v>
                </c:pt>
                <c:pt idx="33">
                  <c:v>3.61</c:v>
                </c:pt>
              </c:numCache>
            </c:numRef>
          </c:yVal>
        </c:ser>
        <c:axId val="82019456"/>
        <c:axId val="82021376"/>
      </c:scatterChart>
      <c:valAx>
        <c:axId val="82019456"/>
        <c:scaling>
          <c:orientation val="minMax"/>
        </c:scaling>
        <c:axPos val="b"/>
        <c:title>
          <c:tx>
            <c:rich>
              <a:bodyPr/>
              <a:lstStyle/>
              <a:p>
                <a:pPr>
                  <a:defRPr/>
                </a:pPr>
                <a:r>
                  <a:rPr lang="en-US" sz="1200"/>
                  <a:t>Year</a:t>
                </a:r>
              </a:p>
            </c:rich>
          </c:tx>
          <c:layout/>
        </c:title>
        <c:numFmt formatCode="General" sourceLinked="1"/>
        <c:tickLblPos val="nextTo"/>
        <c:txPr>
          <a:bodyPr/>
          <a:lstStyle/>
          <a:p>
            <a:pPr>
              <a:defRPr sz="1100" b="1" i="0" baseline="0"/>
            </a:pPr>
            <a:endParaRPr lang="en-US"/>
          </a:p>
        </c:txPr>
        <c:crossAx val="82021376"/>
        <c:crosses val="autoZero"/>
        <c:crossBetween val="midCat"/>
      </c:valAx>
      <c:valAx>
        <c:axId val="82021376"/>
        <c:scaling>
          <c:orientation val="minMax"/>
        </c:scaling>
        <c:axPos val="l"/>
        <c:majorGridlines/>
        <c:title>
          <c:tx>
            <c:rich>
              <a:bodyPr/>
              <a:lstStyle/>
              <a:p>
                <a:pPr>
                  <a:defRPr/>
                </a:pPr>
                <a:r>
                  <a:rPr lang="en-US" sz="1200"/>
                  <a:t>Arctic Sea Ice Extent (1,000,000 sq km)</a:t>
                </a:r>
              </a:p>
            </c:rich>
          </c:tx>
          <c:layout/>
        </c:title>
        <c:numFmt formatCode="General" sourceLinked="1"/>
        <c:tickLblPos val="nextTo"/>
        <c:txPr>
          <a:bodyPr/>
          <a:lstStyle/>
          <a:p>
            <a:pPr>
              <a:defRPr sz="1100" b="1" i="0" baseline="0"/>
            </a:pPr>
            <a:endParaRPr lang="en-US"/>
          </a:p>
        </c:txPr>
        <c:crossAx val="82019456"/>
        <c:crosses val="autoZero"/>
        <c:crossBetween val="midCat"/>
      </c:valAx>
    </c:plotArea>
    <c:plotVisOnly val="1"/>
    <c:dispBlanksAs val="gap"/>
  </c:chart>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lang val="en-US"/>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n-US" sz="2000" b="1" i="0" baseline="0" dirty="0"/>
              <a:t>September Arctic  Sea Ice Extent 1,000,000 sq-km</a:t>
            </a:r>
          </a:p>
        </c:rich>
      </c:tx>
      <c:layout/>
    </c:title>
    <c:plotArea>
      <c:layout/>
      <c:scatterChart>
        <c:scatterStyle val="lineMarker"/>
        <c:ser>
          <c:idx val="0"/>
          <c:order val="0"/>
          <c:tx>
            <c:strRef>
              <c:f>Sheet1!$B$1</c:f>
              <c:strCache>
                <c:ptCount val="1"/>
                <c:pt idx="0">
                  <c:v>extent</c:v>
                </c:pt>
              </c:strCache>
            </c:strRef>
          </c:tx>
          <c:spPr>
            <a:ln w="28575">
              <a:noFill/>
            </a:ln>
          </c:spPr>
          <c:marker>
            <c:symbol val="circle"/>
            <c:size val="7"/>
            <c:spPr>
              <a:solidFill>
                <a:schemeClr val="tx1"/>
              </a:solidFill>
            </c:spPr>
          </c:marker>
          <c:trendline>
            <c:spPr>
              <a:ln w="31750">
                <a:solidFill>
                  <a:schemeClr val="tx1"/>
                </a:solidFill>
              </a:ln>
            </c:spPr>
            <c:trendlineType val="linear"/>
            <c:dispRSqr val="1"/>
            <c:dispEq val="1"/>
            <c:trendlineLbl>
              <c:layout>
                <c:manualLayout>
                  <c:x val="8.9044555836980746E-2"/>
                  <c:y val="-0.15332638258388334"/>
                </c:manualLayout>
              </c:layout>
              <c:tx>
                <c:rich>
                  <a:bodyPr/>
                  <a:lstStyle/>
                  <a:p>
                    <a:pPr>
                      <a:defRPr/>
                    </a:pPr>
                    <a:r>
                      <a:rPr lang="en-US" sz="1200" b="1" baseline="0" dirty="0"/>
                      <a:t>y = -</a:t>
                    </a:r>
                    <a:r>
                      <a:rPr lang="en-US" sz="1200" b="1" baseline="0" dirty="0" smtClean="0"/>
                      <a:t>0.046x </a:t>
                    </a:r>
                    <a:r>
                      <a:rPr lang="en-US" sz="1200" b="1" baseline="0" dirty="0"/>
                      <a:t>+ </a:t>
                    </a:r>
                    <a:r>
                      <a:rPr lang="en-US" sz="1200" b="1" baseline="0" dirty="0" smtClean="0"/>
                      <a:t>98.3</a:t>
                    </a:r>
                    <a:r>
                      <a:rPr lang="en-US" sz="1200" b="1" baseline="0" dirty="0"/>
                      <a:t>
R² = </a:t>
                    </a:r>
                    <a:r>
                      <a:rPr lang="en-US" sz="1200" b="1" baseline="0" dirty="0" smtClean="0"/>
                      <a:t>33.6%</a:t>
                    </a:r>
                    <a:endParaRPr lang="en-US" sz="1200" b="1" dirty="0"/>
                  </a:p>
                </c:rich>
              </c:tx>
              <c:numFmt formatCode="General" sourceLinked="0"/>
            </c:trendlineLbl>
          </c:trendline>
          <c:xVal>
            <c:numRef>
              <c:f>Sheet1!$A$2:$A$24</c:f>
              <c:numCache>
                <c:formatCode>General</c:formatCode>
                <c:ptCount val="23"/>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numCache>
            </c:numRef>
          </c:xVal>
          <c:yVal>
            <c:numRef>
              <c:f>Sheet1!$B$2:$B$24</c:f>
              <c:numCache>
                <c:formatCode>General</c:formatCode>
                <c:ptCount val="23"/>
                <c:pt idx="0">
                  <c:v>7.2</c:v>
                </c:pt>
                <c:pt idx="1">
                  <c:v>7.85</c:v>
                </c:pt>
                <c:pt idx="2">
                  <c:v>7.25</c:v>
                </c:pt>
                <c:pt idx="3">
                  <c:v>7.45</c:v>
                </c:pt>
                <c:pt idx="4">
                  <c:v>7.52</c:v>
                </c:pt>
                <c:pt idx="5">
                  <c:v>7.17</c:v>
                </c:pt>
                <c:pt idx="6">
                  <c:v>6.9300000000000024</c:v>
                </c:pt>
                <c:pt idx="7">
                  <c:v>7.54</c:v>
                </c:pt>
                <c:pt idx="8">
                  <c:v>7.48</c:v>
                </c:pt>
                <c:pt idx="9">
                  <c:v>7.49</c:v>
                </c:pt>
                <c:pt idx="10">
                  <c:v>7.04</c:v>
                </c:pt>
                <c:pt idx="11">
                  <c:v>6.24</c:v>
                </c:pt>
                <c:pt idx="12">
                  <c:v>6.55</c:v>
                </c:pt>
                <c:pt idx="13">
                  <c:v>7.55</c:v>
                </c:pt>
                <c:pt idx="14">
                  <c:v>6.5</c:v>
                </c:pt>
                <c:pt idx="15">
                  <c:v>7.18</c:v>
                </c:pt>
                <c:pt idx="16">
                  <c:v>6.13</c:v>
                </c:pt>
                <c:pt idx="17">
                  <c:v>7.88</c:v>
                </c:pt>
                <c:pt idx="18">
                  <c:v>6.74</c:v>
                </c:pt>
                <c:pt idx="19">
                  <c:v>6.56</c:v>
                </c:pt>
                <c:pt idx="20">
                  <c:v>6.24</c:v>
                </c:pt>
                <c:pt idx="21">
                  <c:v>6.3199999999999985</c:v>
                </c:pt>
                <c:pt idx="22">
                  <c:v>6.75</c:v>
                </c:pt>
              </c:numCache>
            </c:numRef>
          </c:yVal>
        </c:ser>
        <c:axId val="56743808"/>
        <c:axId val="56819712"/>
      </c:scatterChart>
      <c:valAx>
        <c:axId val="56743808"/>
        <c:scaling>
          <c:orientation val="minMax"/>
        </c:scaling>
        <c:axPos val="b"/>
        <c:title>
          <c:tx>
            <c:rich>
              <a:bodyPr/>
              <a:lstStyle/>
              <a:p>
                <a:pPr>
                  <a:defRPr/>
                </a:pPr>
                <a:r>
                  <a:rPr lang="en-US" sz="1600"/>
                  <a:t> X = Year</a:t>
                </a:r>
              </a:p>
            </c:rich>
          </c:tx>
          <c:layout/>
        </c:title>
        <c:numFmt formatCode="General" sourceLinked="1"/>
        <c:tickLblPos val="nextTo"/>
        <c:txPr>
          <a:bodyPr/>
          <a:lstStyle/>
          <a:p>
            <a:pPr>
              <a:defRPr sz="1400" b="1" i="0" baseline="0"/>
            </a:pPr>
            <a:endParaRPr lang="en-US"/>
          </a:p>
        </c:txPr>
        <c:crossAx val="56819712"/>
        <c:crosses val="autoZero"/>
        <c:crossBetween val="midCat"/>
      </c:valAx>
      <c:valAx>
        <c:axId val="56819712"/>
        <c:scaling>
          <c:orientation val="minMax"/>
        </c:scaling>
        <c:axPos val="l"/>
        <c:majorGridlines/>
        <c:minorGridlines>
          <c:spPr>
            <a:ln>
              <a:solidFill>
                <a:srgbClr val="4F81BD">
                  <a:alpha val="0"/>
                </a:srgbClr>
              </a:solidFill>
            </a:ln>
          </c:spPr>
        </c:minorGridlines>
        <c:title>
          <c:tx>
            <c:rich>
              <a:bodyPr/>
              <a:lstStyle/>
              <a:p>
                <a:pPr>
                  <a:defRPr/>
                </a:pPr>
                <a:r>
                  <a:rPr lang="en-US" sz="1600" baseline="0"/>
                  <a:t>Y =  Extent  (mm sq-km )</a:t>
                </a:r>
                <a:endParaRPr lang="en-US" sz="1600"/>
              </a:p>
            </c:rich>
          </c:tx>
          <c:layout/>
        </c:title>
        <c:numFmt formatCode="General" sourceLinked="1"/>
        <c:tickLblPos val="nextTo"/>
        <c:txPr>
          <a:bodyPr/>
          <a:lstStyle/>
          <a:p>
            <a:pPr>
              <a:defRPr sz="1400" b="1" i="0" baseline="0"/>
            </a:pPr>
            <a:endParaRPr lang="en-US"/>
          </a:p>
        </c:txPr>
        <c:crossAx val="56743808"/>
        <c:crosses val="autoZero"/>
        <c:crossBetween val="midCat"/>
      </c:valAx>
    </c:plotArea>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Arctic Sea Ice Extent (Sep) with Quadratic</a:t>
            </a:r>
            <a:r>
              <a:rPr lang="en-US" baseline="0"/>
              <a:t> Regression Trend</a:t>
            </a:r>
            <a:endParaRPr lang="en-US"/>
          </a:p>
        </c:rich>
      </c:tx>
      <c:layout/>
    </c:title>
    <c:plotArea>
      <c:layout/>
      <c:scatterChart>
        <c:scatterStyle val="lineMarker"/>
        <c:ser>
          <c:idx val="0"/>
          <c:order val="0"/>
          <c:tx>
            <c:strRef>
              <c:f>Sheet1!$B$1</c:f>
              <c:strCache>
                <c:ptCount val="1"/>
                <c:pt idx="0">
                  <c:v>Extent</c:v>
                </c:pt>
              </c:strCache>
            </c:strRef>
          </c:tx>
          <c:spPr>
            <a:ln w="28575">
              <a:noFill/>
            </a:ln>
          </c:spPr>
          <c:marker>
            <c:symbol val="circle"/>
            <c:size val="7"/>
            <c:spPr>
              <a:solidFill>
                <a:schemeClr val="tx1"/>
              </a:solidFill>
            </c:spPr>
          </c:marker>
          <c:trendline>
            <c:spPr>
              <a:ln w="25400"/>
            </c:spPr>
            <c:trendlineType val="poly"/>
            <c:order val="2"/>
          </c:trendline>
          <c:xVal>
            <c:numRef>
              <c:f>Sheet1!$A$2:$A$35</c:f>
              <c:numCache>
                <c:formatCode>General</c:formatCode>
                <c:ptCount val="34"/>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numCache>
            </c:numRef>
          </c:xVal>
          <c:yVal>
            <c:numRef>
              <c:f>Sheet1!$B$2:$B$35</c:f>
              <c:numCache>
                <c:formatCode>General</c:formatCode>
                <c:ptCount val="34"/>
                <c:pt idx="0">
                  <c:v>7.2</c:v>
                </c:pt>
                <c:pt idx="1">
                  <c:v>7.85</c:v>
                </c:pt>
                <c:pt idx="2">
                  <c:v>7.25</c:v>
                </c:pt>
                <c:pt idx="3">
                  <c:v>7.45</c:v>
                </c:pt>
                <c:pt idx="4">
                  <c:v>7.52</c:v>
                </c:pt>
                <c:pt idx="5">
                  <c:v>7.17</c:v>
                </c:pt>
                <c:pt idx="6">
                  <c:v>6.9300000000000024</c:v>
                </c:pt>
                <c:pt idx="7">
                  <c:v>7.54</c:v>
                </c:pt>
                <c:pt idx="8">
                  <c:v>7.48</c:v>
                </c:pt>
                <c:pt idx="9">
                  <c:v>7.49</c:v>
                </c:pt>
                <c:pt idx="10">
                  <c:v>7.04</c:v>
                </c:pt>
                <c:pt idx="11">
                  <c:v>6.24</c:v>
                </c:pt>
                <c:pt idx="12">
                  <c:v>6.55</c:v>
                </c:pt>
                <c:pt idx="13">
                  <c:v>7.55</c:v>
                </c:pt>
                <c:pt idx="14">
                  <c:v>6.5</c:v>
                </c:pt>
                <c:pt idx="15">
                  <c:v>7.18</c:v>
                </c:pt>
                <c:pt idx="16">
                  <c:v>6.13</c:v>
                </c:pt>
                <c:pt idx="17">
                  <c:v>7.88</c:v>
                </c:pt>
                <c:pt idx="18">
                  <c:v>6.74</c:v>
                </c:pt>
                <c:pt idx="19">
                  <c:v>6.56</c:v>
                </c:pt>
                <c:pt idx="20">
                  <c:v>6.24</c:v>
                </c:pt>
                <c:pt idx="21">
                  <c:v>6.3199999999999985</c:v>
                </c:pt>
                <c:pt idx="22">
                  <c:v>6.75</c:v>
                </c:pt>
                <c:pt idx="23">
                  <c:v>5.96</c:v>
                </c:pt>
                <c:pt idx="24">
                  <c:v>6.1499999999999995</c:v>
                </c:pt>
                <c:pt idx="25">
                  <c:v>6.05</c:v>
                </c:pt>
                <c:pt idx="26">
                  <c:v>5.57</c:v>
                </c:pt>
                <c:pt idx="27">
                  <c:v>5.92</c:v>
                </c:pt>
                <c:pt idx="28">
                  <c:v>4.3</c:v>
                </c:pt>
                <c:pt idx="29">
                  <c:v>4.68</c:v>
                </c:pt>
                <c:pt idx="30">
                  <c:v>5.3599999999999985</c:v>
                </c:pt>
                <c:pt idx="31">
                  <c:v>4.9000000000000004</c:v>
                </c:pt>
                <c:pt idx="32">
                  <c:v>4.6099999999999985</c:v>
                </c:pt>
                <c:pt idx="33">
                  <c:v>3.61</c:v>
                </c:pt>
              </c:numCache>
            </c:numRef>
          </c:yVal>
        </c:ser>
        <c:axId val="83743488"/>
        <c:axId val="85520768"/>
      </c:scatterChart>
      <c:valAx>
        <c:axId val="83743488"/>
        <c:scaling>
          <c:orientation val="minMax"/>
        </c:scaling>
        <c:axPos val="b"/>
        <c:title>
          <c:tx>
            <c:rich>
              <a:bodyPr/>
              <a:lstStyle/>
              <a:p>
                <a:pPr>
                  <a:defRPr/>
                </a:pPr>
                <a:r>
                  <a:rPr lang="en-US" sz="1200"/>
                  <a:t>Year</a:t>
                </a:r>
              </a:p>
            </c:rich>
          </c:tx>
          <c:layout/>
        </c:title>
        <c:numFmt formatCode="General" sourceLinked="1"/>
        <c:tickLblPos val="nextTo"/>
        <c:txPr>
          <a:bodyPr/>
          <a:lstStyle/>
          <a:p>
            <a:pPr>
              <a:defRPr sz="1100" b="1" i="0" baseline="0"/>
            </a:pPr>
            <a:endParaRPr lang="en-US"/>
          </a:p>
        </c:txPr>
        <c:crossAx val="85520768"/>
        <c:crosses val="autoZero"/>
        <c:crossBetween val="midCat"/>
      </c:valAx>
      <c:valAx>
        <c:axId val="85520768"/>
        <c:scaling>
          <c:orientation val="minMax"/>
        </c:scaling>
        <c:axPos val="l"/>
        <c:majorGridlines/>
        <c:title>
          <c:tx>
            <c:rich>
              <a:bodyPr/>
              <a:lstStyle/>
              <a:p>
                <a:pPr>
                  <a:defRPr/>
                </a:pPr>
                <a:r>
                  <a:rPr lang="en-US" sz="1200"/>
                  <a:t>Arctic Sea Ice Extent (1,000,000 sq km)</a:t>
                </a:r>
              </a:p>
            </c:rich>
          </c:tx>
          <c:layout/>
        </c:title>
        <c:numFmt formatCode="General" sourceLinked="1"/>
        <c:tickLblPos val="nextTo"/>
        <c:txPr>
          <a:bodyPr/>
          <a:lstStyle/>
          <a:p>
            <a:pPr>
              <a:defRPr sz="1100" b="1" i="0" baseline="0"/>
            </a:pPr>
            <a:endParaRPr lang="en-US"/>
          </a:p>
        </c:txPr>
        <c:crossAx val="83743488"/>
        <c:crosses val="autoZero"/>
        <c:crossBetween val="midCat"/>
      </c:valAx>
    </c:plotArea>
    <c:plotVisOnly val="1"/>
    <c:dispBlanksAs val="gap"/>
  </c:chart>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Projection:</a:t>
            </a:r>
            <a:r>
              <a:rPr lang="en-US" baseline="0"/>
              <a:t> Quaratic Trend of September Arctic Sea Ice Extent</a:t>
            </a:r>
            <a:endParaRPr lang="en-US"/>
          </a:p>
        </c:rich>
      </c:tx>
      <c:layout/>
    </c:title>
    <c:plotArea>
      <c:layout/>
      <c:scatterChart>
        <c:scatterStyle val="lineMarker"/>
        <c:ser>
          <c:idx val="0"/>
          <c:order val="0"/>
          <c:xVal>
            <c:numRef>
              <c:f>Sheet1!$BO$3:$BO$51</c:f>
              <c:numCache>
                <c:formatCode>General</c:formatCode>
                <c:ptCount val="49"/>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pt idx="38">
                  <c:v>2017</c:v>
                </c:pt>
                <c:pt idx="39">
                  <c:v>2018</c:v>
                </c:pt>
                <c:pt idx="40">
                  <c:v>2019</c:v>
                </c:pt>
                <c:pt idx="41">
                  <c:v>2020</c:v>
                </c:pt>
                <c:pt idx="42">
                  <c:v>2021</c:v>
                </c:pt>
                <c:pt idx="43">
                  <c:v>2022</c:v>
                </c:pt>
                <c:pt idx="44">
                  <c:v>2023</c:v>
                </c:pt>
                <c:pt idx="45">
                  <c:v>2024</c:v>
                </c:pt>
                <c:pt idx="46">
                  <c:v>2025</c:v>
                </c:pt>
                <c:pt idx="47">
                  <c:v>2026</c:v>
                </c:pt>
                <c:pt idx="48">
                  <c:v>2027</c:v>
                </c:pt>
              </c:numCache>
            </c:numRef>
          </c:xVal>
          <c:yVal>
            <c:numRef>
              <c:f>Sheet1!$BP$3:$BP$51</c:f>
              <c:numCache>
                <c:formatCode>General</c:formatCode>
                <c:ptCount val="49"/>
                <c:pt idx="0">
                  <c:v>7.2</c:v>
                </c:pt>
                <c:pt idx="1">
                  <c:v>7.85</c:v>
                </c:pt>
                <c:pt idx="2">
                  <c:v>7.25</c:v>
                </c:pt>
                <c:pt idx="3">
                  <c:v>7.45</c:v>
                </c:pt>
                <c:pt idx="4">
                  <c:v>7.52</c:v>
                </c:pt>
                <c:pt idx="5">
                  <c:v>7.17</c:v>
                </c:pt>
                <c:pt idx="6">
                  <c:v>6.9300000000000024</c:v>
                </c:pt>
                <c:pt idx="7">
                  <c:v>7.54</c:v>
                </c:pt>
                <c:pt idx="8">
                  <c:v>7.48</c:v>
                </c:pt>
                <c:pt idx="9">
                  <c:v>7.49</c:v>
                </c:pt>
                <c:pt idx="10">
                  <c:v>7.04</c:v>
                </c:pt>
                <c:pt idx="11">
                  <c:v>6.24</c:v>
                </c:pt>
                <c:pt idx="12">
                  <c:v>6.55</c:v>
                </c:pt>
                <c:pt idx="13">
                  <c:v>7.55</c:v>
                </c:pt>
                <c:pt idx="14">
                  <c:v>6.5</c:v>
                </c:pt>
                <c:pt idx="15">
                  <c:v>7.18</c:v>
                </c:pt>
                <c:pt idx="16">
                  <c:v>6.13</c:v>
                </c:pt>
                <c:pt idx="17">
                  <c:v>7.88</c:v>
                </c:pt>
                <c:pt idx="18">
                  <c:v>6.74</c:v>
                </c:pt>
                <c:pt idx="19">
                  <c:v>6.56</c:v>
                </c:pt>
                <c:pt idx="20">
                  <c:v>6.24</c:v>
                </c:pt>
                <c:pt idx="21">
                  <c:v>6.3199999999999985</c:v>
                </c:pt>
                <c:pt idx="22">
                  <c:v>6.75</c:v>
                </c:pt>
                <c:pt idx="23">
                  <c:v>5.96</c:v>
                </c:pt>
                <c:pt idx="24">
                  <c:v>6.1499999999999995</c:v>
                </c:pt>
                <c:pt idx="25">
                  <c:v>6.05</c:v>
                </c:pt>
                <c:pt idx="26">
                  <c:v>5.57</c:v>
                </c:pt>
                <c:pt idx="27">
                  <c:v>5.92</c:v>
                </c:pt>
                <c:pt idx="28">
                  <c:v>4.3</c:v>
                </c:pt>
                <c:pt idx="29">
                  <c:v>4.68</c:v>
                </c:pt>
                <c:pt idx="30">
                  <c:v>5.3599999999999985</c:v>
                </c:pt>
                <c:pt idx="31">
                  <c:v>4.9000000000000004</c:v>
                </c:pt>
                <c:pt idx="32">
                  <c:v>4.6099999999999985</c:v>
                </c:pt>
                <c:pt idx="33">
                  <c:v>3.61</c:v>
                </c:pt>
              </c:numCache>
            </c:numRef>
          </c:yVal>
        </c:ser>
        <c:axId val="98804864"/>
        <c:axId val="98806784"/>
      </c:scatterChart>
      <c:scatterChart>
        <c:scatterStyle val="smoothMarker"/>
        <c:ser>
          <c:idx val="1"/>
          <c:order val="1"/>
          <c:spPr>
            <a:ln>
              <a:solidFill>
                <a:srgbClr val="C00000"/>
              </a:solidFill>
            </a:ln>
          </c:spPr>
          <c:marker>
            <c:symbol val="none"/>
          </c:marker>
          <c:xVal>
            <c:numRef>
              <c:f>Sheet1!$BO$3:$BO$51</c:f>
              <c:numCache>
                <c:formatCode>General</c:formatCode>
                <c:ptCount val="49"/>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pt idx="38">
                  <c:v>2017</c:v>
                </c:pt>
                <c:pt idx="39">
                  <c:v>2018</c:v>
                </c:pt>
                <c:pt idx="40">
                  <c:v>2019</c:v>
                </c:pt>
                <c:pt idx="41">
                  <c:v>2020</c:v>
                </c:pt>
                <c:pt idx="42">
                  <c:v>2021</c:v>
                </c:pt>
                <c:pt idx="43">
                  <c:v>2022</c:v>
                </c:pt>
                <c:pt idx="44">
                  <c:v>2023</c:v>
                </c:pt>
                <c:pt idx="45">
                  <c:v>2024</c:v>
                </c:pt>
                <c:pt idx="46">
                  <c:v>2025</c:v>
                </c:pt>
                <c:pt idx="47">
                  <c:v>2026</c:v>
                </c:pt>
                <c:pt idx="48">
                  <c:v>2027</c:v>
                </c:pt>
              </c:numCache>
            </c:numRef>
          </c:xVal>
          <c:yVal>
            <c:numRef>
              <c:f>Sheet1!$BQ$3:$BQ$51</c:f>
              <c:numCache>
                <c:formatCode>0.00</c:formatCode>
                <c:ptCount val="49"/>
                <c:pt idx="0">
                  <c:v>7.2744005602216903</c:v>
                </c:pt>
                <c:pt idx="1">
                  <c:v>7.305247517184398</c:v>
                </c:pt>
                <c:pt idx="2">
                  <c:v>7.3284131970958697</c:v>
                </c:pt>
                <c:pt idx="3">
                  <c:v>7.3438975999451941</c:v>
                </c:pt>
                <c:pt idx="4">
                  <c:v>7.3517007257432878</c:v>
                </c:pt>
                <c:pt idx="5">
                  <c:v>7.3518225744810479</c:v>
                </c:pt>
                <c:pt idx="6">
                  <c:v>7.3442631461657575</c:v>
                </c:pt>
                <c:pt idx="7">
                  <c:v>7.3290224407901414</c:v>
                </c:pt>
                <c:pt idx="8">
                  <c:v>7.3061004583632885</c:v>
                </c:pt>
                <c:pt idx="9">
                  <c:v>7.2754971988761126</c:v>
                </c:pt>
                <c:pt idx="10">
                  <c:v>7.2372126623358781</c:v>
                </c:pt>
                <c:pt idx="11">
                  <c:v>7.1912468487353154</c:v>
                </c:pt>
                <c:pt idx="12">
                  <c:v>7.1375997580835264</c:v>
                </c:pt>
                <c:pt idx="13">
                  <c:v>7.0762713903714065</c:v>
                </c:pt>
                <c:pt idx="14">
                  <c:v>7.0072617456062316</c:v>
                </c:pt>
                <c:pt idx="15">
                  <c:v>6.9305708237807284</c:v>
                </c:pt>
                <c:pt idx="16">
                  <c:v>6.846198624903991</c:v>
                </c:pt>
                <c:pt idx="17">
                  <c:v>6.7541451489651054</c:v>
                </c:pt>
                <c:pt idx="18">
                  <c:v>6.6544103959749892</c:v>
                </c:pt>
                <c:pt idx="19">
                  <c:v>6.5469943659245473</c:v>
                </c:pt>
                <c:pt idx="20">
                  <c:v>6.4318970588228721</c:v>
                </c:pt>
                <c:pt idx="21">
                  <c:v>6.3091184746590443</c:v>
                </c:pt>
                <c:pt idx="22">
                  <c:v>6.1786586134439885</c:v>
                </c:pt>
                <c:pt idx="23">
                  <c:v>6.0405174751685964</c:v>
                </c:pt>
                <c:pt idx="24">
                  <c:v>5.89469505984016</c:v>
                </c:pt>
                <c:pt idx="25">
                  <c:v>5.7411913674532116</c:v>
                </c:pt>
                <c:pt idx="26">
                  <c:v>5.5800063980132109</c:v>
                </c:pt>
                <c:pt idx="27">
                  <c:v>5.4111401515128845</c:v>
                </c:pt>
                <c:pt idx="28">
                  <c:v>5.2345926279595005</c:v>
                </c:pt>
                <c:pt idx="29">
                  <c:v>5.0503638273457883</c:v>
                </c:pt>
                <c:pt idx="30">
                  <c:v>4.858453749680848</c:v>
                </c:pt>
                <c:pt idx="31">
                  <c:v>4.6588623949555794</c:v>
                </c:pt>
                <c:pt idx="32">
                  <c:v>4.4515897631772505</c:v>
                </c:pt>
                <c:pt idx="33">
                  <c:v>4.2366358543386013</c:v>
                </c:pt>
                <c:pt idx="34">
                  <c:v>4.0140006684487108</c:v>
                </c:pt>
                <c:pt idx="35">
                  <c:v>3.7836842054985045</c:v>
                </c:pt>
                <c:pt idx="36">
                  <c:v>3.5456864654952369</c:v>
                </c:pt>
                <c:pt idx="37">
                  <c:v>3.3000074484316442</c:v>
                </c:pt>
                <c:pt idx="38">
                  <c:v>3.0466471543149964</c:v>
                </c:pt>
                <c:pt idx="39">
                  <c:v>2.7856055831398394</c:v>
                </c:pt>
                <c:pt idx="40">
                  <c:v>2.5168827349116327</c:v>
                </c:pt>
                <c:pt idx="41">
                  <c:v>2.2404786096230964</c:v>
                </c:pt>
                <c:pt idx="42">
                  <c:v>1.956393207281508</c:v>
                </c:pt>
                <c:pt idx="43">
                  <c:v>1.6646265278814101</c:v>
                </c:pt>
                <c:pt idx="44">
                  <c:v>1.3651785714282605</c:v>
                </c:pt>
                <c:pt idx="45">
                  <c:v>1.0580493379147811</c:v>
                </c:pt>
                <c:pt idx="46">
                  <c:v>0.74323882734825053</c:v>
                </c:pt>
                <c:pt idx="47">
                  <c:v>0.42074703972321004</c:v>
                </c:pt>
                <c:pt idx="48">
                  <c:v>9.0573975043298602E-2</c:v>
                </c:pt>
              </c:numCache>
            </c:numRef>
          </c:yVal>
          <c:smooth val="1"/>
        </c:ser>
        <c:axId val="98804864"/>
        <c:axId val="98806784"/>
      </c:scatterChart>
      <c:valAx>
        <c:axId val="98804864"/>
        <c:scaling>
          <c:orientation val="minMax"/>
        </c:scaling>
        <c:axPos val="b"/>
        <c:title>
          <c:tx>
            <c:rich>
              <a:bodyPr/>
              <a:lstStyle/>
              <a:p>
                <a:pPr>
                  <a:defRPr sz="1400"/>
                </a:pPr>
                <a:r>
                  <a:rPr lang="en-US" sz="1400"/>
                  <a:t>Year</a:t>
                </a:r>
              </a:p>
            </c:rich>
          </c:tx>
          <c:layout/>
        </c:title>
        <c:numFmt formatCode="General" sourceLinked="1"/>
        <c:majorTickMark val="none"/>
        <c:tickLblPos val="nextTo"/>
        <c:crossAx val="98806784"/>
        <c:crosses val="autoZero"/>
        <c:crossBetween val="midCat"/>
      </c:valAx>
      <c:valAx>
        <c:axId val="98806784"/>
        <c:scaling>
          <c:orientation val="minMax"/>
        </c:scaling>
        <c:axPos val="l"/>
        <c:majorGridlines/>
        <c:title>
          <c:tx>
            <c:rich>
              <a:bodyPr/>
              <a:lstStyle/>
              <a:p>
                <a:pPr>
                  <a:defRPr/>
                </a:pPr>
                <a:r>
                  <a:rPr lang="en-US" sz="1400" b="1"/>
                  <a:t>Extent (mm sq-km)</a:t>
                </a:r>
              </a:p>
            </c:rich>
          </c:tx>
          <c:layout/>
        </c:title>
        <c:numFmt formatCode="General" sourceLinked="1"/>
        <c:majorTickMark val="none"/>
        <c:tickLblPos val="nextTo"/>
        <c:crossAx val="98804864"/>
        <c:crosses val="autoZero"/>
        <c:crossBetween val="midCat"/>
      </c:valAx>
    </c:plotArea>
    <c:plotVisOnly val="1"/>
    <c:dispBlanksAs val="gap"/>
  </c:chart>
  <c:externalData r:id="rId1"/>
  <c:userShapes r:id="rId2"/>
</c:chartSpace>
</file>

<file path=ppt/drawings/drawing1.xml><?xml version="1.0" encoding="utf-8"?>
<c:userShapes xmlns:c="http://schemas.openxmlformats.org/drawingml/2006/chart">
  <cdr:relSizeAnchor xmlns:cdr="http://schemas.openxmlformats.org/drawingml/2006/chartDrawing">
    <cdr:from>
      <cdr:x>0.67693</cdr:x>
      <cdr:y>0.12329</cdr:y>
    </cdr:from>
    <cdr:to>
      <cdr:x>0.9975</cdr:x>
      <cdr:y>0.27066</cdr:y>
    </cdr:to>
    <cdr:sp macro="" textlink="">
      <cdr:nvSpPr>
        <cdr:cNvPr id="2" name="TextBox 2"/>
        <cdr:cNvSpPr txBox="1"/>
      </cdr:nvSpPr>
      <cdr:spPr>
        <a:xfrm xmlns:a="http://schemas.openxmlformats.org/drawingml/2006/main">
          <a:off x="5109230" y="685800"/>
          <a:ext cx="2419543" cy="819776"/>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200" b="1" dirty="0"/>
            <a:t>𝒚 </a:t>
          </a:r>
          <a:r>
            <a:rPr lang="en-US" sz="1200" b="1" dirty="0" smtClean="0"/>
            <a:t>=</a:t>
          </a:r>
          <a:r>
            <a:rPr lang="en-US" sz="1200" b="1" dirty="0"/>
            <a:t>−𝟎.𝟎𝟗𝟐𝒙+𝟏𝟗𝟎.𝟏</a:t>
          </a:r>
          <a:endParaRPr lang="en-US" sz="1200" b="1" dirty="0" smtClean="0"/>
        </a:p>
        <a:p xmlns:a="http://schemas.openxmlformats.org/drawingml/2006/main">
          <a:endParaRPr lang="en-US" sz="1200" b="1" dirty="0"/>
        </a:p>
        <a:p xmlns:a="http://schemas.openxmlformats.org/drawingml/2006/main">
          <a:r>
            <a:rPr lang="en-US" sz="1200" b="1" dirty="0" smtClean="0"/>
            <a:t>𝑹</a:t>
          </a:r>
          <a:r>
            <a:rPr lang="en-US" sz="1200" b="1" baseline="30000" dirty="0" smtClean="0"/>
            <a:t>𝟐</a:t>
          </a:r>
          <a:r>
            <a:rPr lang="en-US" sz="1200" b="1" dirty="0"/>
            <a:t>=𝟎.𝟕𝟐𝟓</a:t>
          </a:r>
        </a:p>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0.6422</cdr:x>
      <cdr:y>0.17722</cdr:y>
    </cdr:from>
    <cdr:to>
      <cdr:x>0.99048</cdr:x>
      <cdr:y>0.28203</cdr:y>
    </cdr:to>
    <cdr:sp macro="" textlink="">
      <cdr:nvSpPr>
        <cdr:cNvPr id="3" name="TextBox 10"/>
        <cdr:cNvSpPr txBox="1"/>
      </cdr:nvSpPr>
      <cdr:spPr>
        <a:xfrm xmlns:a="http://schemas.openxmlformats.org/drawingml/2006/main">
          <a:off x="5334000" y="1066800"/>
          <a:ext cx="2892719" cy="630942"/>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200" b="1" i="0" dirty="0" smtClean="0">
              <a:latin typeface="Cambria Math"/>
            </a:rPr>
            <a:t>𝒚=</a:t>
          </a:r>
          <a:r>
            <a:rPr lang="en-US" sz="1200" b="1" i="0" dirty="0">
              <a:latin typeface="Cambria Math"/>
            </a:rPr>
            <a:t>−𝟎.</a:t>
          </a:r>
          <a:r>
            <a:rPr lang="en-US" sz="1200" b="1" i="0" dirty="0" smtClean="0">
              <a:latin typeface="Cambria Math"/>
            </a:rPr>
            <a:t>𝟎𝟎𝟑𝟖𝟒𝒙</a:t>
          </a:r>
          <a:r>
            <a:rPr lang="en-US" sz="1200" b="1" i="0" baseline="30000" dirty="0" smtClean="0">
              <a:latin typeface="Cambria Math"/>
            </a:rPr>
            <a:t>𝟐</a:t>
          </a:r>
          <a:r>
            <a:rPr lang="en-US" sz="1200" b="1" i="0" dirty="0">
              <a:latin typeface="Cambria Math"/>
            </a:rPr>
            <a:t>+𝟏𝟓.𝟐𝟑𝟔𝒙−𝟏𝟓𝟏𝟎𝟑</a:t>
          </a:r>
          <a:endParaRPr lang="en-US" sz="1200" b="1" i="1" dirty="0">
            <a:latin typeface="Cambria Math"/>
          </a:endParaRPr>
        </a:p>
        <a:p xmlns:a="http://schemas.openxmlformats.org/drawingml/2006/main">
          <a:r>
            <a:rPr lang="en-US" sz="1200" b="1" i="0" dirty="0" smtClean="0">
              <a:latin typeface="Cambria Math"/>
            </a:rPr>
            <a:t>𝑹</a:t>
          </a:r>
          <a:r>
            <a:rPr lang="en-US" sz="1200" b="1" i="0" baseline="30000" dirty="0" smtClean="0">
              <a:latin typeface="Cambria Math"/>
            </a:rPr>
            <a:t>𝟐</a:t>
          </a:r>
          <a:r>
            <a:rPr lang="en-US" sz="1200" b="1" i="0" dirty="0">
              <a:latin typeface="Cambria Math"/>
            </a:rPr>
            <a:t>=𝟎.𝟖𝟐𝟐</a:t>
          </a:r>
          <a:endParaRPr lang="en-US" sz="1200" b="1" dirty="0"/>
        </a:p>
        <a:p xmlns:a="http://schemas.openxmlformats.org/drawingml/2006/main">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0.36607</cdr:x>
      <cdr:y>0.11111</cdr:y>
    </cdr:from>
    <cdr:to>
      <cdr:x>0.70536</cdr:x>
      <cdr:y>0.21832</cdr:y>
    </cdr:to>
    <cdr:sp macro="" textlink="">
      <cdr:nvSpPr>
        <cdr:cNvPr id="2" name="TextBox 10"/>
        <cdr:cNvSpPr txBox="1"/>
      </cdr:nvSpPr>
      <cdr:spPr>
        <a:xfrm xmlns:a="http://schemas.openxmlformats.org/drawingml/2006/main">
          <a:off x="3124200" y="685800"/>
          <a:ext cx="2895600" cy="66172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spAutoFit/>
        </a:bodyPr>
        <a:lstStyle xmlns:a="http://schemas.openxmlformats.org/drawingml/2006/main">
          <a:lvl1pPr marL="0" indent="0">
            <a:defRPr sz="1100">
              <a:solidFill>
                <a:sysClr val="windowText" lastClr="000000"/>
              </a:solidFill>
              <a:latin typeface="Trebuchet MS"/>
            </a:defRPr>
          </a:lvl1pPr>
          <a:lvl2pPr marL="457200" indent="0">
            <a:defRPr sz="1100">
              <a:solidFill>
                <a:sysClr val="windowText" lastClr="000000"/>
              </a:solidFill>
              <a:latin typeface="Trebuchet MS"/>
            </a:defRPr>
          </a:lvl2pPr>
          <a:lvl3pPr marL="914400" indent="0">
            <a:defRPr sz="1100">
              <a:solidFill>
                <a:sysClr val="windowText" lastClr="000000"/>
              </a:solidFill>
              <a:latin typeface="Trebuchet MS"/>
            </a:defRPr>
          </a:lvl3pPr>
          <a:lvl4pPr marL="1371600" indent="0">
            <a:defRPr sz="1100">
              <a:solidFill>
                <a:sysClr val="windowText" lastClr="000000"/>
              </a:solidFill>
              <a:latin typeface="Trebuchet MS"/>
            </a:defRPr>
          </a:lvl4pPr>
          <a:lvl5pPr marL="1828800" indent="0">
            <a:defRPr sz="1100">
              <a:solidFill>
                <a:sysClr val="windowText" lastClr="000000"/>
              </a:solidFill>
              <a:latin typeface="Trebuchet MS"/>
            </a:defRPr>
          </a:lvl5pPr>
          <a:lvl6pPr marL="2286000" indent="0">
            <a:defRPr sz="1100">
              <a:solidFill>
                <a:sysClr val="windowText" lastClr="000000"/>
              </a:solidFill>
              <a:latin typeface="Trebuchet MS"/>
            </a:defRPr>
          </a:lvl6pPr>
          <a:lvl7pPr marL="2743200" indent="0">
            <a:defRPr sz="1100">
              <a:solidFill>
                <a:sysClr val="windowText" lastClr="000000"/>
              </a:solidFill>
              <a:latin typeface="Trebuchet MS"/>
            </a:defRPr>
          </a:lvl7pPr>
          <a:lvl8pPr marL="3200400" indent="0">
            <a:defRPr sz="1100">
              <a:solidFill>
                <a:sysClr val="windowText" lastClr="000000"/>
              </a:solidFill>
              <a:latin typeface="Trebuchet MS"/>
            </a:defRPr>
          </a:lvl8pPr>
          <a:lvl9pPr marL="3657600" indent="0">
            <a:defRPr sz="1100">
              <a:solidFill>
                <a:sysClr val="windowText" lastClr="000000"/>
              </a:solidFill>
              <a:latin typeface="Trebuchet MS"/>
            </a:defRPr>
          </a:lvl9pPr>
        </a:lstStyle>
        <a:p xmlns:a="http://schemas.openxmlformats.org/drawingml/2006/main">
          <a:r>
            <a:rPr lang="en-US" sz="1400" b="1" i="0" dirty="0" smtClean="0">
              <a:solidFill>
                <a:srgbClr val="C00000"/>
              </a:solidFill>
              <a:latin typeface="Cambria Math"/>
            </a:rPr>
            <a:t>𝒚=</a:t>
          </a:r>
          <a:r>
            <a:rPr lang="en-US" sz="1400" b="1" i="0" dirty="0">
              <a:solidFill>
                <a:srgbClr val="C00000"/>
              </a:solidFill>
              <a:latin typeface="Cambria Math"/>
            </a:rPr>
            <a:t>−𝟎.</a:t>
          </a:r>
          <a:r>
            <a:rPr lang="en-US" sz="1400" b="1" i="0" dirty="0" smtClean="0">
              <a:solidFill>
                <a:srgbClr val="C00000"/>
              </a:solidFill>
              <a:latin typeface="Cambria Math"/>
            </a:rPr>
            <a:t>𝟎𝟎𝟑𝟖𝟒𝒙</a:t>
          </a:r>
          <a:r>
            <a:rPr lang="en-US" sz="1400" b="1" i="0" baseline="30000" dirty="0" smtClean="0">
              <a:solidFill>
                <a:srgbClr val="C00000"/>
              </a:solidFill>
              <a:latin typeface="Cambria Math"/>
            </a:rPr>
            <a:t>𝟐</a:t>
          </a:r>
          <a:r>
            <a:rPr lang="en-US" sz="1400" b="1" i="0" dirty="0">
              <a:solidFill>
                <a:srgbClr val="C00000"/>
              </a:solidFill>
              <a:latin typeface="Cambria Math"/>
            </a:rPr>
            <a:t>+𝟏𝟓.𝟐𝟑𝟔𝒙−𝟏𝟓𝟏𝟎𝟑</a:t>
          </a:r>
          <a:endParaRPr lang="en-US" sz="1400" b="1" i="1" dirty="0">
            <a:solidFill>
              <a:srgbClr val="C00000"/>
            </a:solidFill>
            <a:latin typeface="Cambria Math"/>
          </a:endParaRPr>
        </a:p>
        <a:p xmlns:a="http://schemas.openxmlformats.org/drawingml/2006/main">
          <a:endParaRPr lang="en-US" sz="1200" b="1" dirty="0"/>
        </a:p>
        <a:p xmlns:a="http://schemas.openxmlformats.org/drawingml/2006/main">
          <a:endParaRPr lang="en-US" sz="11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077B0DD-2D42-4BE0-9B39-18BA48D4CE4F}" type="datetimeFigureOut">
              <a:rPr lang="en-US" smtClean="0"/>
              <a:pPr/>
              <a:t>3/22/2013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6C8B7-C7B7-463C-996A-DA35DC5A48A1}"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77B0DD-2D42-4BE0-9B39-18BA48D4CE4F}" type="datetimeFigureOut">
              <a:rPr lang="en-US" smtClean="0"/>
              <a:pPr/>
              <a:t>3/22/2013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6C8B7-C7B7-463C-996A-DA35DC5A48A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77B0DD-2D42-4BE0-9B39-18BA48D4CE4F}" type="datetimeFigureOut">
              <a:rPr lang="en-US" smtClean="0"/>
              <a:pPr/>
              <a:t>3/22/2013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6C8B7-C7B7-463C-996A-DA35DC5A48A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077B0DD-2D42-4BE0-9B39-18BA48D4CE4F}" type="datetimeFigureOut">
              <a:rPr lang="en-US" smtClean="0"/>
              <a:pPr/>
              <a:t>3/22/2013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6C8B7-C7B7-463C-996A-DA35DC5A48A1}"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77B0DD-2D42-4BE0-9B39-18BA48D4CE4F}" type="datetimeFigureOut">
              <a:rPr lang="en-US" smtClean="0"/>
              <a:pPr/>
              <a:t>3/22/2013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6C8B7-C7B7-463C-996A-DA35DC5A48A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077B0DD-2D42-4BE0-9B39-18BA48D4CE4F}" type="datetimeFigureOut">
              <a:rPr lang="en-US" smtClean="0"/>
              <a:pPr/>
              <a:t>3/22/2013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E6C8B7-C7B7-463C-996A-DA35DC5A48A1}"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077B0DD-2D42-4BE0-9B39-18BA48D4CE4F}" type="datetimeFigureOut">
              <a:rPr lang="en-US" smtClean="0"/>
              <a:pPr/>
              <a:t>3/22/2013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E6C8B7-C7B7-463C-996A-DA35DC5A48A1}"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077B0DD-2D42-4BE0-9B39-18BA48D4CE4F}" type="datetimeFigureOut">
              <a:rPr lang="en-US" smtClean="0"/>
              <a:pPr/>
              <a:t>3/22/2013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E6C8B7-C7B7-463C-996A-DA35DC5A48A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77B0DD-2D42-4BE0-9B39-18BA48D4CE4F}" type="datetimeFigureOut">
              <a:rPr lang="en-US" smtClean="0"/>
              <a:pPr/>
              <a:t>3/22/2013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E6C8B7-C7B7-463C-996A-DA35DC5A48A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77B0DD-2D42-4BE0-9B39-18BA48D4CE4F}" type="datetimeFigureOut">
              <a:rPr lang="en-US" smtClean="0"/>
              <a:pPr/>
              <a:t>3/22/2013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E6C8B7-C7B7-463C-996A-DA35DC5A48A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77B0DD-2D42-4BE0-9B39-18BA48D4CE4F}" type="datetimeFigureOut">
              <a:rPr lang="en-US" smtClean="0"/>
              <a:pPr/>
              <a:t>3/22/2013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E6C8B7-C7B7-463C-996A-DA35DC5A48A1}"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E077B0DD-2D42-4BE0-9B39-18BA48D4CE4F}" type="datetimeFigureOut">
              <a:rPr lang="en-US" smtClean="0"/>
              <a:pPr/>
              <a:t>3/22/2013</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1DE6C8B7-C7B7-463C-996A-DA35DC5A48A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defense.gov/dodcmsshare/biography/hires_062609130246_gary-roughead.jpg"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8763000" cy="6553200"/>
          </a:xfrm>
          <a:prstGeom prst="rect">
            <a:avLst/>
          </a:prstGeom>
          <a:solidFill>
            <a:schemeClr val="bg1"/>
          </a:solidFill>
          <a:ln w="25400">
            <a:solidFill>
              <a:srgbClr val="C00000"/>
            </a:solidFill>
          </a:ln>
        </p:spPr>
        <p:txBody>
          <a:bodyPr wrap="square" rtlCol="0">
            <a:noAutofit/>
          </a:bodyPr>
          <a:lstStyle/>
          <a:p>
            <a:pPr algn="ctr"/>
            <a:endParaRPr lang="en-US" sz="3600" b="1" dirty="0" smtClean="0">
              <a:solidFill>
                <a:srgbClr val="C00000"/>
              </a:solidFill>
            </a:endParaRPr>
          </a:p>
          <a:p>
            <a:pPr algn="ctr"/>
            <a:endParaRPr lang="en-US" sz="3600" b="1" dirty="0" smtClean="0">
              <a:solidFill>
                <a:srgbClr val="C00000"/>
              </a:solidFill>
            </a:endParaRPr>
          </a:p>
          <a:p>
            <a:pPr algn="ctr"/>
            <a:endParaRPr lang="en-US" sz="3600" b="1" dirty="0">
              <a:solidFill>
                <a:srgbClr val="C00000"/>
              </a:solidFill>
            </a:endParaRPr>
          </a:p>
          <a:p>
            <a:pPr algn="ctr"/>
            <a:endParaRPr lang="en-US" sz="3600" b="1" dirty="0" smtClean="0">
              <a:solidFill>
                <a:srgbClr val="C00000"/>
              </a:solidFill>
            </a:endParaRPr>
          </a:p>
          <a:p>
            <a:pPr algn="ctr"/>
            <a:r>
              <a:rPr lang="en-US" sz="3600" b="1" dirty="0" smtClean="0">
                <a:solidFill>
                  <a:srgbClr val="002060"/>
                </a:solidFill>
              </a:rPr>
              <a:t>Using Data from Climate Science </a:t>
            </a:r>
          </a:p>
          <a:p>
            <a:pPr algn="ctr"/>
            <a:r>
              <a:rPr lang="en-US" sz="3600" b="1" dirty="0" smtClean="0">
                <a:solidFill>
                  <a:srgbClr val="002060"/>
                </a:solidFill>
              </a:rPr>
              <a:t>to Teach Introductory Statistics </a:t>
            </a:r>
          </a:p>
          <a:p>
            <a:pPr algn="ctr"/>
            <a:endParaRPr lang="en-US" sz="3600" b="1" dirty="0" smtClean="0">
              <a:solidFill>
                <a:srgbClr val="002060"/>
              </a:solidFill>
            </a:endParaRPr>
          </a:p>
          <a:p>
            <a:pPr algn="ctr"/>
            <a:r>
              <a:rPr lang="en-US" sz="2800" dirty="0" smtClean="0">
                <a:solidFill>
                  <a:srgbClr val="002060"/>
                </a:solidFill>
              </a:rPr>
              <a:t>Gary Witt</a:t>
            </a:r>
          </a:p>
          <a:p>
            <a:pPr algn="ctr"/>
            <a:r>
              <a:rPr lang="en-US" sz="2800" dirty="0" smtClean="0">
                <a:solidFill>
                  <a:srgbClr val="002060"/>
                </a:solidFill>
              </a:rPr>
              <a:t>Temple University</a:t>
            </a:r>
          </a:p>
          <a:p>
            <a:pPr algn="ctr"/>
            <a:endParaRPr lang="en-US" sz="2800" dirty="0" smtClean="0">
              <a:solidFill>
                <a:srgbClr val="002060"/>
              </a:solidFill>
            </a:endParaRPr>
          </a:p>
        </p:txBody>
      </p:sp>
    </p:spTree>
    <p:extLst>
      <p:ext uri="{BB962C8B-B14F-4D97-AF65-F5344CB8AC3E}">
        <p14:creationId xmlns="" xmlns:p14="http://schemas.microsoft.com/office/powerpoint/2010/main" val="36667687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1">
            <a:alpha val="0"/>
          </a:schemeClr>
        </a:solidFill>
        <a:effectLst/>
      </p:bgPr>
    </p:bg>
    <p:spTree>
      <p:nvGrpSpPr>
        <p:cNvPr id="1" name=""/>
        <p:cNvGrpSpPr/>
        <p:nvPr/>
      </p:nvGrpSpPr>
      <p:grpSpPr>
        <a:xfrm>
          <a:off x="0" y="0"/>
          <a:ext cx="0" cy="0"/>
          <a:chOff x="0" y="0"/>
          <a:chExt cx="0" cy="0"/>
        </a:xfrm>
      </p:grpSpPr>
      <p:pic>
        <p:nvPicPr>
          <p:cNvPr id="3" name="Picture 2" descr="ftp://sidads.colorado.edu/DATASETS/NOAA/G02135/Sep/N_201209_extn.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71600" y="0"/>
            <a:ext cx="6400800" cy="6858000"/>
          </a:xfrm>
          <a:prstGeom prst="rect">
            <a:avLst/>
          </a:prstGeom>
          <a:noFill/>
          <a:ln>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057400"/>
            <a:ext cx="8839200" cy="3323987"/>
          </a:xfrm>
          <a:prstGeom prst="rect">
            <a:avLst/>
          </a:prstGeom>
          <a:noFill/>
        </p:spPr>
        <p:txBody>
          <a:bodyPr wrap="square" rtlCol="0">
            <a:spAutoFit/>
          </a:bodyPr>
          <a:lstStyle/>
          <a:p>
            <a:endParaRPr lang="en-US" sz="2400" b="1" dirty="0" smtClean="0"/>
          </a:p>
          <a:p>
            <a:r>
              <a:rPr lang="en-US" sz="2400" b="1" dirty="0" smtClean="0"/>
              <a:t>The next two slides display the entire data set, the average Arctic sea ice extent in millions of square kilometers for each September from 1979 until 2012.</a:t>
            </a:r>
          </a:p>
          <a:p>
            <a:endParaRPr lang="en-US" sz="2400" b="1" dirty="0" smtClean="0"/>
          </a:p>
          <a:p>
            <a:endParaRPr lang="en-US" sz="2400" b="1" dirty="0" smtClean="0"/>
          </a:p>
          <a:p>
            <a:endParaRPr lang="en-US" sz="2400" b="1" dirty="0" smtClean="0"/>
          </a:p>
          <a:p>
            <a:endParaRPr lang="en-US" sz="2400" b="1" dirty="0" smtClean="0"/>
          </a:p>
          <a:p>
            <a:r>
              <a:rPr lang="en-US" dirty="0" smtClean="0"/>
              <a:t>Data were obtained from the National Snow and Ice Data Center in Boulder Colorado.</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20000"/>
            <a:lumOff val="80000"/>
            <a:alpha val="0"/>
          </a:schemeClr>
        </a:solidFill>
        <a:effectLst/>
      </p:bgPr>
    </p:bg>
    <p:spTree>
      <p:nvGrpSpPr>
        <p:cNvPr id="1" name=""/>
        <p:cNvGrpSpPr/>
        <p:nvPr/>
      </p:nvGrpSpPr>
      <p:grpSpPr>
        <a:xfrm>
          <a:off x="0" y="0"/>
          <a:ext cx="0" cy="0"/>
          <a:chOff x="0" y="0"/>
          <a:chExt cx="0" cy="0"/>
        </a:xfrm>
      </p:grpSpPr>
      <p:sp>
        <p:nvSpPr>
          <p:cNvPr id="4" name="TextBox 3"/>
          <p:cNvSpPr txBox="1"/>
          <p:nvPr/>
        </p:nvSpPr>
        <p:spPr>
          <a:xfrm>
            <a:off x="1600200" y="152400"/>
            <a:ext cx="5867400" cy="461665"/>
          </a:xfrm>
          <a:prstGeom prst="rect">
            <a:avLst/>
          </a:prstGeom>
          <a:noFill/>
        </p:spPr>
        <p:txBody>
          <a:bodyPr wrap="square" rtlCol="0">
            <a:spAutoFit/>
          </a:bodyPr>
          <a:lstStyle/>
          <a:p>
            <a:pPr algn="ctr"/>
            <a:r>
              <a:rPr lang="en-US" sz="2400" b="1" u="sng" dirty="0" smtClean="0"/>
              <a:t>Time series from 1979-2012</a:t>
            </a:r>
            <a:endParaRPr lang="en-US" sz="2400" b="1" u="sng" dirty="0"/>
          </a:p>
        </p:txBody>
      </p:sp>
      <p:graphicFrame>
        <p:nvGraphicFramePr>
          <p:cNvPr id="5" name="Chart 4"/>
          <p:cNvGraphicFramePr>
            <a:graphicFrameLocks/>
          </p:cNvGraphicFramePr>
          <p:nvPr>
            <p:extLst>
              <p:ext uri="{D42A27DB-BD31-4B8C-83A1-F6EECF244321}">
                <p14:modId xmlns:p14="http://schemas.microsoft.com/office/powerpoint/2010/main" xmlns="" val="2227425662"/>
              </p:ext>
            </p:extLst>
          </p:nvPr>
        </p:nvGraphicFramePr>
        <p:xfrm>
          <a:off x="986770" y="838200"/>
          <a:ext cx="7547629" cy="5562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bg2">
            <a:alpha val="0"/>
          </a:schemeClr>
        </a:solidFill>
        <a:effectLst/>
      </p:bgPr>
    </p:bg>
    <p:spTree>
      <p:nvGrpSpPr>
        <p:cNvPr id="1" name=""/>
        <p:cNvGrpSpPr/>
        <p:nvPr/>
      </p:nvGrpSpPr>
      <p:grpSpPr>
        <a:xfrm>
          <a:off x="0" y="0"/>
          <a:ext cx="0" cy="0"/>
          <a:chOff x="0" y="0"/>
          <a:chExt cx="0" cy="0"/>
        </a:xfrm>
      </p:grpSpPr>
      <p:sp>
        <p:nvSpPr>
          <p:cNvPr id="4" name="TextBox 3"/>
          <p:cNvSpPr txBox="1"/>
          <p:nvPr/>
        </p:nvSpPr>
        <p:spPr>
          <a:xfrm>
            <a:off x="1600200" y="152400"/>
            <a:ext cx="5867400" cy="461665"/>
          </a:xfrm>
          <a:prstGeom prst="rect">
            <a:avLst/>
          </a:prstGeom>
          <a:noFill/>
        </p:spPr>
        <p:txBody>
          <a:bodyPr wrap="square" rtlCol="0">
            <a:spAutoFit/>
          </a:bodyPr>
          <a:lstStyle/>
          <a:p>
            <a:pPr algn="ctr"/>
            <a:r>
              <a:rPr lang="en-US" sz="2400" b="1" u="sng" dirty="0" smtClean="0"/>
              <a:t>Time series from 1979-2012</a:t>
            </a:r>
            <a:endParaRPr lang="en-US" sz="2400" b="1" u="sng" dirty="0"/>
          </a:p>
        </p:txBody>
      </p:sp>
      <mc:AlternateContent xmlns:mc="http://schemas.openxmlformats.org/markup-compatibility/2006">
        <mc:Choice xmlns:a14="http://schemas.microsoft.com/office/drawing/2010/main" xmlns="" Requires="a14">
          <p:graphicFrame>
            <p:nvGraphicFramePr>
              <p:cNvPr id="5" name="Chart 4"/>
              <p:cNvGraphicFramePr>
                <a:graphicFrameLocks/>
              </p:cNvGraphicFramePr>
              <p:nvPr>
                <p:extLst>
                  <p:ext uri="{D42A27DB-BD31-4B8C-83A1-F6EECF244321}">
                    <p14:modId xmlns:p14="http://schemas.microsoft.com/office/powerpoint/2010/main" val="2968080688"/>
                  </p:ext>
                </p:extLst>
              </p:nvPr>
            </p:nvGraphicFramePr>
            <p:xfrm>
              <a:off x="986770" y="838200"/>
              <a:ext cx="7547629" cy="5562600"/>
            </p:xfrm>
            <a:graphic>
              <a:graphicData uri="http://schemas.openxmlformats.org/drawingml/2006/chart">
                <c:chart xmlns:c="http://schemas.openxmlformats.org/drawingml/2006/chart" xmlns:r="http://schemas.openxmlformats.org/officeDocument/2006/relationships" r:id="rId2"/>
              </a:graphicData>
            </a:graphic>
          </p:graphicFrame>
        </mc:Choice>
        <mc:Fallback>
          <p:graphicFrame>
            <p:nvGraphicFramePr>
              <p:cNvPr id="5" name="Chart 4"/>
              <p:cNvGraphicFramePr>
                <a:graphicFrameLocks/>
              </p:cNvGraphicFramePr>
              <p:nvPr>
                <p:extLst>
                  <p:ext uri="{D42A27DB-BD31-4B8C-83A1-F6EECF244321}">
                    <p14:modId xmlns:p14="http://schemas.microsoft.com/office/powerpoint/2010/main" xmlns="" val="2968080688"/>
                  </p:ext>
                </p:extLst>
              </p:nvPr>
            </p:nvGraphicFramePr>
            <p:xfrm>
              <a:off x="986770" y="838200"/>
              <a:ext cx="7547629" cy="5562600"/>
            </p:xfrm>
            <a:graphic>
              <a:graphicData uri="http://schemas.openxmlformats.org/drawingml/2006/chart">
                <c:chart xmlns:c="http://schemas.openxmlformats.org/drawingml/2006/chart" xmlns:r="http://schemas.openxmlformats.org/officeDocument/2006/relationships" r:id="rId3"/>
              </a:graphicData>
            </a:graphic>
          </p:graphicFrame>
        </mc:Fallback>
      </mc:AlternateContent>
    </p:spTree>
    <p:extLst>
      <p:ext uri="{BB962C8B-B14F-4D97-AF65-F5344CB8AC3E}">
        <p14:creationId xmlns:p14="http://schemas.microsoft.com/office/powerpoint/2010/main" xmlns="" val="27800750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310" y="1143000"/>
            <a:ext cx="8610600" cy="3416320"/>
          </a:xfrm>
          <a:prstGeom prst="rect">
            <a:avLst/>
          </a:prstGeom>
          <a:noFill/>
        </p:spPr>
        <p:txBody>
          <a:bodyPr wrap="square" rtlCol="0">
            <a:spAutoFit/>
          </a:bodyPr>
          <a:lstStyle/>
          <a:p>
            <a:pPr algn="ctr"/>
            <a:endParaRPr lang="en-US" sz="2400" b="1" dirty="0" smtClean="0"/>
          </a:p>
          <a:p>
            <a:pPr algn="ctr"/>
            <a:endParaRPr lang="en-US" sz="2400" b="1" dirty="0" smtClean="0"/>
          </a:p>
          <a:p>
            <a:pPr algn="ctr"/>
            <a:r>
              <a:rPr lang="en-US" sz="2400" b="1" dirty="0" smtClean="0"/>
              <a:t>The regression slope of -0.092 means that the average rate of decline in September Arctic sea ice from 1979-2012 is 92,000 square kilometers per year. </a:t>
            </a:r>
          </a:p>
          <a:p>
            <a:pPr algn="ctr"/>
            <a:endParaRPr lang="en-US" sz="2400" b="1" dirty="0" smtClean="0"/>
          </a:p>
          <a:p>
            <a:pPr algn="ctr"/>
            <a:endParaRPr lang="en-US" sz="2400" b="1" dirty="0" smtClean="0"/>
          </a:p>
          <a:p>
            <a:pPr algn="ctr"/>
            <a:r>
              <a:rPr lang="en-US" sz="2400" b="1" dirty="0" smtClean="0"/>
              <a:t>For perspective, the state Maine is 92,000 square kilometers so an area of sea ice the size of Maine has been melting per year.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752600"/>
            <a:ext cx="8839200" cy="2308324"/>
          </a:xfrm>
          <a:prstGeom prst="rect">
            <a:avLst/>
          </a:prstGeom>
          <a:noFill/>
        </p:spPr>
        <p:txBody>
          <a:bodyPr wrap="square" rtlCol="0">
            <a:spAutoFit/>
          </a:bodyPr>
          <a:lstStyle/>
          <a:p>
            <a:pPr algn="ctr"/>
            <a:endParaRPr lang="en-US" sz="2400" b="1" dirty="0" smtClean="0"/>
          </a:p>
          <a:p>
            <a:pPr algn="ctr"/>
            <a:r>
              <a:rPr lang="en-US" sz="2400" b="1" dirty="0" smtClean="0"/>
              <a:t>To understand why many climate scientists now believe that the melt rate of Arctic sea ice is accelerating, plot the data that was available in 2001.</a:t>
            </a:r>
          </a:p>
          <a:p>
            <a:pPr algn="ctr"/>
            <a:endParaRPr lang="en-US" sz="2400" b="1" dirty="0" smtClean="0"/>
          </a:p>
          <a:p>
            <a:pPr algn="ctr"/>
            <a:endParaRPr lang="en-US" sz="2400" b="1"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aphicFrame>
        <p:nvGraphicFramePr>
          <p:cNvPr id="2" name="Chart 1"/>
          <p:cNvGraphicFramePr/>
          <p:nvPr/>
        </p:nvGraphicFramePr>
        <p:xfrm>
          <a:off x="228600" y="685800"/>
          <a:ext cx="8534400" cy="51054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676400" y="228600"/>
            <a:ext cx="5867400" cy="461665"/>
          </a:xfrm>
          <a:prstGeom prst="rect">
            <a:avLst/>
          </a:prstGeom>
          <a:noFill/>
        </p:spPr>
        <p:txBody>
          <a:bodyPr wrap="square" rtlCol="0">
            <a:spAutoFit/>
          </a:bodyPr>
          <a:lstStyle/>
          <a:p>
            <a:pPr algn="ctr"/>
            <a:r>
              <a:rPr lang="en-US" sz="2400" b="1" u="sng" dirty="0" smtClean="0"/>
              <a:t>Time series from 1979-2001</a:t>
            </a:r>
            <a:endParaRPr lang="en-US" sz="2400" b="1" u="sng" dirty="0"/>
          </a:p>
        </p:txBody>
      </p:sp>
      <p:sp>
        <p:nvSpPr>
          <p:cNvPr id="4" name="TextBox 3"/>
          <p:cNvSpPr txBox="1"/>
          <p:nvPr/>
        </p:nvSpPr>
        <p:spPr>
          <a:xfrm>
            <a:off x="1143000" y="5791200"/>
            <a:ext cx="6934200" cy="646331"/>
          </a:xfrm>
          <a:prstGeom prst="rect">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dirty="0" smtClean="0">
                <a:solidFill>
                  <a:srgbClr val="C00000"/>
                </a:solidFill>
              </a:rPr>
              <a:t>When this regression was run in 2001, </a:t>
            </a:r>
          </a:p>
          <a:p>
            <a:pPr algn="ctr"/>
            <a:r>
              <a:rPr lang="en-US" b="1" dirty="0" smtClean="0">
                <a:solidFill>
                  <a:srgbClr val="C00000"/>
                </a:solidFill>
              </a:rPr>
              <a:t>the slope was half as steep.</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4537" y="2438400"/>
            <a:ext cx="8839200" cy="1200329"/>
          </a:xfrm>
          <a:prstGeom prst="rect">
            <a:avLst/>
          </a:prstGeom>
          <a:noFill/>
        </p:spPr>
        <p:txBody>
          <a:bodyPr wrap="square" rtlCol="0">
            <a:spAutoFit/>
          </a:bodyPr>
          <a:lstStyle/>
          <a:p>
            <a:pPr algn="ctr"/>
            <a:r>
              <a:rPr lang="en-US" sz="2400" b="1" dirty="0" smtClean="0"/>
              <a:t>The following page is a table with the </a:t>
            </a:r>
            <a:r>
              <a:rPr lang="en-US" sz="2400" b="1" dirty="0"/>
              <a:t>slope and intercept </a:t>
            </a:r>
            <a:r>
              <a:rPr lang="en-US" sz="2400" b="1" dirty="0" smtClean="0"/>
              <a:t>calculated from a linear regression run at the end of September each year since 2001.</a:t>
            </a:r>
            <a:endParaRPr lang="en-US" sz="2400" b="1" dirty="0"/>
          </a:p>
        </p:txBody>
      </p:sp>
    </p:spTree>
    <p:extLst>
      <p:ext uri="{BB962C8B-B14F-4D97-AF65-F5344CB8AC3E}">
        <p14:creationId xmlns:p14="http://schemas.microsoft.com/office/powerpoint/2010/main" xmlns="" val="39601957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bg1">
            <a:alpha val="0"/>
          </a:schemeClr>
        </a:solidFill>
        <a:effectLst/>
      </p:bgPr>
    </p:bg>
    <p:spTree>
      <p:nvGrpSpPr>
        <p:cNvPr id="1" name=""/>
        <p:cNvGrpSpPr/>
        <p:nvPr/>
      </p:nvGrpSpPr>
      <p:grpSpPr>
        <a:xfrm>
          <a:off x="0" y="0"/>
          <a:ext cx="0" cy="0"/>
          <a:chOff x="0" y="0"/>
          <a:chExt cx="0" cy="0"/>
        </a:xfrm>
      </p:grpSpPr>
      <p:sp>
        <p:nvSpPr>
          <p:cNvPr id="3" name="TextBox 2"/>
          <p:cNvSpPr txBox="1"/>
          <p:nvPr/>
        </p:nvSpPr>
        <p:spPr>
          <a:xfrm>
            <a:off x="289133" y="457200"/>
            <a:ext cx="8839200" cy="461665"/>
          </a:xfrm>
          <a:prstGeom prst="rect">
            <a:avLst/>
          </a:prstGeom>
          <a:noFill/>
        </p:spPr>
        <p:txBody>
          <a:bodyPr wrap="square" rtlCol="0">
            <a:spAutoFit/>
          </a:bodyPr>
          <a:lstStyle/>
          <a:p>
            <a:pPr algn="ctr"/>
            <a:r>
              <a:rPr lang="en-US" sz="2400" b="1" dirty="0" smtClean="0"/>
              <a:t>The linear regression run each year since 2001.</a:t>
            </a:r>
            <a:endParaRPr lang="en-US" sz="2400" b="1" dirty="0"/>
          </a:p>
        </p:txBody>
      </p:sp>
      <p:sp>
        <p:nvSpPr>
          <p:cNvPr id="4" name="TextBox 3"/>
          <p:cNvSpPr txBox="1"/>
          <p:nvPr/>
        </p:nvSpPr>
        <p:spPr>
          <a:xfrm>
            <a:off x="182310" y="4800600"/>
            <a:ext cx="8839200" cy="1569660"/>
          </a:xfrm>
          <a:prstGeom prst="rect">
            <a:avLst/>
          </a:prstGeom>
          <a:noFill/>
        </p:spPr>
        <p:txBody>
          <a:bodyPr wrap="square" rtlCol="0">
            <a:spAutoFit/>
          </a:bodyPr>
          <a:lstStyle/>
          <a:p>
            <a:pPr algn="ctr"/>
            <a:r>
              <a:rPr lang="en-US" sz="2400" b="1" dirty="0" smtClean="0"/>
              <a:t>Notice that the </a:t>
            </a:r>
            <a:r>
              <a:rPr lang="en-US" sz="2400" b="1" dirty="0" smtClean="0">
                <a:solidFill>
                  <a:srgbClr val="C00000"/>
                </a:solidFill>
              </a:rPr>
              <a:t>slope</a:t>
            </a:r>
            <a:r>
              <a:rPr lang="en-US" sz="2400" b="1" dirty="0" smtClean="0"/>
              <a:t> steepens every year. </a:t>
            </a:r>
          </a:p>
          <a:p>
            <a:pPr algn="ctr"/>
            <a:endParaRPr lang="en-US" sz="2400" b="1" dirty="0" smtClean="0"/>
          </a:p>
          <a:p>
            <a:pPr algn="ctr"/>
            <a:r>
              <a:rPr lang="en-US" sz="2400" b="1" dirty="0" smtClean="0"/>
              <a:t>The </a:t>
            </a:r>
            <a:r>
              <a:rPr lang="en-US" sz="2400" b="1" u="sng" dirty="0" smtClean="0"/>
              <a:t>rate</a:t>
            </a:r>
            <a:r>
              <a:rPr lang="en-US" sz="2400" b="1" dirty="0" smtClean="0"/>
              <a:t> of decline of Arctic sea ice extent is growing.</a:t>
            </a:r>
          </a:p>
          <a:p>
            <a:pPr algn="ctr"/>
            <a:endParaRPr lang="en-US" sz="2400" b="1" dirty="0" smtClean="0"/>
          </a:p>
        </p:txBody>
      </p:sp>
      <p:graphicFrame>
        <p:nvGraphicFramePr>
          <p:cNvPr id="2" name="Table 1"/>
          <p:cNvGraphicFramePr>
            <a:graphicFrameLocks noGrp="1"/>
          </p:cNvGraphicFramePr>
          <p:nvPr>
            <p:extLst>
              <p:ext uri="{D42A27DB-BD31-4B8C-83A1-F6EECF244321}">
                <p14:modId xmlns:p14="http://schemas.microsoft.com/office/powerpoint/2010/main" xmlns="" val="1240071355"/>
              </p:ext>
            </p:extLst>
          </p:nvPr>
        </p:nvGraphicFramePr>
        <p:xfrm>
          <a:off x="2514600" y="1219200"/>
          <a:ext cx="3657600" cy="3435096"/>
        </p:xfrm>
        <a:graphic>
          <a:graphicData uri="http://schemas.openxmlformats.org/drawingml/2006/table">
            <a:tbl>
              <a:tblPr firstRow="1" firstCol="1" bandRow="1">
                <a:tableStyleId>{5C22544A-7EE6-4342-B048-85BDC9FD1C3A}</a:tableStyleId>
              </a:tblPr>
              <a:tblGrid>
                <a:gridCol w="774400"/>
                <a:gridCol w="966400"/>
                <a:gridCol w="1030400"/>
                <a:gridCol w="886400"/>
              </a:tblGrid>
              <a:tr h="239928">
                <a:tc>
                  <a:txBody>
                    <a:bodyPr/>
                    <a:lstStyle/>
                    <a:p>
                      <a:pPr marL="0" marR="0" algn="ctr">
                        <a:lnSpc>
                          <a:spcPct val="115000"/>
                        </a:lnSpc>
                        <a:spcBef>
                          <a:spcPts val="0"/>
                        </a:spcBef>
                        <a:spcAft>
                          <a:spcPts val="0"/>
                        </a:spcAft>
                      </a:pPr>
                      <a:r>
                        <a:rPr lang="en-US" sz="1400" b="1" i="0" baseline="0" dirty="0">
                          <a:solidFill>
                            <a:schemeClr val="tx1"/>
                          </a:solidFill>
                          <a:effectLst/>
                        </a:rPr>
                        <a:t>First</a:t>
                      </a:r>
                      <a:endParaRPr lang="en-US" sz="1100" b="1" i="0" baseline="0" dirty="0">
                        <a:solidFill>
                          <a:schemeClr val="tx1"/>
                        </a:solidFill>
                        <a:effectLst/>
                        <a:latin typeface="Calibri"/>
                        <a:ea typeface="Times New Roman"/>
                        <a:cs typeface="Times New Roman"/>
                      </a:endParaRPr>
                    </a:p>
                  </a:txBody>
                  <a:tcPr marL="68580" marR="68580" marT="0" marB="0" anchor="b">
                    <a:lnL w="12700" cap="flat" cmpd="sng" algn="ctr">
                      <a:solidFill>
                        <a:schemeClr val="accent6"/>
                      </a:solidFill>
                      <a:prstDash val="solid"/>
                      <a:round/>
                      <a:headEnd type="none" w="med" len="med"/>
                      <a:tailEnd type="none" w="med" len="med"/>
                    </a:lnL>
                    <a:lnR w="12700" cmpd="sng">
                      <a:noFill/>
                    </a:lnR>
                    <a:lnT w="12700" cap="flat" cmpd="sng" algn="ctr">
                      <a:solidFill>
                        <a:schemeClr val="accent6"/>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2">
                        <a:alpha val="44000"/>
                      </a:schemeClr>
                    </a:solidFill>
                  </a:tcPr>
                </a:tc>
                <a:tc>
                  <a:txBody>
                    <a:bodyPr/>
                    <a:lstStyle/>
                    <a:p>
                      <a:pPr marL="0" marR="0" algn="ctr">
                        <a:lnSpc>
                          <a:spcPct val="115000"/>
                        </a:lnSpc>
                        <a:spcBef>
                          <a:spcPts val="0"/>
                        </a:spcBef>
                        <a:spcAft>
                          <a:spcPts val="0"/>
                        </a:spcAft>
                      </a:pPr>
                      <a:r>
                        <a:rPr lang="en-US" sz="1400" b="1" i="0" baseline="0" dirty="0">
                          <a:solidFill>
                            <a:schemeClr val="tx1"/>
                          </a:solidFill>
                          <a:effectLst/>
                        </a:rPr>
                        <a:t>Last</a:t>
                      </a:r>
                      <a:endParaRPr lang="en-US" sz="1100" b="1" i="0" baseline="0" dirty="0">
                        <a:solidFill>
                          <a:schemeClr val="tx1"/>
                        </a:solidFill>
                        <a:effectLst/>
                        <a:latin typeface="Calibri"/>
                        <a:ea typeface="Times New Roman"/>
                        <a:cs typeface="Times New Roman"/>
                      </a:endParaRPr>
                    </a:p>
                  </a:txBody>
                  <a:tcPr marL="68580" marR="68580" marT="0" marB="0" anchor="b">
                    <a:lnL w="12700" cmpd="sng">
                      <a:noFill/>
                    </a:lnL>
                    <a:lnR w="12700" cmpd="sng">
                      <a:noFill/>
                    </a:lnR>
                    <a:lnT w="12700" cap="flat" cmpd="sng" algn="ctr">
                      <a:solidFill>
                        <a:schemeClr val="accent6"/>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2">
                        <a:alpha val="44000"/>
                      </a:schemeClr>
                    </a:solidFill>
                  </a:tcPr>
                </a:tc>
                <a:tc>
                  <a:txBody>
                    <a:bodyPr/>
                    <a:lstStyle/>
                    <a:p>
                      <a:pPr marL="0" marR="0" algn="ctr">
                        <a:lnSpc>
                          <a:spcPct val="115000"/>
                        </a:lnSpc>
                        <a:spcBef>
                          <a:spcPts val="0"/>
                        </a:spcBef>
                        <a:spcAft>
                          <a:spcPts val="0"/>
                        </a:spcAft>
                      </a:pPr>
                      <a:r>
                        <a:rPr lang="en-US" sz="1400" b="1" i="0" baseline="0" dirty="0">
                          <a:effectLst/>
                        </a:rPr>
                        <a:t> </a:t>
                      </a:r>
                      <a:endParaRPr lang="en-US" sz="1100" b="1" i="0" baseline="0" dirty="0">
                        <a:effectLst/>
                        <a:latin typeface="Calibri"/>
                        <a:ea typeface="Times New Roman"/>
                        <a:cs typeface="Times New Roman"/>
                      </a:endParaRPr>
                    </a:p>
                  </a:txBody>
                  <a:tcPr marL="68580" marR="68580" marT="0" marB="0" anchor="b">
                    <a:lnL w="12700" cmpd="sng">
                      <a:noFill/>
                    </a:lnL>
                    <a:lnR w="12700" cmpd="sng">
                      <a:noFill/>
                    </a:lnR>
                    <a:lnT w="12700" cap="flat" cmpd="sng" algn="ctr">
                      <a:solidFill>
                        <a:schemeClr val="accent6"/>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2">
                        <a:alpha val="44000"/>
                      </a:schemeClr>
                    </a:solidFill>
                  </a:tcPr>
                </a:tc>
                <a:tc>
                  <a:txBody>
                    <a:bodyPr/>
                    <a:lstStyle/>
                    <a:p>
                      <a:pPr marL="0" marR="0" algn="ctr">
                        <a:lnSpc>
                          <a:spcPct val="115000"/>
                        </a:lnSpc>
                        <a:spcBef>
                          <a:spcPts val="0"/>
                        </a:spcBef>
                        <a:spcAft>
                          <a:spcPts val="0"/>
                        </a:spcAft>
                      </a:pPr>
                      <a:r>
                        <a:rPr lang="en-US" sz="1400" b="1" i="0" baseline="0" dirty="0">
                          <a:effectLst/>
                        </a:rPr>
                        <a:t> </a:t>
                      </a:r>
                      <a:endParaRPr lang="en-US" sz="1100" b="1" i="0" baseline="0" dirty="0">
                        <a:effectLst/>
                        <a:latin typeface="Calibri"/>
                        <a:ea typeface="Times New Roman"/>
                        <a:cs typeface="Times New Roman"/>
                      </a:endParaRPr>
                    </a:p>
                  </a:txBody>
                  <a:tcPr marL="68580" marR="68580" marT="0" marB="0" anchor="b">
                    <a:lnL w="12700" cmpd="sng">
                      <a:noFill/>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2">
                        <a:alpha val="44000"/>
                      </a:schemeClr>
                    </a:solidFill>
                  </a:tcPr>
                </a:tc>
              </a:tr>
              <a:tr h="242164">
                <a:tc>
                  <a:txBody>
                    <a:bodyPr/>
                    <a:lstStyle/>
                    <a:p>
                      <a:pPr marL="0" marR="0" algn="ctr">
                        <a:lnSpc>
                          <a:spcPct val="115000"/>
                        </a:lnSpc>
                        <a:spcBef>
                          <a:spcPts val="0"/>
                        </a:spcBef>
                        <a:spcAft>
                          <a:spcPts val="0"/>
                        </a:spcAft>
                      </a:pPr>
                      <a:r>
                        <a:rPr lang="en-US" sz="1400" b="1" i="0" u="sng" baseline="0" dirty="0">
                          <a:solidFill>
                            <a:schemeClr val="tx1"/>
                          </a:solidFill>
                          <a:effectLst/>
                        </a:rPr>
                        <a:t>Year</a:t>
                      </a:r>
                      <a:endParaRPr lang="en-US" sz="1100" b="1" i="0" baseline="0" dirty="0">
                        <a:solidFill>
                          <a:schemeClr val="tx1"/>
                        </a:solidFill>
                        <a:effectLst/>
                        <a:latin typeface="Calibri"/>
                        <a:ea typeface="Times New Roman"/>
                        <a:cs typeface="Times New Roman"/>
                      </a:endParaRPr>
                    </a:p>
                  </a:txBody>
                  <a:tcPr marL="68580" marR="68580" marT="0" marB="0" anchor="b">
                    <a:lnL w="12700" cap="flat" cmpd="sng" algn="ctr">
                      <a:solidFill>
                        <a:schemeClr val="accent6"/>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chemeClr val="bg2">
                        <a:alpha val="44000"/>
                      </a:schemeClr>
                    </a:solidFill>
                  </a:tcPr>
                </a:tc>
                <a:tc>
                  <a:txBody>
                    <a:bodyPr/>
                    <a:lstStyle/>
                    <a:p>
                      <a:pPr marL="0" marR="0" algn="ctr">
                        <a:lnSpc>
                          <a:spcPct val="115000"/>
                        </a:lnSpc>
                        <a:spcBef>
                          <a:spcPts val="0"/>
                        </a:spcBef>
                        <a:spcAft>
                          <a:spcPts val="0"/>
                        </a:spcAft>
                      </a:pPr>
                      <a:r>
                        <a:rPr lang="en-US" sz="1400" b="1" i="0" u="sng" baseline="0" dirty="0">
                          <a:effectLst/>
                        </a:rPr>
                        <a:t>Year</a:t>
                      </a:r>
                      <a:endParaRPr lang="en-US" sz="1100" b="1" i="0" baseline="0" dirty="0">
                        <a:effectLst/>
                        <a:latin typeface="Calibri"/>
                        <a:ea typeface="Times New Roman"/>
                        <a:cs typeface="Times New Roman"/>
                      </a:endParaRPr>
                    </a:p>
                  </a:txBody>
                  <a:tcPr marL="68580" marR="68580" marT="0" marB="0" anchor="b">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2">
                        <a:alpha val="44000"/>
                      </a:schemeClr>
                    </a:solidFill>
                  </a:tcPr>
                </a:tc>
                <a:tc>
                  <a:txBody>
                    <a:bodyPr/>
                    <a:lstStyle/>
                    <a:p>
                      <a:pPr marL="0" marR="0" algn="ctr">
                        <a:lnSpc>
                          <a:spcPct val="115000"/>
                        </a:lnSpc>
                        <a:spcBef>
                          <a:spcPts val="0"/>
                        </a:spcBef>
                        <a:spcAft>
                          <a:spcPts val="0"/>
                        </a:spcAft>
                      </a:pPr>
                      <a:r>
                        <a:rPr lang="en-US" sz="1400" b="1" i="0" u="sng" baseline="0" dirty="0">
                          <a:effectLst/>
                        </a:rPr>
                        <a:t>Intercept</a:t>
                      </a:r>
                      <a:endParaRPr lang="en-US" sz="1100" b="1" i="0" baseline="0" dirty="0">
                        <a:effectLst/>
                        <a:latin typeface="Calibri"/>
                        <a:ea typeface="Times New Roman"/>
                        <a:cs typeface="Times New Roman"/>
                      </a:endParaRPr>
                    </a:p>
                  </a:txBody>
                  <a:tcPr marL="68580" marR="68580" marT="0" marB="0" anchor="b">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2">
                        <a:alpha val="44000"/>
                      </a:schemeClr>
                    </a:solidFill>
                  </a:tcPr>
                </a:tc>
                <a:tc>
                  <a:txBody>
                    <a:bodyPr/>
                    <a:lstStyle/>
                    <a:p>
                      <a:pPr marL="0" marR="0" algn="ctr">
                        <a:lnSpc>
                          <a:spcPct val="115000"/>
                        </a:lnSpc>
                        <a:spcBef>
                          <a:spcPts val="0"/>
                        </a:spcBef>
                        <a:spcAft>
                          <a:spcPts val="0"/>
                        </a:spcAft>
                      </a:pPr>
                      <a:r>
                        <a:rPr lang="en-US" sz="1400" b="1" i="0" u="sng" baseline="0" dirty="0">
                          <a:solidFill>
                            <a:srgbClr val="C00000"/>
                          </a:solidFill>
                          <a:effectLst/>
                        </a:rPr>
                        <a:t>Slope</a:t>
                      </a:r>
                      <a:endParaRPr lang="en-US" sz="1100" b="1" i="0" baseline="0" dirty="0">
                        <a:solidFill>
                          <a:srgbClr val="C00000"/>
                        </a:solidFill>
                        <a:effectLst/>
                        <a:latin typeface="Calibri"/>
                        <a:ea typeface="Times New Roman"/>
                        <a:cs typeface="Times New Roman"/>
                      </a:endParaRPr>
                    </a:p>
                  </a:txBody>
                  <a:tcPr marL="68580" marR="68580" marT="0" marB="0" anchor="b">
                    <a:lnL w="12700" cmpd="sng">
                      <a:noFill/>
                    </a:lnL>
                    <a:lnR w="12700" cap="flat" cmpd="sng" algn="ctr">
                      <a:solidFill>
                        <a:schemeClr val="accent6"/>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bg2">
                        <a:alpha val="44000"/>
                      </a:schemeClr>
                    </a:solidFill>
                  </a:tcPr>
                </a:tc>
              </a:tr>
              <a:tr h="239928">
                <a:tc>
                  <a:txBody>
                    <a:bodyPr/>
                    <a:lstStyle/>
                    <a:p>
                      <a:pPr marL="0" marR="0" algn="ctr">
                        <a:lnSpc>
                          <a:spcPct val="115000"/>
                        </a:lnSpc>
                        <a:spcBef>
                          <a:spcPts val="0"/>
                        </a:spcBef>
                        <a:spcAft>
                          <a:spcPts val="0"/>
                        </a:spcAft>
                      </a:pPr>
                      <a:r>
                        <a:rPr lang="en-US" sz="1400" b="1" i="0" baseline="0" dirty="0">
                          <a:solidFill>
                            <a:schemeClr val="tx1"/>
                          </a:solidFill>
                          <a:effectLst/>
                        </a:rPr>
                        <a:t>1979</a:t>
                      </a:r>
                      <a:endParaRPr lang="en-US" sz="1100" b="1" i="0" baseline="0" dirty="0">
                        <a:solidFill>
                          <a:schemeClr val="tx1"/>
                        </a:solidFill>
                        <a:effectLst/>
                        <a:latin typeface="Calibri"/>
                        <a:ea typeface="Times New Roman"/>
                        <a:cs typeface="Times New Roman"/>
                      </a:endParaRPr>
                    </a:p>
                  </a:txBody>
                  <a:tcPr marL="68580" marR="68580" marT="0" marB="0" anchor="b">
                    <a:lnL w="12700" cap="flat" cmpd="sng" algn="ctr">
                      <a:solidFill>
                        <a:schemeClr val="accent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alpha val="44000"/>
                      </a:schemeClr>
                    </a:solidFill>
                  </a:tcPr>
                </a:tc>
                <a:tc>
                  <a:txBody>
                    <a:bodyPr/>
                    <a:lstStyle/>
                    <a:p>
                      <a:pPr marL="0" marR="0" algn="ctr">
                        <a:lnSpc>
                          <a:spcPct val="115000"/>
                        </a:lnSpc>
                        <a:spcBef>
                          <a:spcPts val="0"/>
                        </a:spcBef>
                        <a:spcAft>
                          <a:spcPts val="0"/>
                        </a:spcAft>
                      </a:pPr>
                      <a:r>
                        <a:rPr lang="en-US" sz="1400" b="1" i="0" baseline="0" dirty="0">
                          <a:effectLst/>
                        </a:rPr>
                        <a:t>2001</a:t>
                      </a:r>
                      <a:endParaRPr lang="en-US" sz="1100" b="1" i="0" baseline="0" dirty="0">
                        <a:effectLst/>
                        <a:latin typeface="Calibri"/>
                        <a:ea typeface="Times New Roman"/>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alpha val="44000"/>
                      </a:schemeClr>
                    </a:solidFill>
                  </a:tcPr>
                </a:tc>
                <a:tc>
                  <a:txBody>
                    <a:bodyPr/>
                    <a:lstStyle/>
                    <a:p>
                      <a:pPr marL="0" marR="0" algn="ctr">
                        <a:lnSpc>
                          <a:spcPct val="115000"/>
                        </a:lnSpc>
                        <a:spcBef>
                          <a:spcPts val="0"/>
                        </a:spcBef>
                        <a:spcAft>
                          <a:spcPts val="0"/>
                        </a:spcAft>
                      </a:pPr>
                      <a:r>
                        <a:rPr lang="en-US" sz="1400" b="1" i="0" baseline="0" dirty="0">
                          <a:effectLst/>
                        </a:rPr>
                        <a:t>98.3</a:t>
                      </a:r>
                      <a:endParaRPr lang="en-US" sz="1100" b="1" i="0" baseline="0" dirty="0">
                        <a:effectLst/>
                        <a:latin typeface="Calibri"/>
                        <a:ea typeface="Times New Roman"/>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alpha val="44000"/>
                      </a:schemeClr>
                    </a:solidFill>
                  </a:tcPr>
                </a:tc>
                <a:tc>
                  <a:txBody>
                    <a:bodyPr/>
                    <a:lstStyle/>
                    <a:p>
                      <a:pPr marL="0" marR="0" algn="ctr">
                        <a:lnSpc>
                          <a:spcPct val="115000"/>
                        </a:lnSpc>
                        <a:spcBef>
                          <a:spcPts val="0"/>
                        </a:spcBef>
                        <a:spcAft>
                          <a:spcPts val="0"/>
                        </a:spcAft>
                      </a:pPr>
                      <a:r>
                        <a:rPr lang="en-US" sz="1400" b="1" i="0" baseline="0" dirty="0">
                          <a:solidFill>
                            <a:srgbClr val="C00000"/>
                          </a:solidFill>
                          <a:effectLst/>
                        </a:rPr>
                        <a:t>-0.046</a:t>
                      </a:r>
                      <a:endParaRPr lang="en-US" sz="1100" b="1" i="0" baseline="0" dirty="0">
                        <a:solidFill>
                          <a:srgbClr val="C00000"/>
                        </a:solidFill>
                        <a:effectLst/>
                        <a:latin typeface="Calibri"/>
                        <a:ea typeface="Times New Roman"/>
                        <a:cs typeface="Times New Roman"/>
                      </a:endParaRPr>
                    </a:p>
                  </a:txBody>
                  <a:tcPr marL="68580" marR="68580" marT="0" marB="0" anchor="b">
                    <a:lnL w="12700" cmpd="sng">
                      <a:noFill/>
                    </a:lnL>
                    <a:lnR w="12700" cap="flat" cmpd="sng" algn="ctr">
                      <a:solidFill>
                        <a:schemeClr val="accent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alpha val="44000"/>
                      </a:schemeClr>
                    </a:solidFill>
                  </a:tcPr>
                </a:tc>
              </a:tr>
              <a:tr h="239928">
                <a:tc>
                  <a:txBody>
                    <a:bodyPr/>
                    <a:lstStyle/>
                    <a:p>
                      <a:pPr marL="0" marR="0" algn="ctr">
                        <a:lnSpc>
                          <a:spcPct val="115000"/>
                        </a:lnSpc>
                        <a:spcBef>
                          <a:spcPts val="0"/>
                        </a:spcBef>
                        <a:spcAft>
                          <a:spcPts val="0"/>
                        </a:spcAft>
                      </a:pPr>
                      <a:r>
                        <a:rPr lang="en-US" sz="1400" b="1" i="0" baseline="0" dirty="0">
                          <a:solidFill>
                            <a:schemeClr val="tx1"/>
                          </a:solidFill>
                          <a:effectLst/>
                        </a:rPr>
                        <a:t>1979</a:t>
                      </a:r>
                      <a:endParaRPr lang="en-US" sz="1100" b="1" i="0" baseline="0" dirty="0">
                        <a:solidFill>
                          <a:schemeClr val="tx1"/>
                        </a:solidFill>
                        <a:effectLst/>
                        <a:latin typeface="Calibri"/>
                        <a:ea typeface="Times New Roman"/>
                        <a:cs typeface="Times New Roman"/>
                      </a:endParaRPr>
                    </a:p>
                  </a:txBody>
                  <a:tcPr marL="68580" marR="68580" marT="0" marB="0" anchor="b">
                    <a:lnL w="12700" cap="flat" cmpd="sng" algn="ctr">
                      <a:solidFill>
                        <a:schemeClr val="accent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alpha val="44000"/>
                      </a:schemeClr>
                    </a:solidFill>
                  </a:tcPr>
                </a:tc>
                <a:tc>
                  <a:txBody>
                    <a:bodyPr/>
                    <a:lstStyle/>
                    <a:p>
                      <a:pPr marL="0" marR="0" algn="ctr">
                        <a:lnSpc>
                          <a:spcPct val="115000"/>
                        </a:lnSpc>
                        <a:spcBef>
                          <a:spcPts val="0"/>
                        </a:spcBef>
                        <a:spcAft>
                          <a:spcPts val="0"/>
                        </a:spcAft>
                      </a:pPr>
                      <a:r>
                        <a:rPr lang="en-US" sz="1400" b="1" i="0" baseline="0">
                          <a:effectLst/>
                        </a:rPr>
                        <a:t>2002</a:t>
                      </a:r>
                      <a:endParaRPr lang="en-US" sz="1100" b="1" i="0" baseline="0">
                        <a:effectLst/>
                        <a:latin typeface="Calibri"/>
                        <a:ea typeface="Times New Roman"/>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alpha val="44000"/>
                      </a:schemeClr>
                    </a:solidFill>
                  </a:tcPr>
                </a:tc>
                <a:tc>
                  <a:txBody>
                    <a:bodyPr/>
                    <a:lstStyle/>
                    <a:p>
                      <a:pPr marL="0" marR="0" algn="ctr">
                        <a:lnSpc>
                          <a:spcPct val="115000"/>
                        </a:lnSpc>
                        <a:spcBef>
                          <a:spcPts val="0"/>
                        </a:spcBef>
                        <a:spcAft>
                          <a:spcPts val="0"/>
                        </a:spcAft>
                      </a:pPr>
                      <a:r>
                        <a:rPr lang="en-US" sz="1400" b="1" i="0" baseline="0">
                          <a:effectLst/>
                        </a:rPr>
                        <a:t>108.5</a:t>
                      </a:r>
                      <a:endParaRPr lang="en-US" sz="1100" b="1" i="0" baseline="0">
                        <a:effectLst/>
                        <a:latin typeface="Calibri"/>
                        <a:ea typeface="Times New Roman"/>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alpha val="44000"/>
                      </a:schemeClr>
                    </a:solidFill>
                  </a:tcPr>
                </a:tc>
                <a:tc>
                  <a:txBody>
                    <a:bodyPr/>
                    <a:lstStyle/>
                    <a:p>
                      <a:pPr marL="0" marR="0" algn="ctr">
                        <a:lnSpc>
                          <a:spcPct val="115000"/>
                        </a:lnSpc>
                        <a:spcBef>
                          <a:spcPts val="0"/>
                        </a:spcBef>
                        <a:spcAft>
                          <a:spcPts val="0"/>
                        </a:spcAft>
                      </a:pPr>
                      <a:r>
                        <a:rPr lang="en-US" sz="1400" b="1" i="0" baseline="0" dirty="0">
                          <a:solidFill>
                            <a:srgbClr val="C00000"/>
                          </a:solidFill>
                          <a:effectLst/>
                        </a:rPr>
                        <a:t>-0.051</a:t>
                      </a:r>
                      <a:endParaRPr lang="en-US" sz="1100" b="1" i="0" baseline="0" dirty="0">
                        <a:solidFill>
                          <a:srgbClr val="C00000"/>
                        </a:solidFill>
                        <a:effectLst/>
                        <a:latin typeface="Calibri"/>
                        <a:ea typeface="Times New Roman"/>
                        <a:cs typeface="Times New Roman"/>
                      </a:endParaRPr>
                    </a:p>
                  </a:txBody>
                  <a:tcPr marL="68580" marR="68580" marT="0" marB="0" anchor="b">
                    <a:lnL w="12700" cmpd="sng">
                      <a:noFill/>
                    </a:lnL>
                    <a:lnR w="12700" cap="flat" cmpd="sng" algn="ctr">
                      <a:solidFill>
                        <a:schemeClr val="accent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alpha val="44000"/>
                      </a:schemeClr>
                    </a:solidFill>
                  </a:tcPr>
                </a:tc>
              </a:tr>
              <a:tr h="239928">
                <a:tc>
                  <a:txBody>
                    <a:bodyPr/>
                    <a:lstStyle/>
                    <a:p>
                      <a:pPr marL="0" marR="0" algn="ctr">
                        <a:lnSpc>
                          <a:spcPct val="115000"/>
                        </a:lnSpc>
                        <a:spcBef>
                          <a:spcPts val="0"/>
                        </a:spcBef>
                        <a:spcAft>
                          <a:spcPts val="0"/>
                        </a:spcAft>
                      </a:pPr>
                      <a:r>
                        <a:rPr lang="en-US" sz="1400" b="1" i="0" baseline="0" dirty="0">
                          <a:solidFill>
                            <a:schemeClr val="tx1"/>
                          </a:solidFill>
                          <a:effectLst/>
                        </a:rPr>
                        <a:t>1979</a:t>
                      </a:r>
                      <a:endParaRPr lang="en-US" sz="1100" b="1" i="0" baseline="0" dirty="0">
                        <a:solidFill>
                          <a:schemeClr val="tx1"/>
                        </a:solidFill>
                        <a:effectLst/>
                        <a:latin typeface="Calibri"/>
                        <a:ea typeface="Times New Roman"/>
                        <a:cs typeface="Times New Roman"/>
                      </a:endParaRPr>
                    </a:p>
                  </a:txBody>
                  <a:tcPr marL="68580" marR="68580" marT="0" marB="0" anchor="b">
                    <a:lnL w="12700" cap="flat" cmpd="sng" algn="ctr">
                      <a:solidFill>
                        <a:schemeClr val="accent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alpha val="44000"/>
                      </a:schemeClr>
                    </a:solidFill>
                  </a:tcPr>
                </a:tc>
                <a:tc>
                  <a:txBody>
                    <a:bodyPr/>
                    <a:lstStyle/>
                    <a:p>
                      <a:pPr marL="0" marR="0" algn="ctr">
                        <a:lnSpc>
                          <a:spcPct val="115000"/>
                        </a:lnSpc>
                        <a:spcBef>
                          <a:spcPts val="0"/>
                        </a:spcBef>
                        <a:spcAft>
                          <a:spcPts val="0"/>
                        </a:spcAft>
                      </a:pPr>
                      <a:r>
                        <a:rPr lang="en-US" sz="1400" b="1" i="0" baseline="0">
                          <a:effectLst/>
                        </a:rPr>
                        <a:t>2003</a:t>
                      </a:r>
                      <a:endParaRPr lang="en-US" sz="1100" b="1" i="0" baseline="0">
                        <a:effectLst/>
                        <a:latin typeface="Calibri"/>
                        <a:ea typeface="Times New Roman"/>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alpha val="44000"/>
                      </a:schemeClr>
                    </a:solidFill>
                  </a:tcPr>
                </a:tc>
                <a:tc>
                  <a:txBody>
                    <a:bodyPr/>
                    <a:lstStyle/>
                    <a:p>
                      <a:pPr marL="0" marR="0" algn="ctr">
                        <a:lnSpc>
                          <a:spcPct val="115000"/>
                        </a:lnSpc>
                        <a:spcBef>
                          <a:spcPts val="0"/>
                        </a:spcBef>
                        <a:spcAft>
                          <a:spcPts val="0"/>
                        </a:spcAft>
                      </a:pPr>
                      <a:r>
                        <a:rPr lang="en-US" sz="1400" b="1" i="0" baseline="0">
                          <a:effectLst/>
                        </a:rPr>
                        <a:t>112.0</a:t>
                      </a:r>
                      <a:endParaRPr lang="en-US" sz="1100" b="1" i="0" baseline="0">
                        <a:effectLst/>
                        <a:latin typeface="Calibri"/>
                        <a:ea typeface="Times New Roman"/>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alpha val="44000"/>
                      </a:schemeClr>
                    </a:solidFill>
                  </a:tcPr>
                </a:tc>
                <a:tc>
                  <a:txBody>
                    <a:bodyPr/>
                    <a:lstStyle/>
                    <a:p>
                      <a:pPr marL="0" marR="0" algn="ctr">
                        <a:lnSpc>
                          <a:spcPct val="115000"/>
                        </a:lnSpc>
                        <a:spcBef>
                          <a:spcPts val="0"/>
                        </a:spcBef>
                        <a:spcAft>
                          <a:spcPts val="0"/>
                        </a:spcAft>
                      </a:pPr>
                      <a:r>
                        <a:rPr lang="en-US" sz="1400" b="1" i="0" baseline="0" dirty="0">
                          <a:solidFill>
                            <a:srgbClr val="C00000"/>
                          </a:solidFill>
                          <a:effectLst/>
                        </a:rPr>
                        <a:t>-0.053</a:t>
                      </a:r>
                      <a:endParaRPr lang="en-US" sz="1100" b="1" i="0" baseline="0" dirty="0">
                        <a:solidFill>
                          <a:srgbClr val="C00000"/>
                        </a:solidFill>
                        <a:effectLst/>
                        <a:latin typeface="Calibri"/>
                        <a:ea typeface="Times New Roman"/>
                        <a:cs typeface="Times New Roman"/>
                      </a:endParaRPr>
                    </a:p>
                  </a:txBody>
                  <a:tcPr marL="68580" marR="68580" marT="0" marB="0" anchor="b">
                    <a:lnL w="12700" cmpd="sng">
                      <a:noFill/>
                    </a:lnL>
                    <a:lnR w="12700" cap="flat" cmpd="sng" algn="ctr">
                      <a:solidFill>
                        <a:schemeClr val="accent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alpha val="44000"/>
                      </a:schemeClr>
                    </a:solidFill>
                  </a:tcPr>
                </a:tc>
              </a:tr>
              <a:tr h="239928">
                <a:tc>
                  <a:txBody>
                    <a:bodyPr/>
                    <a:lstStyle/>
                    <a:p>
                      <a:pPr marL="0" marR="0" algn="ctr">
                        <a:lnSpc>
                          <a:spcPct val="115000"/>
                        </a:lnSpc>
                        <a:spcBef>
                          <a:spcPts val="0"/>
                        </a:spcBef>
                        <a:spcAft>
                          <a:spcPts val="0"/>
                        </a:spcAft>
                      </a:pPr>
                      <a:r>
                        <a:rPr lang="en-US" sz="1400" b="1" i="0" baseline="0" dirty="0">
                          <a:solidFill>
                            <a:schemeClr val="tx1"/>
                          </a:solidFill>
                          <a:effectLst/>
                        </a:rPr>
                        <a:t>1979</a:t>
                      </a:r>
                      <a:endParaRPr lang="en-US" sz="1100" b="1" i="0" baseline="0" dirty="0">
                        <a:solidFill>
                          <a:schemeClr val="tx1"/>
                        </a:solidFill>
                        <a:effectLst/>
                        <a:latin typeface="Calibri"/>
                        <a:ea typeface="Times New Roman"/>
                        <a:cs typeface="Times New Roman"/>
                      </a:endParaRPr>
                    </a:p>
                  </a:txBody>
                  <a:tcPr marL="68580" marR="68580" marT="0" marB="0" anchor="b">
                    <a:lnL w="12700" cap="flat" cmpd="sng" algn="ctr">
                      <a:solidFill>
                        <a:schemeClr val="accent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alpha val="44000"/>
                      </a:schemeClr>
                    </a:solidFill>
                  </a:tcPr>
                </a:tc>
                <a:tc>
                  <a:txBody>
                    <a:bodyPr/>
                    <a:lstStyle/>
                    <a:p>
                      <a:pPr marL="0" marR="0" algn="ctr">
                        <a:lnSpc>
                          <a:spcPct val="115000"/>
                        </a:lnSpc>
                        <a:spcBef>
                          <a:spcPts val="0"/>
                        </a:spcBef>
                        <a:spcAft>
                          <a:spcPts val="0"/>
                        </a:spcAft>
                      </a:pPr>
                      <a:r>
                        <a:rPr lang="en-US" sz="1400" b="1" i="0" baseline="0">
                          <a:effectLst/>
                        </a:rPr>
                        <a:t>2004</a:t>
                      </a:r>
                      <a:endParaRPr lang="en-US" sz="1100" b="1" i="0" baseline="0">
                        <a:effectLst/>
                        <a:latin typeface="Calibri"/>
                        <a:ea typeface="Times New Roman"/>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alpha val="44000"/>
                      </a:schemeClr>
                    </a:solidFill>
                  </a:tcPr>
                </a:tc>
                <a:tc>
                  <a:txBody>
                    <a:bodyPr/>
                    <a:lstStyle/>
                    <a:p>
                      <a:pPr marL="0" marR="0" algn="ctr">
                        <a:lnSpc>
                          <a:spcPct val="115000"/>
                        </a:lnSpc>
                        <a:spcBef>
                          <a:spcPts val="0"/>
                        </a:spcBef>
                        <a:spcAft>
                          <a:spcPts val="0"/>
                        </a:spcAft>
                      </a:pPr>
                      <a:r>
                        <a:rPr lang="en-US" sz="1400" b="1" i="0" baseline="0">
                          <a:effectLst/>
                        </a:rPr>
                        <a:t>115.6</a:t>
                      </a:r>
                      <a:endParaRPr lang="en-US" sz="1100" b="1" i="0" baseline="0">
                        <a:effectLst/>
                        <a:latin typeface="Calibri"/>
                        <a:ea typeface="Times New Roman"/>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alpha val="44000"/>
                      </a:schemeClr>
                    </a:solidFill>
                  </a:tcPr>
                </a:tc>
                <a:tc>
                  <a:txBody>
                    <a:bodyPr/>
                    <a:lstStyle/>
                    <a:p>
                      <a:pPr marL="0" marR="0" algn="ctr">
                        <a:lnSpc>
                          <a:spcPct val="115000"/>
                        </a:lnSpc>
                        <a:spcBef>
                          <a:spcPts val="0"/>
                        </a:spcBef>
                        <a:spcAft>
                          <a:spcPts val="0"/>
                        </a:spcAft>
                      </a:pPr>
                      <a:r>
                        <a:rPr lang="en-US" sz="1400" b="1" i="0" baseline="0" dirty="0">
                          <a:solidFill>
                            <a:srgbClr val="C00000"/>
                          </a:solidFill>
                          <a:effectLst/>
                        </a:rPr>
                        <a:t>-0.055</a:t>
                      </a:r>
                      <a:endParaRPr lang="en-US" sz="1100" b="1" i="0" baseline="0" dirty="0">
                        <a:solidFill>
                          <a:srgbClr val="C00000"/>
                        </a:solidFill>
                        <a:effectLst/>
                        <a:latin typeface="Calibri"/>
                        <a:ea typeface="Times New Roman"/>
                        <a:cs typeface="Times New Roman"/>
                      </a:endParaRPr>
                    </a:p>
                  </a:txBody>
                  <a:tcPr marL="68580" marR="68580" marT="0" marB="0" anchor="b">
                    <a:lnL w="12700" cmpd="sng">
                      <a:noFill/>
                    </a:lnL>
                    <a:lnR w="12700" cap="flat" cmpd="sng" algn="ctr">
                      <a:solidFill>
                        <a:schemeClr val="accent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alpha val="44000"/>
                      </a:schemeClr>
                    </a:solidFill>
                  </a:tcPr>
                </a:tc>
              </a:tr>
              <a:tr h="239928">
                <a:tc>
                  <a:txBody>
                    <a:bodyPr/>
                    <a:lstStyle/>
                    <a:p>
                      <a:pPr marL="0" marR="0" algn="ctr">
                        <a:lnSpc>
                          <a:spcPct val="115000"/>
                        </a:lnSpc>
                        <a:spcBef>
                          <a:spcPts val="0"/>
                        </a:spcBef>
                        <a:spcAft>
                          <a:spcPts val="0"/>
                        </a:spcAft>
                      </a:pPr>
                      <a:r>
                        <a:rPr lang="en-US" sz="1400" b="1" i="0" baseline="0" dirty="0">
                          <a:solidFill>
                            <a:schemeClr val="tx1"/>
                          </a:solidFill>
                          <a:effectLst/>
                        </a:rPr>
                        <a:t>1979</a:t>
                      </a:r>
                      <a:endParaRPr lang="en-US" sz="1100" b="1" i="0" baseline="0" dirty="0">
                        <a:solidFill>
                          <a:schemeClr val="tx1"/>
                        </a:solidFill>
                        <a:effectLst/>
                        <a:latin typeface="Calibri"/>
                        <a:ea typeface="Times New Roman"/>
                        <a:cs typeface="Times New Roman"/>
                      </a:endParaRPr>
                    </a:p>
                  </a:txBody>
                  <a:tcPr marL="68580" marR="68580" marT="0" marB="0" anchor="b">
                    <a:lnL w="12700" cap="flat" cmpd="sng" algn="ctr">
                      <a:solidFill>
                        <a:schemeClr val="accent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alpha val="44000"/>
                      </a:schemeClr>
                    </a:solidFill>
                  </a:tcPr>
                </a:tc>
                <a:tc>
                  <a:txBody>
                    <a:bodyPr/>
                    <a:lstStyle/>
                    <a:p>
                      <a:pPr marL="0" marR="0" algn="ctr">
                        <a:lnSpc>
                          <a:spcPct val="115000"/>
                        </a:lnSpc>
                        <a:spcBef>
                          <a:spcPts val="0"/>
                        </a:spcBef>
                        <a:spcAft>
                          <a:spcPts val="0"/>
                        </a:spcAft>
                      </a:pPr>
                      <a:r>
                        <a:rPr lang="en-US" sz="1400" b="1" i="0" baseline="0">
                          <a:effectLst/>
                        </a:rPr>
                        <a:t>2005</a:t>
                      </a:r>
                      <a:endParaRPr lang="en-US" sz="1100" b="1" i="0" baseline="0">
                        <a:effectLst/>
                        <a:latin typeface="Calibri"/>
                        <a:ea typeface="Times New Roman"/>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alpha val="44000"/>
                      </a:schemeClr>
                    </a:solidFill>
                  </a:tcPr>
                </a:tc>
                <a:tc>
                  <a:txBody>
                    <a:bodyPr/>
                    <a:lstStyle/>
                    <a:p>
                      <a:pPr marL="0" marR="0" algn="ctr">
                        <a:lnSpc>
                          <a:spcPct val="115000"/>
                        </a:lnSpc>
                        <a:spcBef>
                          <a:spcPts val="0"/>
                        </a:spcBef>
                        <a:spcAft>
                          <a:spcPts val="0"/>
                        </a:spcAft>
                      </a:pPr>
                      <a:r>
                        <a:rPr lang="en-US" sz="1400" b="1" i="0" baseline="0">
                          <a:effectLst/>
                        </a:rPr>
                        <a:t>125.2</a:t>
                      </a:r>
                      <a:endParaRPr lang="en-US" sz="1100" b="1" i="0" baseline="0">
                        <a:effectLst/>
                        <a:latin typeface="Calibri"/>
                        <a:ea typeface="Times New Roman"/>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alpha val="44000"/>
                      </a:schemeClr>
                    </a:solidFill>
                  </a:tcPr>
                </a:tc>
                <a:tc>
                  <a:txBody>
                    <a:bodyPr/>
                    <a:lstStyle/>
                    <a:p>
                      <a:pPr marL="0" marR="0" algn="ctr">
                        <a:lnSpc>
                          <a:spcPct val="115000"/>
                        </a:lnSpc>
                        <a:spcBef>
                          <a:spcPts val="0"/>
                        </a:spcBef>
                        <a:spcAft>
                          <a:spcPts val="0"/>
                        </a:spcAft>
                      </a:pPr>
                      <a:r>
                        <a:rPr lang="en-US" sz="1400" b="1" i="0" baseline="0" dirty="0">
                          <a:solidFill>
                            <a:srgbClr val="C00000"/>
                          </a:solidFill>
                          <a:effectLst/>
                        </a:rPr>
                        <a:t>-0.059</a:t>
                      </a:r>
                      <a:endParaRPr lang="en-US" sz="1100" b="1" i="0" baseline="0" dirty="0">
                        <a:solidFill>
                          <a:srgbClr val="C00000"/>
                        </a:solidFill>
                        <a:effectLst/>
                        <a:latin typeface="Calibri"/>
                        <a:ea typeface="Times New Roman"/>
                        <a:cs typeface="Times New Roman"/>
                      </a:endParaRPr>
                    </a:p>
                  </a:txBody>
                  <a:tcPr marL="68580" marR="68580" marT="0" marB="0" anchor="b">
                    <a:lnL w="12700" cmpd="sng">
                      <a:noFill/>
                    </a:lnL>
                    <a:lnR w="12700" cap="flat" cmpd="sng" algn="ctr">
                      <a:solidFill>
                        <a:schemeClr val="accent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alpha val="44000"/>
                      </a:schemeClr>
                    </a:solidFill>
                  </a:tcPr>
                </a:tc>
              </a:tr>
              <a:tr h="239928">
                <a:tc>
                  <a:txBody>
                    <a:bodyPr/>
                    <a:lstStyle/>
                    <a:p>
                      <a:pPr marL="0" marR="0" algn="ctr">
                        <a:lnSpc>
                          <a:spcPct val="115000"/>
                        </a:lnSpc>
                        <a:spcBef>
                          <a:spcPts val="0"/>
                        </a:spcBef>
                        <a:spcAft>
                          <a:spcPts val="0"/>
                        </a:spcAft>
                      </a:pPr>
                      <a:r>
                        <a:rPr lang="en-US" sz="1400" b="1" i="0" baseline="0" dirty="0">
                          <a:solidFill>
                            <a:schemeClr val="tx1"/>
                          </a:solidFill>
                          <a:effectLst/>
                        </a:rPr>
                        <a:t>1979</a:t>
                      </a:r>
                      <a:endParaRPr lang="en-US" sz="1100" b="1" i="0" baseline="0" dirty="0">
                        <a:solidFill>
                          <a:schemeClr val="tx1"/>
                        </a:solidFill>
                        <a:effectLst/>
                        <a:latin typeface="Calibri"/>
                        <a:ea typeface="Times New Roman"/>
                        <a:cs typeface="Times New Roman"/>
                      </a:endParaRPr>
                    </a:p>
                  </a:txBody>
                  <a:tcPr marL="68580" marR="68580" marT="0" marB="0" anchor="b">
                    <a:lnL w="12700" cap="flat" cmpd="sng" algn="ctr">
                      <a:solidFill>
                        <a:schemeClr val="accent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alpha val="44000"/>
                      </a:schemeClr>
                    </a:solidFill>
                  </a:tcPr>
                </a:tc>
                <a:tc>
                  <a:txBody>
                    <a:bodyPr/>
                    <a:lstStyle/>
                    <a:p>
                      <a:pPr marL="0" marR="0" algn="ctr">
                        <a:lnSpc>
                          <a:spcPct val="115000"/>
                        </a:lnSpc>
                        <a:spcBef>
                          <a:spcPts val="0"/>
                        </a:spcBef>
                        <a:spcAft>
                          <a:spcPts val="0"/>
                        </a:spcAft>
                      </a:pPr>
                      <a:r>
                        <a:rPr lang="en-US" sz="1400" b="1" i="0" baseline="0">
                          <a:effectLst/>
                        </a:rPr>
                        <a:t>2006</a:t>
                      </a:r>
                      <a:endParaRPr lang="en-US" sz="1100" b="1" i="0" baseline="0">
                        <a:effectLst/>
                        <a:latin typeface="Calibri"/>
                        <a:ea typeface="Times New Roman"/>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alpha val="44000"/>
                      </a:schemeClr>
                    </a:solidFill>
                  </a:tcPr>
                </a:tc>
                <a:tc>
                  <a:txBody>
                    <a:bodyPr/>
                    <a:lstStyle/>
                    <a:p>
                      <a:pPr marL="0" marR="0" algn="ctr">
                        <a:lnSpc>
                          <a:spcPct val="115000"/>
                        </a:lnSpc>
                        <a:spcBef>
                          <a:spcPts val="0"/>
                        </a:spcBef>
                        <a:spcAft>
                          <a:spcPts val="0"/>
                        </a:spcAft>
                      </a:pPr>
                      <a:r>
                        <a:rPr lang="en-US" sz="1400" b="1" i="0" baseline="0">
                          <a:effectLst/>
                        </a:rPr>
                        <a:t>126.8</a:t>
                      </a:r>
                      <a:endParaRPr lang="en-US" sz="1100" b="1" i="0" baseline="0">
                        <a:effectLst/>
                        <a:latin typeface="Calibri"/>
                        <a:ea typeface="Times New Roman"/>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alpha val="44000"/>
                      </a:schemeClr>
                    </a:solidFill>
                  </a:tcPr>
                </a:tc>
                <a:tc>
                  <a:txBody>
                    <a:bodyPr/>
                    <a:lstStyle/>
                    <a:p>
                      <a:pPr marL="0" marR="0" algn="ctr">
                        <a:lnSpc>
                          <a:spcPct val="115000"/>
                        </a:lnSpc>
                        <a:spcBef>
                          <a:spcPts val="0"/>
                        </a:spcBef>
                        <a:spcAft>
                          <a:spcPts val="0"/>
                        </a:spcAft>
                      </a:pPr>
                      <a:r>
                        <a:rPr lang="en-US" sz="1400" b="1" i="0" baseline="0" dirty="0">
                          <a:solidFill>
                            <a:srgbClr val="C00000"/>
                          </a:solidFill>
                          <a:effectLst/>
                        </a:rPr>
                        <a:t>-0.060</a:t>
                      </a:r>
                      <a:endParaRPr lang="en-US" sz="1100" b="1" i="0" baseline="0" dirty="0">
                        <a:solidFill>
                          <a:srgbClr val="C00000"/>
                        </a:solidFill>
                        <a:effectLst/>
                        <a:latin typeface="Calibri"/>
                        <a:ea typeface="Times New Roman"/>
                        <a:cs typeface="Times New Roman"/>
                      </a:endParaRPr>
                    </a:p>
                  </a:txBody>
                  <a:tcPr marL="68580" marR="68580" marT="0" marB="0" anchor="b">
                    <a:lnL w="12700" cmpd="sng">
                      <a:noFill/>
                    </a:lnL>
                    <a:lnR w="12700" cap="flat" cmpd="sng" algn="ctr">
                      <a:solidFill>
                        <a:schemeClr val="accent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alpha val="44000"/>
                      </a:schemeClr>
                    </a:solidFill>
                  </a:tcPr>
                </a:tc>
              </a:tr>
              <a:tr h="239928">
                <a:tc>
                  <a:txBody>
                    <a:bodyPr/>
                    <a:lstStyle/>
                    <a:p>
                      <a:pPr marL="0" marR="0" algn="ctr">
                        <a:lnSpc>
                          <a:spcPct val="115000"/>
                        </a:lnSpc>
                        <a:spcBef>
                          <a:spcPts val="0"/>
                        </a:spcBef>
                        <a:spcAft>
                          <a:spcPts val="0"/>
                        </a:spcAft>
                      </a:pPr>
                      <a:r>
                        <a:rPr lang="en-US" sz="1400" b="1" i="0" baseline="0" dirty="0">
                          <a:solidFill>
                            <a:schemeClr val="tx1"/>
                          </a:solidFill>
                          <a:effectLst/>
                        </a:rPr>
                        <a:t>1979</a:t>
                      </a:r>
                      <a:endParaRPr lang="en-US" sz="1100" b="1" i="0" baseline="0" dirty="0">
                        <a:solidFill>
                          <a:schemeClr val="tx1"/>
                        </a:solidFill>
                        <a:effectLst/>
                        <a:latin typeface="Calibri"/>
                        <a:ea typeface="Times New Roman"/>
                        <a:cs typeface="Times New Roman"/>
                      </a:endParaRPr>
                    </a:p>
                  </a:txBody>
                  <a:tcPr marL="68580" marR="68580" marT="0" marB="0" anchor="b">
                    <a:lnL w="12700" cap="flat" cmpd="sng" algn="ctr">
                      <a:solidFill>
                        <a:schemeClr val="accent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alpha val="44000"/>
                      </a:schemeClr>
                    </a:solidFill>
                  </a:tcPr>
                </a:tc>
                <a:tc>
                  <a:txBody>
                    <a:bodyPr/>
                    <a:lstStyle/>
                    <a:p>
                      <a:pPr marL="0" marR="0" algn="ctr">
                        <a:lnSpc>
                          <a:spcPct val="115000"/>
                        </a:lnSpc>
                        <a:spcBef>
                          <a:spcPts val="0"/>
                        </a:spcBef>
                        <a:spcAft>
                          <a:spcPts val="0"/>
                        </a:spcAft>
                      </a:pPr>
                      <a:r>
                        <a:rPr lang="en-US" sz="1400" b="1" i="0" baseline="0">
                          <a:effectLst/>
                        </a:rPr>
                        <a:t>2007</a:t>
                      </a:r>
                      <a:endParaRPr lang="en-US" sz="1100" b="1" i="0" baseline="0">
                        <a:effectLst/>
                        <a:latin typeface="Calibri"/>
                        <a:ea typeface="Times New Roman"/>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alpha val="44000"/>
                      </a:schemeClr>
                    </a:solidFill>
                  </a:tcPr>
                </a:tc>
                <a:tc>
                  <a:txBody>
                    <a:bodyPr/>
                    <a:lstStyle/>
                    <a:p>
                      <a:pPr marL="0" marR="0" algn="ctr">
                        <a:lnSpc>
                          <a:spcPct val="115000"/>
                        </a:lnSpc>
                        <a:spcBef>
                          <a:spcPts val="0"/>
                        </a:spcBef>
                        <a:spcAft>
                          <a:spcPts val="0"/>
                        </a:spcAft>
                      </a:pPr>
                      <a:r>
                        <a:rPr lang="en-US" sz="1400" b="1" i="0" baseline="0">
                          <a:effectLst/>
                        </a:rPr>
                        <a:t>149.5</a:t>
                      </a:r>
                      <a:endParaRPr lang="en-US" sz="1100" b="1" i="0" baseline="0">
                        <a:effectLst/>
                        <a:latin typeface="Calibri"/>
                        <a:ea typeface="Times New Roman"/>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alpha val="44000"/>
                      </a:schemeClr>
                    </a:solidFill>
                  </a:tcPr>
                </a:tc>
                <a:tc>
                  <a:txBody>
                    <a:bodyPr/>
                    <a:lstStyle/>
                    <a:p>
                      <a:pPr marL="0" marR="0" algn="ctr">
                        <a:lnSpc>
                          <a:spcPct val="115000"/>
                        </a:lnSpc>
                        <a:spcBef>
                          <a:spcPts val="0"/>
                        </a:spcBef>
                        <a:spcAft>
                          <a:spcPts val="0"/>
                        </a:spcAft>
                      </a:pPr>
                      <a:r>
                        <a:rPr lang="en-US" sz="1400" b="1" i="0" baseline="0" dirty="0">
                          <a:solidFill>
                            <a:srgbClr val="C00000"/>
                          </a:solidFill>
                          <a:effectLst/>
                        </a:rPr>
                        <a:t>-0.072</a:t>
                      </a:r>
                      <a:endParaRPr lang="en-US" sz="1100" b="1" i="0" baseline="0" dirty="0">
                        <a:solidFill>
                          <a:srgbClr val="C00000"/>
                        </a:solidFill>
                        <a:effectLst/>
                        <a:latin typeface="Calibri"/>
                        <a:ea typeface="Times New Roman"/>
                        <a:cs typeface="Times New Roman"/>
                      </a:endParaRPr>
                    </a:p>
                  </a:txBody>
                  <a:tcPr marL="68580" marR="68580" marT="0" marB="0" anchor="b">
                    <a:lnL w="12700" cmpd="sng">
                      <a:noFill/>
                    </a:lnL>
                    <a:lnR w="12700" cap="flat" cmpd="sng" algn="ctr">
                      <a:solidFill>
                        <a:schemeClr val="accent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alpha val="44000"/>
                      </a:schemeClr>
                    </a:solidFill>
                  </a:tcPr>
                </a:tc>
              </a:tr>
              <a:tr h="239928">
                <a:tc>
                  <a:txBody>
                    <a:bodyPr/>
                    <a:lstStyle/>
                    <a:p>
                      <a:pPr marL="0" marR="0" algn="ctr">
                        <a:lnSpc>
                          <a:spcPct val="115000"/>
                        </a:lnSpc>
                        <a:spcBef>
                          <a:spcPts val="0"/>
                        </a:spcBef>
                        <a:spcAft>
                          <a:spcPts val="0"/>
                        </a:spcAft>
                      </a:pPr>
                      <a:r>
                        <a:rPr lang="en-US" sz="1400" b="1" i="0" baseline="0" dirty="0">
                          <a:solidFill>
                            <a:schemeClr val="tx1"/>
                          </a:solidFill>
                          <a:effectLst/>
                        </a:rPr>
                        <a:t>1979</a:t>
                      </a:r>
                      <a:endParaRPr lang="en-US" sz="1100" b="1" i="0" baseline="0" dirty="0">
                        <a:solidFill>
                          <a:schemeClr val="tx1"/>
                        </a:solidFill>
                        <a:effectLst/>
                        <a:latin typeface="Calibri"/>
                        <a:ea typeface="Times New Roman"/>
                        <a:cs typeface="Times New Roman"/>
                      </a:endParaRPr>
                    </a:p>
                  </a:txBody>
                  <a:tcPr marL="68580" marR="68580" marT="0" marB="0" anchor="b">
                    <a:lnL w="12700" cap="flat" cmpd="sng" algn="ctr">
                      <a:solidFill>
                        <a:schemeClr val="accent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alpha val="44000"/>
                      </a:schemeClr>
                    </a:solidFill>
                  </a:tcPr>
                </a:tc>
                <a:tc>
                  <a:txBody>
                    <a:bodyPr/>
                    <a:lstStyle/>
                    <a:p>
                      <a:pPr marL="0" marR="0" algn="ctr">
                        <a:lnSpc>
                          <a:spcPct val="115000"/>
                        </a:lnSpc>
                        <a:spcBef>
                          <a:spcPts val="0"/>
                        </a:spcBef>
                        <a:spcAft>
                          <a:spcPts val="0"/>
                        </a:spcAft>
                      </a:pPr>
                      <a:r>
                        <a:rPr lang="en-US" sz="1400" b="1" i="0" baseline="0">
                          <a:effectLst/>
                        </a:rPr>
                        <a:t>2008</a:t>
                      </a:r>
                      <a:endParaRPr lang="en-US" sz="1100" b="1" i="0" baseline="0">
                        <a:effectLst/>
                        <a:latin typeface="Calibri"/>
                        <a:ea typeface="Times New Roman"/>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alpha val="44000"/>
                      </a:schemeClr>
                    </a:solidFill>
                  </a:tcPr>
                </a:tc>
                <a:tc>
                  <a:txBody>
                    <a:bodyPr/>
                    <a:lstStyle/>
                    <a:p>
                      <a:pPr marL="0" marR="0" algn="ctr">
                        <a:lnSpc>
                          <a:spcPct val="115000"/>
                        </a:lnSpc>
                        <a:spcBef>
                          <a:spcPts val="0"/>
                        </a:spcBef>
                        <a:spcAft>
                          <a:spcPts val="0"/>
                        </a:spcAft>
                      </a:pPr>
                      <a:r>
                        <a:rPr lang="en-US" sz="1400" b="1" i="0" baseline="0">
                          <a:effectLst/>
                        </a:rPr>
                        <a:t>162.2</a:t>
                      </a:r>
                      <a:endParaRPr lang="en-US" sz="1100" b="1" i="0" baseline="0">
                        <a:effectLst/>
                        <a:latin typeface="Calibri"/>
                        <a:ea typeface="Times New Roman"/>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alpha val="44000"/>
                      </a:schemeClr>
                    </a:solidFill>
                  </a:tcPr>
                </a:tc>
                <a:tc>
                  <a:txBody>
                    <a:bodyPr/>
                    <a:lstStyle/>
                    <a:p>
                      <a:pPr marL="0" marR="0" algn="ctr">
                        <a:lnSpc>
                          <a:spcPct val="115000"/>
                        </a:lnSpc>
                        <a:spcBef>
                          <a:spcPts val="0"/>
                        </a:spcBef>
                        <a:spcAft>
                          <a:spcPts val="0"/>
                        </a:spcAft>
                      </a:pPr>
                      <a:r>
                        <a:rPr lang="en-US" sz="1400" b="1" i="0" baseline="0" dirty="0">
                          <a:solidFill>
                            <a:srgbClr val="C00000"/>
                          </a:solidFill>
                          <a:effectLst/>
                        </a:rPr>
                        <a:t>-0.078</a:t>
                      </a:r>
                      <a:endParaRPr lang="en-US" sz="1100" b="1" i="0" baseline="0" dirty="0">
                        <a:solidFill>
                          <a:srgbClr val="C00000"/>
                        </a:solidFill>
                        <a:effectLst/>
                        <a:latin typeface="Calibri"/>
                        <a:ea typeface="Times New Roman"/>
                        <a:cs typeface="Times New Roman"/>
                      </a:endParaRPr>
                    </a:p>
                  </a:txBody>
                  <a:tcPr marL="68580" marR="68580" marT="0" marB="0" anchor="b">
                    <a:lnL w="12700" cmpd="sng">
                      <a:noFill/>
                    </a:lnL>
                    <a:lnR w="12700" cap="flat" cmpd="sng" algn="ctr">
                      <a:solidFill>
                        <a:schemeClr val="accent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alpha val="44000"/>
                      </a:schemeClr>
                    </a:solidFill>
                  </a:tcPr>
                </a:tc>
              </a:tr>
              <a:tr h="239928">
                <a:tc>
                  <a:txBody>
                    <a:bodyPr/>
                    <a:lstStyle/>
                    <a:p>
                      <a:pPr marL="0" marR="0" algn="ctr">
                        <a:lnSpc>
                          <a:spcPct val="115000"/>
                        </a:lnSpc>
                        <a:spcBef>
                          <a:spcPts val="0"/>
                        </a:spcBef>
                        <a:spcAft>
                          <a:spcPts val="0"/>
                        </a:spcAft>
                      </a:pPr>
                      <a:r>
                        <a:rPr lang="en-US" sz="1400" b="1" i="0" baseline="0" dirty="0">
                          <a:solidFill>
                            <a:schemeClr val="tx1"/>
                          </a:solidFill>
                          <a:effectLst/>
                        </a:rPr>
                        <a:t>1979</a:t>
                      </a:r>
                      <a:endParaRPr lang="en-US" sz="1100" b="1" i="0" baseline="0" dirty="0">
                        <a:solidFill>
                          <a:schemeClr val="tx1"/>
                        </a:solidFill>
                        <a:effectLst/>
                        <a:latin typeface="Calibri"/>
                        <a:ea typeface="Times New Roman"/>
                        <a:cs typeface="Times New Roman"/>
                      </a:endParaRPr>
                    </a:p>
                  </a:txBody>
                  <a:tcPr marL="68580" marR="68580" marT="0" marB="0" anchor="b">
                    <a:lnL w="12700" cap="flat" cmpd="sng" algn="ctr">
                      <a:solidFill>
                        <a:schemeClr val="accent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alpha val="44000"/>
                      </a:schemeClr>
                    </a:solidFill>
                  </a:tcPr>
                </a:tc>
                <a:tc>
                  <a:txBody>
                    <a:bodyPr/>
                    <a:lstStyle/>
                    <a:p>
                      <a:pPr marL="0" marR="0" algn="ctr">
                        <a:lnSpc>
                          <a:spcPct val="115000"/>
                        </a:lnSpc>
                        <a:spcBef>
                          <a:spcPts val="0"/>
                        </a:spcBef>
                        <a:spcAft>
                          <a:spcPts val="0"/>
                        </a:spcAft>
                      </a:pPr>
                      <a:r>
                        <a:rPr lang="en-US" sz="1400" b="1" i="0" baseline="0">
                          <a:effectLst/>
                        </a:rPr>
                        <a:t>2009</a:t>
                      </a:r>
                      <a:endParaRPr lang="en-US" sz="1100" b="1" i="0" baseline="0">
                        <a:effectLst/>
                        <a:latin typeface="Calibri"/>
                        <a:ea typeface="Times New Roman"/>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alpha val="44000"/>
                      </a:schemeClr>
                    </a:solidFill>
                  </a:tcPr>
                </a:tc>
                <a:tc>
                  <a:txBody>
                    <a:bodyPr/>
                    <a:lstStyle/>
                    <a:p>
                      <a:pPr marL="0" marR="0" algn="ctr">
                        <a:lnSpc>
                          <a:spcPct val="115000"/>
                        </a:lnSpc>
                        <a:spcBef>
                          <a:spcPts val="0"/>
                        </a:spcBef>
                        <a:spcAft>
                          <a:spcPts val="0"/>
                        </a:spcAft>
                      </a:pPr>
                      <a:r>
                        <a:rPr lang="en-US" sz="1400" b="1" i="0" baseline="0">
                          <a:effectLst/>
                        </a:rPr>
                        <a:t>163.4</a:t>
                      </a:r>
                      <a:endParaRPr lang="en-US" sz="1100" b="1" i="0" baseline="0">
                        <a:effectLst/>
                        <a:latin typeface="Calibri"/>
                        <a:ea typeface="Times New Roman"/>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alpha val="44000"/>
                      </a:schemeClr>
                    </a:solidFill>
                  </a:tcPr>
                </a:tc>
                <a:tc>
                  <a:txBody>
                    <a:bodyPr/>
                    <a:lstStyle/>
                    <a:p>
                      <a:pPr marL="0" marR="0" algn="ctr">
                        <a:lnSpc>
                          <a:spcPct val="115000"/>
                        </a:lnSpc>
                        <a:spcBef>
                          <a:spcPts val="0"/>
                        </a:spcBef>
                        <a:spcAft>
                          <a:spcPts val="0"/>
                        </a:spcAft>
                      </a:pPr>
                      <a:r>
                        <a:rPr lang="en-US" sz="1400" b="1" i="0" baseline="0" dirty="0">
                          <a:solidFill>
                            <a:srgbClr val="C00000"/>
                          </a:solidFill>
                          <a:effectLst/>
                        </a:rPr>
                        <a:t>-0.079</a:t>
                      </a:r>
                      <a:endParaRPr lang="en-US" sz="1100" b="1" i="0" baseline="0" dirty="0">
                        <a:solidFill>
                          <a:srgbClr val="C00000"/>
                        </a:solidFill>
                        <a:effectLst/>
                        <a:latin typeface="Calibri"/>
                        <a:ea typeface="Times New Roman"/>
                        <a:cs typeface="Times New Roman"/>
                      </a:endParaRPr>
                    </a:p>
                  </a:txBody>
                  <a:tcPr marL="68580" marR="68580" marT="0" marB="0" anchor="b">
                    <a:lnL w="12700" cmpd="sng">
                      <a:noFill/>
                    </a:lnL>
                    <a:lnR w="12700" cap="flat" cmpd="sng" algn="ctr">
                      <a:solidFill>
                        <a:schemeClr val="accent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alpha val="44000"/>
                      </a:schemeClr>
                    </a:solidFill>
                  </a:tcPr>
                </a:tc>
              </a:tr>
              <a:tr h="239928">
                <a:tc>
                  <a:txBody>
                    <a:bodyPr/>
                    <a:lstStyle/>
                    <a:p>
                      <a:pPr marL="0" marR="0" algn="ctr">
                        <a:lnSpc>
                          <a:spcPct val="115000"/>
                        </a:lnSpc>
                        <a:spcBef>
                          <a:spcPts val="0"/>
                        </a:spcBef>
                        <a:spcAft>
                          <a:spcPts val="0"/>
                        </a:spcAft>
                      </a:pPr>
                      <a:r>
                        <a:rPr lang="en-US" sz="1400" b="1" i="0" baseline="0" dirty="0">
                          <a:solidFill>
                            <a:schemeClr val="tx1"/>
                          </a:solidFill>
                          <a:effectLst/>
                        </a:rPr>
                        <a:t>1979</a:t>
                      </a:r>
                      <a:endParaRPr lang="en-US" sz="1100" b="1" i="0" baseline="0" dirty="0">
                        <a:solidFill>
                          <a:schemeClr val="tx1"/>
                        </a:solidFill>
                        <a:effectLst/>
                        <a:latin typeface="Calibri"/>
                        <a:ea typeface="Times New Roman"/>
                        <a:cs typeface="Times New Roman"/>
                      </a:endParaRPr>
                    </a:p>
                  </a:txBody>
                  <a:tcPr marL="68580" marR="68580" marT="0" marB="0" anchor="b">
                    <a:lnL w="12700" cap="flat" cmpd="sng" algn="ctr">
                      <a:solidFill>
                        <a:schemeClr val="accent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alpha val="44000"/>
                      </a:schemeClr>
                    </a:solidFill>
                  </a:tcPr>
                </a:tc>
                <a:tc>
                  <a:txBody>
                    <a:bodyPr/>
                    <a:lstStyle/>
                    <a:p>
                      <a:pPr marL="0" marR="0" algn="ctr">
                        <a:lnSpc>
                          <a:spcPct val="115000"/>
                        </a:lnSpc>
                        <a:spcBef>
                          <a:spcPts val="0"/>
                        </a:spcBef>
                        <a:spcAft>
                          <a:spcPts val="0"/>
                        </a:spcAft>
                      </a:pPr>
                      <a:r>
                        <a:rPr lang="en-US" sz="1400" b="1" i="0" baseline="0">
                          <a:effectLst/>
                        </a:rPr>
                        <a:t>2010</a:t>
                      </a:r>
                      <a:endParaRPr lang="en-US" sz="1100" b="1" i="0" baseline="0">
                        <a:effectLst/>
                        <a:latin typeface="Calibri"/>
                        <a:ea typeface="Times New Roman"/>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alpha val="44000"/>
                      </a:schemeClr>
                    </a:solidFill>
                  </a:tcPr>
                </a:tc>
                <a:tc>
                  <a:txBody>
                    <a:bodyPr/>
                    <a:lstStyle/>
                    <a:p>
                      <a:pPr marL="0" marR="0" algn="ctr">
                        <a:lnSpc>
                          <a:spcPct val="115000"/>
                        </a:lnSpc>
                        <a:spcBef>
                          <a:spcPts val="0"/>
                        </a:spcBef>
                        <a:spcAft>
                          <a:spcPts val="0"/>
                        </a:spcAft>
                      </a:pPr>
                      <a:r>
                        <a:rPr lang="en-US" sz="1400" b="1" i="0" baseline="0">
                          <a:effectLst/>
                        </a:rPr>
                        <a:t>168.8</a:t>
                      </a:r>
                      <a:endParaRPr lang="en-US" sz="1100" b="1" i="0" baseline="0">
                        <a:effectLst/>
                        <a:latin typeface="Calibri"/>
                        <a:ea typeface="Times New Roman"/>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alpha val="44000"/>
                      </a:schemeClr>
                    </a:solidFill>
                  </a:tcPr>
                </a:tc>
                <a:tc>
                  <a:txBody>
                    <a:bodyPr/>
                    <a:lstStyle/>
                    <a:p>
                      <a:pPr marL="0" marR="0" algn="ctr">
                        <a:lnSpc>
                          <a:spcPct val="115000"/>
                        </a:lnSpc>
                        <a:spcBef>
                          <a:spcPts val="0"/>
                        </a:spcBef>
                        <a:spcAft>
                          <a:spcPts val="0"/>
                        </a:spcAft>
                      </a:pPr>
                      <a:r>
                        <a:rPr lang="en-US" sz="1400" b="1" i="0" baseline="0" dirty="0">
                          <a:solidFill>
                            <a:srgbClr val="C00000"/>
                          </a:solidFill>
                          <a:effectLst/>
                        </a:rPr>
                        <a:t>-0.081</a:t>
                      </a:r>
                      <a:endParaRPr lang="en-US" sz="1100" b="1" i="0" baseline="0" dirty="0">
                        <a:solidFill>
                          <a:srgbClr val="C00000"/>
                        </a:solidFill>
                        <a:effectLst/>
                        <a:latin typeface="Calibri"/>
                        <a:ea typeface="Times New Roman"/>
                        <a:cs typeface="Times New Roman"/>
                      </a:endParaRPr>
                    </a:p>
                  </a:txBody>
                  <a:tcPr marL="68580" marR="68580" marT="0" marB="0" anchor="b">
                    <a:lnL w="12700" cmpd="sng">
                      <a:noFill/>
                    </a:lnL>
                    <a:lnR w="12700" cap="flat" cmpd="sng" algn="ctr">
                      <a:solidFill>
                        <a:schemeClr val="accent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alpha val="44000"/>
                      </a:schemeClr>
                    </a:solidFill>
                  </a:tcPr>
                </a:tc>
              </a:tr>
              <a:tr h="239928">
                <a:tc>
                  <a:txBody>
                    <a:bodyPr/>
                    <a:lstStyle/>
                    <a:p>
                      <a:pPr marL="0" marR="0" algn="ctr">
                        <a:lnSpc>
                          <a:spcPct val="115000"/>
                        </a:lnSpc>
                        <a:spcBef>
                          <a:spcPts val="0"/>
                        </a:spcBef>
                        <a:spcAft>
                          <a:spcPts val="0"/>
                        </a:spcAft>
                      </a:pPr>
                      <a:r>
                        <a:rPr lang="en-US" sz="1400" b="1" i="0" baseline="0" dirty="0">
                          <a:solidFill>
                            <a:schemeClr val="tx1"/>
                          </a:solidFill>
                          <a:effectLst/>
                        </a:rPr>
                        <a:t>1979</a:t>
                      </a:r>
                      <a:endParaRPr lang="en-US" sz="1100" b="1" i="0" baseline="0" dirty="0">
                        <a:solidFill>
                          <a:schemeClr val="tx1"/>
                        </a:solidFill>
                        <a:effectLst/>
                        <a:latin typeface="Calibri"/>
                        <a:ea typeface="Times New Roman"/>
                        <a:cs typeface="Times New Roman"/>
                      </a:endParaRPr>
                    </a:p>
                  </a:txBody>
                  <a:tcPr marL="68580" marR="68580" marT="0" marB="0" anchor="b">
                    <a:lnL w="12700" cap="flat" cmpd="sng" algn="ctr">
                      <a:solidFill>
                        <a:schemeClr val="accent6"/>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alpha val="44000"/>
                      </a:schemeClr>
                    </a:solidFill>
                  </a:tcPr>
                </a:tc>
                <a:tc>
                  <a:txBody>
                    <a:bodyPr/>
                    <a:lstStyle/>
                    <a:p>
                      <a:pPr marL="0" marR="0" algn="ctr">
                        <a:lnSpc>
                          <a:spcPct val="115000"/>
                        </a:lnSpc>
                        <a:spcBef>
                          <a:spcPts val="0"/>
                        </a:spcBef>
                        <a:spcAft>
                          <a:spcPts val="0"/>
                        </a:spcAft>
                      </a:pPr>
                      <a:r>
                        <a:rPr lang="en-US" sz="1400" b="1" i="0" baseline="0">
                          <a:effectLst/>
                        </a:rPr>
                        <a:t>2011</a:t>
                      </a:r>
                      <a:endParaRPr lang="en-US" sz="1100" b="1" i="0" baseline="0">
                        <a:effectLst/>
                        <a:latin typeface="Calibri"/>
                        <a:ea typeface="Times New Roman"/>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alpha val="44000"/>
                      </a:schemeClr>
                    </a:solidFill>
                  </a:tcPr>
                </a:tc>
                <a:tc>
                  <a:txBody>
                    <a:bodyPr/>
                    <a:lstStyle/>
                    <a:p>
                      <a:pPr marL="0" marR="0" algn="ctr">
                        <a:lnSpc>
                          <a:spcPct val="115000"/>
                        </a:lnSpc>
                        <a:spcBef>
                          <a:spcPts val="0"/>
                        </a:spcBef>
                        <a:spcAft>
                          <a:spcPts val="0"/>
                        </a:spcAft>
                      </a:pPr>
                      <a:r>
                        <a:rPr lang="en-US" sz="1400" b="1" i="0" baseline="0">
                          <a:effectLst/>
                        </a:rPr>
                        <a:t>175.4</a:t>
                      </a:r>
                      <a:endParaRPr lang="en-US" sz="1100" b="1" i="0" baseline="0">
                        <a:effectLst/>
                        <a:latin typeface="Calibri"/>
                        <a:ea typeface="Times New Roman"/>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alpha val="44000"/>
                      </a:schemeClr>
                    </a:solidFill>
                  </a:tcPr>
                </a:tc>
                <a:tc>
                  <a:txBody>
                    <a:bodyPr/>
                    <a:lstStyle/>
                    <a:p>
                      <a:pPr marL="0" marR="0" algn="ctr">
                        <a:lnSpc>
                          <a:spcPct val="115000"/>
                        </a:lnSpc>
                        <a:spcBef>
                          <a:spcPts val="0"/>
                        </a:spcBef>
                        <a:spcAft>
                          <a:spcPts val="0"/>
                        </a:spcAft>
                      </a:pPr>
                      <a:r>
                        <a:rPr lang="en-US" sz="1400" b="1" i="0" baseline="0" dirty="0">
                          <a:solidFill>
                            <a:srgbClr val="C00000"/>
                          </a:solidFill>
                          <a:effectLst/>
                        </a:rPr>
                        <a:t>-0.085</a:t>
                      </a:r>
                      <a:endParaRPr lang="en-US" sz="1100" b="1" i="0" baseline="0" dirty="0">
                        <a:solidFill>
                          <a:srgbClr val="C00000"/>
                        </a:solidFill>
                        <a:effectLst/>
                        <a:latin typeface="Calibri"/>
                        <a:ea typeface="Times New Roman"/>
                        <a:cs typeface="Times New Roman"/>
                      </a:endParaRPr>
                    </a:p>
                  </a:txBody>
                  <a:tcPr marL="68580" marR="68580" marT="0" marB="0" anchor="b">
                    <a:lnL w="12700" cmpd="sng">
                      <a:noFill/>
                    </a:lnL>
                    <a:lnR w="12700" cap="flat" cmpd="sng" algn="ctr">
                      <a:solidFill>
                        <a:schemeClr val="accent6"/>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alpha val="44000"/>
                      </a:schemeClr>
                    </a:solidFill>
                  </a:tcPr>
                </a:tc>
              </a:tr>
              <a:tr h="242164">
                <a:tc>
                  <a:txBody>
                    <a:bodyPr/>
                    <a:lstStyle/>
                    <a:p>
                      <a:pPr marL="0" marR="0" algn="ctr">
                        <a:lnSpc>
                          <a:spcPct val="115000"/>
                        </a:lnSpc>
                        <a:spcBef>
                          <a:spcPts val="0"/>
                        </a:spcBef>
                        <a:spcAft>
                          <a:spcPts val="0"/>
                        </a:spcAft>
                      </a:pPr>
                      <a:r>
                        <a:rPr lang="en-US" sz="1400" b="1" i="0" baseline="0" dirty="0">
                          <a:solidFill>
                            <a:schemeClr val="tx1"/>
                          </a:solidFill>
                          <a:effectLst/>
                        </a:rPr>
                        <a:t>1979</a:t>
                      </a:r>
                      <a:endParaRPr lang="en-US" sz="1100" b="1" i="0" baseline="0" dirty="0">
                        <a:solidFill>
                          <a:schemeClr val="tx1"/>
                        </a:solidFill>
                        <a:effectLst/>
                        <a:latin typeface="Calibri"/>
                        <a:ea typeface="Times New Roman"/>
                        <a:cs typeface="Times New Roman"/>
                      </a:endParaRPr>
                    </a:p>
                  </a:txBody>
                  <a:tcPr marL="68580" marR="68580" marT="0" marB="0" anchor="b">
                    <a:lnL w="12700" cap="flat" cmpd="sng" algn="ctr">
                      <a:solidFill>
                        <a:schemeClr val="accent6"/>
                      </a:solidFill>
                      <a:prstDash val="solid"/>
                      <a:round/>
                      <a:headEnd type="none" w="med" len="med"/>
                      <a:tailEnd type="none" w="med" len="med"/>
                    </a:lnL>
                    <a:lnR w="12700" cmpd="sng">
                      <a:noFill/>
                    </a:lnR>
                    <a:lnT w="12700" cmpd="sng">
                      <a:noFill/>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bg2">
                        <a:alpha val="44000"/>
                      </a:schemeClr>
                    </a:solidFill>
                  </a:tcPr>
                </a:tc>
                <a:tc>
                  <a:txBody>
                    <a:bodyPr/>
                    <a:lstStyle/>
                    <a:p>
                      <a:pPr marL="0" marR="0" algn="ctr">
                        <a:lnSpc>
                          <a:spcPct val="115000"/>
                        </a:lnSpc>
                        <a:spcBef>
                          <a:spcPts val="0"/>
                        </a:spcBef>
                        <a:spcAft>
                          <a:spcPts val="0"/>
                        </a:spcAft>
                      </a:pPr>
                      <a:r>
                        <a:rPr lang="en-US" sz="1400" b="1" i="0" baseline="0" dirty="0">
                          <a:effectLst/>
                        </a:rPr>
                        <a:t>2012</a:t>
                      </a:r>
                      <a:endParaRPr lang="en-US" sz="1100" b="1" i="0" baseline="0" dirty="0">
                        <a:effectLst/>
                        <a:latin typeface="Calibri"/>
                        <a:ea typeface="Times New Roman"/>
                        <a:cs typeface="Times New Roman"/>
                      </a:endParaRPr>
                    </a:p>
                  </a:txBody>
                  <a:tcPr marL="68580" marR="68580" marT="0" marB="0" anchor="b">
                    <a:lnL w="12700" cmpd="sng">
                      <a:noFill/>
                    </a:lnL>
                    <a:lnR w="12700" cmpd="sng">
                      <a:noFill/>
                    </a:lnR>
                    <a:lnT w="12700" cmpd="sng">
                      <a:noFill/>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bg2">
                        <a:alpha val="44000"/>
                      </a:schemeClr>
                    </a:solidFill>
                  </a:tcPr>
                </a:tc>
                <a:tc>
                  <a:txBody>
                    <a:bodyPr/>
                    <a:lstStyle/>
                    <a:p>
                      <a:pPr marL="0" marR="0" algn="ctr">
                        <a:lnSpc>
                          <a:spcPct val="115000"/>
                        </a:lnSpc>
                        <a:spcBef>
                          <a:spcPts val="0"/>
                        </a:spcBef>
                        <a:spcAft>
                          <a:spcPts val="0"/>
                        </a:spcAft>
                      </a:pPr>
                      <a:r>
                        <a:rPr lang="en-US" sz="1400" b="1" i="0" baseline="0" dirty="0">
                          <a:effectLst/>
                        </a:rPr>
                        <a:t>190.1</a:t>
                      </a:r>
                      <a:endParaRPr lang="en-US" sz="1100" b="1" i="0" baseline="0" dirty="0">
                        <a:effectLst/>
                        <a:latin typeface="Calibri"/>
                        <a:ea typeface="Times New Roman"/>
                        <a:cs typeface="Times New Roman"/>
                      </a:endParaRPr>
                    </a:p>
                  </a:txBody>
                  <a:tcPr marL="68580" marR="68580" marT="0" marB="0" anchor="b">
                    <a:lnL w="12700" cmpd="sng">
                      <a:noFill/>
                    </a:lnL>
                    <a:lnR w="12700" cmpd="sng">
                      <a:noFill/>
                    </a:lnR>
                    <a:lnT w="12700" cmpd="sng">
                      <a:noFill/>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bg2">
                        <a:alpha val="44000"/>
                      </a:schemeClr>
                    </a:solidFill>
                  </a:tcPr>
                </a:tc>
                <a:tc>
                  <a:txBody>
                    <a:bodyPr/>
                    <a:lstStyle/>
                    <a:p>
                      <a:pPr marL="0" marR="0" algn="ctr">
                        <a:lnSpc>
                          <a:spcPct val="115000"/>
                        </a:lnSpc>
                        <a:spcBef>
                          <a:spcPts val="0"/>
                        </a:spcBef>
                        <a:spcAft>
                          <a:spcPts val="0"/>
                        </a:spcAft>
                      </a:pPr>
                      <a:r>
                        <a:rPr lang="en-US" sz="1400" b="1" i="0" baseline="0" dirty="0">
                          <a:solidFill>
                            <a:srgbClr val="C00000"/>
                          </a:solidFill>
                          <a:effectLst/>
                        </a:rPr>
                        <a:t>-0.092</a:t>
                      </a:r>
                      <a:endParaRPr lang="en-US" sz="1100" b="1" i="0" baseline="0" dirty="0">
                        <a:solidFill>
                          <a:srgbClr val="C00000"/>
                        </a:solidFill>
                        <a:effectLst/>
                        <a:latin typeface="Calibri"/>
                        <a:ea typeface="Times New Roman"/>
                        <a:cs typeface="Times New Roman"/>
                      </a:endParaRPr>
                    </a:p>
                  </a:txBody>
                  <a:tcPr marL="68580" marR="68580" marT="0" marB="0" anchor="b">
                    <a:lnL w="12700" cmpd="sng">
                      <a:noFill/>
                    </a:lnL>
                    <a:lnR w="12700" cap="flat" cmpd="sng" algn="ctr">
                      <a:solidFill>
                        <a:schemeClr val="accent6"/>
                      </a:solidFill>
                      <a:prstDash val="solid"/>
                      <a:round/>
                      <a:headEnd type="none" w="med" len="med"/>
                      <a:tailEnd type="none" w="med" len="med"/>
                    </a:lnR>
                    <a:lnT w="12700" cmpd="sng">
                      <a:noFill/>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bg2">
                        <a:alpha val="44000"/>
                      </a:schemeClr>
                    </a:soli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3172" y="2362200"/>
            <a:ext cx="8839200" cy="1200329"/>
          </a:xfrm>
          <a:prstGeom prst="rect">
            <a:avLst/>
          </a:prstGeom>
          <a:noFill/>
        </p:spPr>
        <p:txBody>
          <a:bodyPr wrap="square" rtlCol="0">
            <a:spAutoFit/>
          </a:bodyPr>
          <a:lstStyle/>
          <a:p>
            <a:pPr algn="ctr"/>
            <a:endParaRPr lang="en-US" sz="2400" b="1" dirty="0" smtClean="0"/>
          </a:p>
          <a:p>
            <a:pPr algn="ctr"/>
            <a:r>
              <a:rPr lang="en-US" sz="2400" b="1" dirty="0" smtClean="0"/>
              <a:t>A model that allows for a changing slope might fit the data better.</a:t>
            </a:r>
            <a:endParaRPr lang="en-US" sz="2400" b="1" dirty="0"/>
          </a:p>
        </p:txBody>
      </p:sp>
    </p:spTree>
    <p:extLst>
      <p:ext uri="{BB962C8B-B14F-4D97-AF65-F5344CB8AC3E}">
        <p14:creationId xmlns:p14="http://schemas.microsoft.com/office/powerpoint/2010/main" xmlns="" val="30338228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8763000" cy="6553200"/>
          </a:xfrm>
          <a:prstGeom prst="rect">
            <a:avLst/>
          </a:prstGeom>
          <a:solidFill>
            <a:schemeClr val="bg1"/>
          </a:solidFill>
          <a:ln w="25400">
            <a:solidFill>
              <a:srgbClr val="C00000"/>
            </a:solidFill>
          </a:ln>
        </p:spPr>
        <p:txBody>
          <a:bodyPr wrap="square" rtlCol="0">
            <a:noAutofit/>
          </a:bodyPr>
          <a:lstStyle/>
          <a:p>
            <a:pPr algn="ctr"/>
            <a:endParaRPr lang="en-US" sz="3600" b="1" dirty="0" smtClean="0">
              <a:solidFill>
                <a:srgbClr val="C00000"/>
              </a:solidFill>
            </a:endParaRPr>
          </a:p>
          <a:p>
            <a:pPr algn="ctr"/>
            <a:endParaRPr lang="en-US" sz="3600" b="1" dirty="0" smtClean="0">
              <a:solidFill>
                <a:srgbClr val="C00000"/>
              </a:solidFill>
            </a:endParaRPr>
          </a:p>
          <a:p>
            <a:pPr algn="ctr"/>
            <a:endParaRPr lang="en-US" sz="3600" b="1" dirty="0">
              <a:solidFill>
                <a:srgbClr val="C00000"/>
              </a:solidFill>
            </a:endParaRPr>
          </a:p>
          <a:p>
            <a:pPr algn="ctr"/>
            <a:r>
              <a:rPr lang="en-US" sz="3200" b="1" dirty="0" smtClean="0">
                <a:solidFill>
                  <a:srgbClr val="002060"/>
                </a:solidFill>
              </a:rPr>
              <a:t>The </a:t>
            </a:r>
            <a:r>
              <a:rPr lang="en-US" sz="3200" b="1" dirty="0">
                <a:solidFill>
                  <a:srgbClr val="002060"/>
                </a:solidFill>
              </a:rPr>
              <a:t>following slides </a:t>
            </a:r>
            <a:r>
              <a:rPr lang="en-US" sz="3200" b="1" dirty="0" smtClean="0">
                <a:solidFill>
                  <a:srgbClr val="002060"/>
                </a:solidFill>
              </a:rPr>
              <a:t>show </a:t>
            </a:r>
            <a:r>
              <a:rPr lang="en-US" sz="3200" b="1" u="sng" dirty="0" smtClean="0">
                <a:solidFill>
                  <a:srgbClr val="002060"/>
                </a:solidFill>
              </a:rPr>
              <a:t>one</a:t>
            </a:r>
            <a:r>
              <a:rPr lang="en-US" sz="3200" b="1" dirty="0" smtClean="0">
                <a:solidFill>
                  <a:srgbClr val="002060"/>
                </a:solidFill>
              </a:rPr>
              <a:t> example of</a:t>
            </a:r>
            <a:endParaRPr lang="en-US" sz="3200" b="1" dirty="0">
              <a:solidFill>
                <a:srgbClr val="002060"/>
              </a:solidFill>
            </a:endParaRPr>
          </a:p>
          <a:p>
            <a:pPr algn="ctr"/>
            <a:endParaRPr lang="en-US" sz="3200" b="1" dirty="0" smtClean="0">
              <a:solidFill>
                <a:srgbClr val="002060"/>
              </a:solidFill>
            </a:endParaRPr>
          </a:p>
          <a:p>
            <a:pPr algn="ctr"/>
            <a:r>
              <a:rPr lang="en-US" sz="3200" b="1" dirty="0" smtClean="0">
                <a:solidFill>
                  <a:srgbClr val="002060"/>
                </a:solidFill>
              </a:rPr>
              <a:t>combining </a:t>
            </a:r>
            <a:r>
              <a:rPr lang="en-US" sz="3200" b="1" dirty="0">
                <a:solidFill>
                  <a:srgbClr val="002060"/>
                </a:solidFill>
              </a:rPr>
              <a:t>data from climate </a:t>
            </a:r>
            <a:r>
              <a:rPr lang="en-US" sz="3200" b="1" dirty="0" smtClean="0">
                <a:solidFill>
                  <a:srgbClr val="002060"/>
                </a:solidFill>
              </a:rPr>
              <a:t>science </a:t>
            </a:r>
          </a:p>
          <a:p>
            <a:pPr algn="ctr"/>
            <a:endParaRPr lang="en-US" sz="3200" b="1" dirty="0" smtClean="0">
              <a:solidFill>
                <a:srgbClr val="002060"/>
              </a:solidFill>
            </a:endParaRPr>
          </a:p>
          <a:p>
            <a:pPr algn="ctr"/>
            <a:r>
              <a:rPr lang="en-US" sz="3200" b="1" dirty="0" smtClean="0">
                <a:solidFill>
                  <a:srgbClr val="002060"/>
                </a:solidFill>
              </a:rPr>
              <a:t>with basic statistical methods  </a:t>
            </a:r>
            <a:endParaRPr lang="en-US" sz="3200" b="1" dirty="0">
              <a:solidFill>
                <a:srgbClr val="002060"/>
              </a:solidFill>
            </a:endParaRPr>
          </a:p>
          <a:p>
            <a:pPr algn="ctr"/>
            <a:endParaRPr lang="en-US" sz="3200" b="1" dirty="0">
              <a:solidFill>
                <a:srgbClr val="002060"/>
              </a:solidFill>
            </a:endParaRPr>
          </a:p>
          <a:p>
            <a:pPr algn="ctr"/>
            <a:r>
              <a:rPr lang="en-US" sz="3200" b="1" dirty="0" smtClean="0">
                <a:solidFill>
                  <a:srgbClr val="002060"/>
                </a:solidFill>
              </a:rPr>
              <a:t>to tell an interesting story to </a:t>
            </a:r>
            <a:r>
              <a:rPr lang="en-US" sz="3200" b="1" dirty="0">
                <a:solidFill>
                  <a:srgbClr val="002060"/>
                </a:solidFill>
              </a:rPr>
              <a:t>students.</a:t>
            </a:r>
          </a:p>
          <a:p>
            <a:pPr algn="ctr"/>
            <a:endParaRPr lang="en-US" sz="3200" b="1" dirty="0"/>
          </a:p>
          <a:p>
            <a:pPr algn="ctr"/>
            <a:endParaRPr lang="en-US" sz="3200" b="1" dirty="0"/>
          </a:p>
          <a:p>
            <a:pPr algn="ctr"/>
            <a:r>
              <a:rPr lang="en-US" sz="3600" b="1" dirty="0" smtClean="0">
                <a:solidFill>
                  <a:srgbClr val="002060"/>
                </a:solidFill>
              </a:rPr>
              <a:t> </a:t>
            </a:r>
          </a:p>
          <a:p>
            <a:pPr algn="ctr"/>
            <a:endParaRPr lang="en-US" sz="3600" b="1" dirty="0" smtClean="0">
              <a:solidFill>
                <a:srgbClr val="002060"/>
              </a:solidFill>
            </a:endParaRPr>
          </a:p>
          <a:p>
            <a:pPr algn="ctr"/>
            <a:endParaRPr lang="en-US" sz="2000" b="1" dirty="0" smtClean="0">
              <a:solidFill>
                <a:srgbClr val="002060"/>
              </a:solidFill>
            </a:endParaRPr>
          </a:p>
        </p:txBody>
      </p:sp>
    </p:spTree>
    <p:extLst>
      <p:ext uri="{BB962C8B-B14F-4D97-AF65-F5344CB8AC3E}">
        <p14:creationId xmlns="" xmlns:p14="http://schemas.microsoft.com/office/powerpoint/2010/main" val="18219475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371600"/>
            <a:ext cx="8839200" cy="461665"/>
          </a:xfrm>
          <a:prstGeom prst="rect">
            <a:avLst/>
          </a:prstGeom>
          <a:noFill/>
        </p:spPr>
        <p:txBody>
          <a:bodyPr wrap="square" rtlCol="0">
            <a:spAutoFit/>
          </a:bodyPr>
          <a:lstStyle/>
          <a:p>
            <a:pPr algn="ctr"/>
            <a:r>
              <a:rPr lang="en-US" sz="2400" b="1" dirty="0" smtClean="0"/>
              <a:t>A quadratic function of the form</a:t>
            </a:r>
            <a:endParaRPr lang="en-US" sz="2400" b="1" dirty="0"/>
          </a:p>
        </p:txBody>
      </p:sp>
      <p:sp>
        <p:nvSpPr>
          <p:cNvPr id="2355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355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352800" y="2286000"/>
            <a:ext cx="2362200" cy="352425"/>
          </a:xfrm>
          <a:prstGeom prst="rect">
            <a:avLst/>
          </a:prstGeom>
          <a:noFill/>
        </p:spPr>
      </p:pic>
      <p:sp>
        <p:nvSpPr>
          <p:cNvPr id="23555" name="Rectangle 3"/>
          <p:cNvSpPr>
            <a:spLocks noChangeArrowheads="1"/>
          </p:cNvSpPr>
          <p:nvPr/>
        </p:nvSpPr>
        <p:spPr bwMode="auto">
          <a:xfrm>
            <a:off x="0" y="8096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 name="TextBox 5"/>
          <p:cNvSpPr txBox="1"/>
          <p:nvPr/>
        </p:nvSpPr>
        <p:spPr>
          <a:xfrm>
            <a:off x="1143000" y="2895600"/>
            <a:ext cx="7086600" cy="1938992"/>
          </a:xfrm>
          <a:prstGeom prst="rect">
            <a:avLst/>
          </a:prstGeom>
          <a:noFill/>
        </p:spPr>
        <p:txBody>
          <a:bodyPr wrap="square" rtlCol="0">
            <a:spAutoFit/>
          </a:bodyPr>
          <a:lstStyle/>
          <a:p>
            <a:pPr algn="ctr"/>
            <a:r>
              <a:rPr lang="en-US" sz="2400" b="1" dirty="0" smtClean="0"/>
              <a:t>is a simple function that allows for the slope to change at a constant rate.</a:t>
            </a:r>
          </a:p>
          <a:p>
            <a:pPr algn="ctr"/>
            <a:endParaRPr lang="en-US" sz="2400" b="1" dirty="0" smtClean="0"/>
          </a:p>
          <a:p>
            <a:pPr algn="ctr"/>
            <a:r>
              <a:rPr lang="en-US" sz="2400" b="1" dirty="0" smtClean="0"/>
              <a:t>Its parameters, b</a:t>
            </a:r>
            <a:r>
              <a:rPr lang="en-US" sz="2400" b="1" baseline="-25000" dirty="0" smtClean="0"/>
              <a:t>0</a:t>
            </a:r>
            <a:r>
              <a:rPr lang="en-US" sz="2400" b="1" dirty="0" smtClean="0"/>
              <a:t>, b</a:t>
            </a:r>
            <a:r>
              <a:rPr lang="en-US" sz="2400" b="1" baseline="-25000" dirty="0" smtClean="0"/>
              <a:t>1</a:t>
            </a:r>
            <a:r>
              <a:rPr lang="en-US" sz="2400" b="1" dirty="0" smtClean="0"/>
              <a:t>, and b</a:t>
            </a:r>
            <a:r>
              <a:rPr lang="en-US" sz="2400" b="1" baseline="-25000" dirty="0" smtClean="0"/>
              <a:t>2 </a:t>
            </a:r>
            <a:r>
              <a:rPr lang="en-US" sz="2400" b="1" dirty="0" smtClean="0"/>
              <a:t>, can be estimated from the data using regression.</a:t>
            </a:r>
            <a:endParaRPr lang="en-US" sz="24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bg2">
            <a:alpha val="0"/>
          </a:schemeClr>
        </a:solidFill>
        <a:effectLst/>
      </p:bgPr>
    </p:bg>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graphicFrame>
            <p:nvGraphicFramePr>
              <p:cNvPr id="3" name="Chart 2"/>
              <p:cNvGraphicFramePr>
                <a:graphicFrameLocks/>
              </p:cNvGraphicFramePr>
              <p:nvPr>
                <p:extLst>
                  <p:ext uri="{D42A27DB-BD31-4B8C-83A1-F6EECF244321}">
                    <p14:modId xmlns:p14="http://schemas.microsoft.com/office/powerpoint/2010/main" val="302675346"/>
                  </p:ext>
                </p:extLst>
              </p:nvPr>
            </p:nvGraphicFramePr>
            <p:xfrm>
              <a:off x="533400" y="381000"/>
              <a:ext cx="8305800" cy="6019800"/>
            </p:xfrm>
            <a:graphic>
              <a:graphicData uri="http://schemas.openxmlformats.org/drawingml/2006/chart">
                <c:chart xmlns:c="http://schemas.openxmlformats.org/drawingml/2006/chart" xmlns:r="http://schemas.openxmlformats.org/officeDocument/2006/relationships" r:id="rId2"/>
              </a:graphicData>
            </a:graphic>
          </p:graphicFrame>
        </mc:Choice>
        <mc:Fallback>
          <p:graphicFrame>
            <p:nvGraphicFramePr>
              <p:cNvPr id="3" name="Chart 2"/>
              <p:cNvGraphicFramePr>
                <a:graphicFrameLocks/>
              </p:cNvGraphicFramePr>
              <p:nvPr>
                <p:extLst>
                  <p:ext uri="{D42A27DB-BD31-4B8C-83A1-F6EECF244321}">
                    <p14:modId xmlns:p14="http://schemas.microsoft.com/office/powerpoint/2010/main" xmlns="" val="302675346"/>
                  </p:ext>
                </p:extLst>
              </p:nvPr>
            </p:nvGraphicFramePr>
            <p:xfrm>
              <a:off x="533400" y="381000"/>
              <a:ext cx="8305800" cy="6019800"/>
            </p:xfrm>
            <a:graphic>
              <a:graphicData uri="http://schemas.openxmlformats.org/drawingml/2006/chart">
                <c:chart xmlns:c="http://schemas.openxmlformats.org/drawingml/2006/chart" xmlns:r="http://schemas.openxmlformats.org/officeDocument/2006/relationships" r:id="rId3"/>
              </a:graphicData>
            </a:graphic>
          </p:graphicFrame>
        </mc:Fallback>
      </mc:AlternateContent>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828800"/>
            <a:ext cx="8077200" cy="2677656"/>
          </a:xfrm>
          <a:prstGeom prst="rect">
            <a:avLst/>
          </a:prstGeom>
          <a:noFill/>
        </p:spPr>
        <p:txBody>
          <a:bodyPr wrap="square" rtlCol="0">
            <a:spAutoFit/>
          </a:bodyPr>
          <a:lstStyle/>
          <a:p>
            <a:pPr algn="ctr"/>
            <a:r>
              <a:rPr lang="en-US" sz="2400" b="1" dirty="0" smtClean="0"/>
              <a:t>The quadratic regression visually appears to be a better fit, especially for recent </a:t>
            </a:r>
            <a:r>
              <a:rPr lang="en-US" sz="2400" b="1" dirty="0" smtClean="0"/>
              <a:t>data. </a:t>
            </a:r>
            <a:endParaRPr lang="en-US" sz="2400" b="1" dirty="0" smtClean="0"/>
          </a:p>
          <a:p>
            <a:pPr algn="ctr"/>
            <a:endParaRPr lang="en-US" sz="2400" b="1" dirty="0" smtClean="0"/>
          </a:p>
          <a:p>
            <a:pPr algn="ctr"/>
            <a:endParaRPr lang="en-US" sz="2400" b="1" dirty="0" smtClean="0"/>
          </a:p>
          <a:p>
            <a:pPr algn="ctr"/>
            <a:r>
              <a:rPr lang="en-US" sz="2400" b="1" dirty="0" smtClean="0"/>
              <a:t>Also, the quadratic regression increases R</a:t>
            </a:r>
            <a:r>
              <a:rPr lang="en-US" sz="2400" b="1" baseline="30000" dirty="0" smtClean="0"/>
              <a:t>2</a:t>
            </a:r>
            <a:r>
              <a:rPr lang="en-US" sz="2400" b="1" dirty="0" smtClean="0"/>
              <a:t> (the percentage of the variance explained by X) from 72.5% to 82.2%.</a:t>
            </a:r>
            <a:endParaRPr lang="en-US" sz="24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170" y="2133600"/>
            <a:ext cx="8077200" cy="2308324"/>
          </a:xfrm>
          <a:prstGeom prst="rect">
            <a:avLst/>
          </a:prstGeom>
          <a:noFill/>
        </p:spPr>
        <p:txBody>
          <a:bodyPr wrap="square" rtlCol="0">
            <a:spAutoFit/>
          </a:bodyPr>
          <a:lstStyle/>
          <a:p>
            <a:pPr algn="ctr"/>
            <a:r>
              <a:rPr lang="en-US" sz="2400" b="1" dirty="0"/>
              <a:t>W</a:t>
            </a:r>
            <a:r>
              <a:rPr lang="en-US" sz="2400" b="1" dirty="0" smtClean="0"/>
              <a:t>hat does this quadratic regression tell us about our original question? </a:t>
            </a:r>
          </a:p>
          <a:p>
            <a:pPr algn="ctr"/>
            <a:endParaRPr lang="en-US" sz="2400" b="1" dirty="0"/>
          </a:p>
          <a:p>
            <a:pPr algn="ctr"/>
            <a:r>
              <a:rPr lang="en-US" sz="2400" b="1" dirty="0" smtClean="0"/>
              <a:t>How long will the Arctic summer sea ice last?</a:t>
            </a:r>
          </a:p>
          <a:p>
            <a:pPr algn="ctr"/>
            <a:endParaRPr lang="en-US" sz="2400" b="1" dirty="0" smtClean="0"/>
          </a:p>
          <a:p>
            <a:pPr algn="ctr"/>
            <a:endParaRPr lang="en-US" sz="2400" b="1" dirty="0" smtClean="0"/>
          </a:p>
        </p:txBody>
      </p:sp>
    </p:spTree>
    <p:extLst>
      <p:ext uri="{BB962C8B-B14F-4D97-AF65-F5344CB8AC3E}">
        <p14:creationId xmlns:p14="http://schemas.microsoft.com/office/powerpoint/2010/main" xmlns="" val="41804688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763000" cy="6324600"/>
          </a:xfrm>
          <a:prstGeom prst="rect">
            <a:avLst/>
          </a:prstGeom>
          <a:solidFill>
            <a:schemeClr val="bg1"/>
          </a:solidFill>
          <a:ln w="31750">
            <a:solidFill>
              <a:schemeClr val="accent1"/>
            </a:solidFill>
          </a:ln>
        </p:spPr>
        <p:txBody>
          <a:bodyPr wrap="square" rtlCol="0">
            <a:noAutofit/>
          </a:bodyPr>
          <a:lstStyle/>
          <a:p>
            <a:pPr algn="ctr"/>
            <a:endParaRPr lang="en-US" sz="2400" b="1" dirty="0" smtClean="0"/>
          </a:p>
          <a:p>
            <a:pPr algn="ctr"/>
            <a:r>
              <a:rPr lang="en-US" sz="2400" b="1" dirty="0" smtClean="0">
                <a:solidFill>
                  <a:srgbClr val="C00000"/>
                </a:solidFill>
              </a:rPr>
              <a:t>The ongoing debate </a:t>
            </a:r>
            <a:r>
              <a:rPr lang="en-US" sz="2400" b="1" dirty="0">
                <a:solidFill>
                  <a:srgbClr val="C00000"/>
                </a:solidFill>
              </a:rPr>
              <a:t>among climate scientists</a:t>
            </a:r>
            <a:r>
              <a:rPr lang="en-US" sz="2400" b="1" dirty="0" smtClean="0">
                <a:solidFill>
                  <a:srgbClr val="C00000"/>
                </a:solidFill>
              </a:rPr>
              <a:t>: When will the ice melt?</a:t>
            </a:r>
          </a:p>
          <a:p>
            <a:pPr algn="ctr"/>
            <a:endParaRPr lang="en-US" sz="2400" b="1" dirty="0" smtClean="0">
              <a:solidFill>
                <a:srgbClr val="002060"/>
              </a:solidFill>
            </a:endParaRPr>
          </a:p>
          <a:p>
            <a:pPr algn="ctr"/>
            <a:endParaRPr lang="en-US" sz="2400" b="1" dirty="0">
              <a:solidFill>
                <a:srgbClr val="002060"/>
              </a:solidFill>
            </a:endParaRPr>
          </a:p>
          <a:p>
            <a:endParaRPr lang="en-US" sz="2400" b="1" dirty="0" smtClean="0">
              <a:solidFill>
                <a:srgbClr val="002060"/>
              </a:solidFill>
            </a:endParaRPr>
          </a:p>
          <a:p>
            <a:pPr algn="ctr"/>
            <a:r>
              <a:rPr lang="en-US" sz="2400" b="1" dirty="0">
                <a:solidFill>
                  <a:srgbClr val="002060"/>
                </a:solidFill>
              </a:rPr>
              <a:t>A</a:t>
            </a:r>
            <a:r>
              <a:rPr lang="en-US" sz="2400" b="1" dirty="0" smtClean="0">
                <a:solidFill>
                  <a:srgbClr val="002060"/>
                </a:solidFill>
              </a:rPr>
              <a:t> top Oceanographer, Professor Peter </a:t>
            </a:r>
            <a:r>
              <a:rPr lang="en-US" sz="2400" b="1" dirty="0" err="1" smtClean="0">
                <a:solidFill>
                  <a:srgbClr val="002060"/>
                </a:solidFill>
              </a:rPr>
              <a:t>Wadhams</a:t>
            </a:r>
            <a:r>
              <a:rPr lang="en-US" sz="2400" b="1" dirty="0" smtClean="0">
                <a:solidFill>
                  <a:srgbClr val="002060"/>
                </a:solidFill>
              </a:rPr>
              <a:t> of Cambridge University, stated in an interview with the London Telegraph on Nov 8, 2011 </a:t>
            </a:r>
            <a:r>
              <a:rPr lang="en-US" sz="2400" b="1" dirty="0">
                <a:solidFill>
                  <a:srgbClr val="002060"/>
                </a:solidFill>
              </a:rPr>
              <a:t>that, </a:t>
            </a:r>
            <a:endParaRPr lang="en-US" sz="2400" b="1" dirty="0" smtClean="0">
              <a:solidFill>
                <a:srgbClr val="002060"/>
              </a:solidFill>
            </a:endParaRPr>
          </a:p>
          <a:p>
            <a:endParaRPr lang="en-US" sz="2400" b="1" dirty="0">
              <a:solidFill>
                <a:srgbClr val="002060"/>
              </a:solidFill>
            </a:endParaRPr>
          </a:p>
          <a:p>
            <a:pPr algn="ctr"/>
            <a:r>
              <a:rPr lang="en-US" sz="2400" b="1" dirty="0" smtClean="0">
                <a:solidFill>
                  <a:srgbClr val="002060"/>
                </a:solidFill>
              </a:rPr>
              <a:t>“</a:t>
            </a:r>
            <a:r>
              <a:rPr lang="en-US" sz="2400" b="1" dirty="0">
                <a:solidFill>
                  <a:srgbClr val="002060"/>
                </a:solidFill>
              </a:rPr>
              <a:t>the fall-off in ice volume is so fast that it is going to bring us to zero very quickly. 2015 is a very serious prediction and I think I am pretty much persuaded that that's when it will happen.“</a:t>
            </a:r>
          </a:p>
          <a:p>
            <a:endParaRPr lang="en-US" sz="2400" b="1" dirty="0">
              <a:solidFill>
                <a:srgbClr val="002060"/>
              </a:solidFill>
            </a:endParaRPr>
          </a:p>
          <a:p>
            <a:pPr algn="ctr"/>
            <a:endParaRPr lang="en-US" sz="2400" b="1" dirty="0">
              <a:solidFill>
                <a:srgbClr val="002060"/>
              </a:solidFill>
            </a:endParaRPr>
          </a:p>
          <a:p>
            <a:pPr algn="ctr"/>
            <a:r>
              <a:rPr lang="en-US" sz="2400" b="1" dirty="0" smtClean="0">
                <a:solidFill>
                  <a:srgbClr val="002060"/>
                </a:solidFill>
              </a:rPr>
              <a:t> </a:t>
            </a:r>
            <a:endParaRPr lang="en-US" sz="2400" b="1" dirty="0">
              <a:solidFill>
                <a:srgbClr val="002060"/>
              </a:solidFill>
            </a:endParaRPr>
          </a:p>
        </p:txBody>
      </p:sp>
    </p:spTree>
    <p:extLst>
      <p:ext uri="{BB962C8B-B14F-4D97-AF65-F5344CB8AC3E}">
        <p14:creationId xmlns:p14="http://schemas.microsoft.com/office/powerpoint/2010/main" xmlns="" val="34453573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763000" cy="6324600"/>
          </a:xfrm>
          <a:prstGeom prst="rect">
            <a:avLst/>
          </a:prstGeom>
          <a:solidFill>
            <a:schemeClr val="bg1"/>
          </a:solidFill>
          <a:ln w="31750">
            <a:solidFill>
              <a:schemeClr val="accent1"/>
            </a:solidFill>
          </a:ln>
        </p:spPr>
        <p:txBody>
          <a:bodyPr wrap="square" rtlCol="0">
            <a:noAutofit/>
          </a:bodyPr>
          <a:lstStyle/>
          <a:p>
            <a:pPr algn="ctr"/>
            <a:endParaRPr lang="en-US" sz="2400" b="1" dirty="0" smtClean="0"/>
          </a:p>
          <a:p>
            <a:pPr algn="ctr"/>
            <a:r>
              <a:rPr lang="en-US" sz="2400" b="1" dirty="0">
                <a:solidFill>
                  <a:srgbClr val="C00000"/>
                </a:solidFill>
              </a:rPr>
              <a:t>The ongoing debate among climate scientists: When will the ice melt?</a:t>
            </a:r>
          </a:p>
          <a:p>
            <a:pPr algn="ctr"/>
            <a:endParaRPr lang="en-US" sz="2400" b="1" dirty="0">
              <a:solidFill>
                <a:srgbClr val="002060"/>
              </a:solidFill>
            </a:endParaRPr>
          </a:p>
          <a:p>
            <a:pPr algn="ctr"/>
            <a:endParaRPr lang="en-US" sz="2400" b="1" dirty="0">
              <a:solidFill>
                <a:srgbClr val="002060"/>
              </a:solidFill>
            </a:endParaRPr>
          </a:p>
          <a:p>
            <a:pPr algn="ctr"/>
            <a:endParaRPr lang="en-US" sz="2400" b="1" dirty="0">
              <a:solidFill>
                <a:srgbClr val="002060"/>
              </a:solidFill>
            </a:endParaRPr>
          </a:p>
          <a:p>
            <a:pPr algn="ctr"/>
            <a:r>
              <a:rPr lang="en-US" sz="2400" b="1" dirty="0" smtClean="0">
                <a:solidFill>
                  <a:srgbClr val="002060"/>
                </a:solidFill>
              </a:rPr>
              <a:t>Others, such as </a:t>
            </a:r>
            <a:r>
              <a:rPr lang="en-US" sz="2400" b="1" dirty="0">
                <a:solidFill>
                  <a:srgbClr val="002060"/>
                </a:solidFill>
              </a:rPr>
              <a:t>Axel </a:t>
            </a:r>
            <a:r>
              <a:rPr lang="en-US" sz="2400" b="1" dirty="0" err="1">
                <a:solidFill>
                  <a:srgbClr val="002060"/>
                </a:solidFill>
              </a:rPr>
              <a:t>Shweiger</a:t>
            </a:r>
            <a:r>
              <a:rPr lang="en-US" sz="2400" b="1" dirty="0">
                <a:solidFill>
                  <a:srgbClr val="002060"/>
                </a:solidFill>
              </a:rPr>
              <a:t> </a:t>
            </a:r>
            <a:r>
              <a:rPr lang="en-US" sz="2400" b="1" dirty="0" smtClean="0">
                <a:solidFill>
                  <a:srgbClr val="002060"/>
                </a:solidFill>
              </a:rPr>
              <a:t>at the University of Washington’s Polar Science Center, are more cautious. On April 11, 2012 </a:t>
            </a:r>
            <a:r>
              <a:rPr lang="en-US" sz="2400" b="1" dirty="0" err="1" smtClean="0">
                <a:solidFill>
                  <a:srgbClr val="002060"/>
                </a:solidFill>
              </a:rPr>
              <a:t>Shweiger</a:t>
            </a:r>
            <a:r>
              <a:rPr lang="en-US" sz="2400" b="1" dirty="0" smtClean="0">
                <a:solidFill>
                  <a:srgbClr val="002060"/>
                </a:solidFill>
              </a:rPr>
              <a:t> and his colleagues wrote in a Real Climate article that, until further study,  </a:t>
            </a:r>
          </a:p>
          <a:p>
            <a:endParaRPr lang="en-US" sz="2400" b="1" dirty="0">
              <a:solidFill>
                <a:srgbClr val="002060"/>
              </a:solidFill>
            </a:endParaRPr>
          </a:p>
          <a:p>
            <a:pPr algn="ctr"/>
            <a:r>
              <a:rPr lang="en-US" sz="2400" b="1" dirty="0" smtClean="0">
                <a:solidFill>
                  <a:srgbClr val="002060"/>
                </a:solidFill>
              </a:rPr>
              <a:t>“we need to … let </a:t>
            </a:r>
            <a:r>
              <a:rPr lang="en-US" sz="2400" b="1" dirty="0">
                <a:solidFill>
                  <a:srgbClr val="002060"/>
                </a:solidFill>
              </a:rPr>
              <a:t>previous model-based predictions of somewhere between 2040 and 2100 stand.”</a:t>
            </a:r>
          </a:p>
          <a:p>
            <a:r>
              <a:rPr lang="en-US" sz="2400" b="1" dirty="0">
                <a:solidFill>
                  <a:srgbClr val="002060"/>
                </a:solidFill>
              </a:rPr>
              <a:t> </a:t>
            </a:r>
          </a:p>
        </p:txBody>
      </p:sp>
    </p:spTree>
    <p:extLst>
      <p:ext uri="{BB962C8B-B14F-4D97-AF65-F5344CB8AC3E}">
        <p14:creationId xmlns:p14="http://schemas.microsoft.com/office/powerpoint/2010/main" xmlns="" val="33332350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5123" y="152400"/>
            <a:ext cx="8305800" cy="1200329"/>
          </a:xfrm>
          <a:prstGeom prst="rect">
            <a:avLst/>
          </a:prstGeom>
          <a:noFill/>
        </p:spPr>
        <p:txBody>
          <a:bodyPr wrap="square" rtlCol="0">
            <a:spAutoFit/>
          </a:bodyPr>
          <a:lstStyle/>
          <a:p>
            <a:r>
              <a:rPr lang="en-US" sz="2400" b="1" dirty="0" smtClean="0"/>
              <a:t>Between those two extremes was a prediction made on June 27, 2011, by U.S. Navy Adm. Gary </a:t>
            </a:r>
            <a:r>
              <a:rPr lang="en-US" sz="2400" b="1" dirty="0" err="1" smtClean="0"/>
              <a:t>Roughead</a:t>
            </a:r>
            <a:r>
              <a:rPr lang="en-US" sz="2400" b="1" dirty="0" smtClean="0"/>
              <a:t>, chief of naval operations.” </a:t>
            </a:r>
          </a:p>
        </p:txBody>
      </p:sp>
      <p:pic>
        <p:nvPicPr>
          <p:cNvPr id="24578" name="Picture 2" descr="http://www.defense.gov/dodcmsshare/biography/062609130246_gary-roughead.jpg">
            <a:hlinkClick r:id="rId2" tooltip="Admiral Gary Roughead"/>
          </p:cNvPr>
          <p:cNvPicPr>
            <a:picLocks noChangeAspect="1" noChangeArrowheads="1"/>
          </p:cNvPicPr>
          <p:nvPr/>
        </p:nvPicPr>
        <p:blipFill>
          <a:blip r:embed="rId3" cstate="print"/>
          <a:srcRect/>
          <a:stretch>
            <a:fillRect/>
          </a:stretch>
        </p:blipFill>
        <p:spPr bwMode="auto">
          <a:xfrm>
            <a:off x="3276600" y="1676400"/>
            <a:ext cx="2381250" cy="2971800"/>
          </a:xfrm>
          <a:prstGeom prst="rect">
            <a:avLst/>
          </a:prstGeom>
          <a:noFill/>
        </p:spPr>
      </p:pic>
      <p:sp>
        <p:nvSpPr>
          <p:cNvPr id="6" name="TextBox 5"/>
          <p:cNvSpPr txBox="1"/>
          <p:nvPr/>
        </p:nvSpPr>
        <p:spPr>
          <a:xfrm>
            <a:off x="1371600" y="5029200"/>
            <a:ext cx="6629400" cy="830997"/>
          </a:xfrm>
          <a:prstGeom prst="rect">
            <a:avLst/>
          </a:prstGeom>
          <a:noFill/>
        </p:spPr>
        <p:txBody>
          <a:bodyPr wrap="square" rtlCol="0">
            <a:spAutoFit/>
          </a:bodyPr>
          <a:lstStyle/>
          <a:p>
            <a:r>
              <a:rPr lang="en-US" sz="2400" b="1" dirty="0" smtClean="0"/>
              <a:t>“Within 25 years the Arctic could become a profitable sea route from Asia to Europe.”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2514600"/>
            <a:ext cx="8251677" cy="830997"/>
          </a:xfrm>
          <a:prstGeom prst="rect">
            <a:avLst/>
          </a:prstGeom>
          <a:noFill/>
        </p:spPr>
        <p:txBody>
          <a:bodyPr wrap="square" rtlCol="0">
            <a:spAutoFit/>
          </a:bodyPr>
          <a:lstStyle/>
          <a:p>
            <a:r>
              <a:rPr lang="en-US" sz="2400" b="1" dirty="0" smtClean="0"/>
              <a:t>If we project forward our quadratic regression trend, we can see that it is consistent with the Admiral’s statement. </a:t>
            </a:r>
          </a:p>
        </p:txBody>
      </p:sp>
    </p:spTree>
    <p:extLst>
      <p:ext uri="{BB962C8B-B14F-4D97-AF65-F5344CB8AC3E}">
        <p14:creationId xmlns:p14="http://schemas.microsoft.com/office/powerpoint/2010/main" xmlns="" val="23530634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chemeClr val="bg2">
            <a:alpha val="0"/>
          </a:schemeClr>
        </a:solidFill>
        <a:effectLst/>
      </p:bgPr>
    </p:bg>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xmlns="" val="2256613152"/>
              </p:ext>
            </p:extLst>
          </p:nvPr>
        </p:nvGraphicFramePr>
        <p:xfrm>
          <a:off x="304800" y="304800"/>
          <a:ext cx="8534400" cy="6172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905000"/>
            <a:ext cx="8077200" cy="1938992"/>
          </a:xfrm>
          <a:prstGeom prst="rect">
            <a:avLst/>
          </a:prstGeom>
          <a:noFill/>
        </p:spPr>
        <p:txBody>
          <a:bodyPr wrap="square" rtlCol="0">
            <a:spAutoFit/>
          </a:bodyPr>
          <a:lstStyle/>
          <a:p>
            <a:pPr algn="ctr"/>
            <a:r>
              <a:rPr lang="en-US" sz="2400" b="1" dirty="0" smtClean="0"/>
              <a:t>The quadratic regression projects that September Arctic sea ice will melt completely by the year 2027.</a:t>
            </a:r>
          </a:p>
          <a:p>
            <a:pPr algn="ctr"/>
            <a:endParaRPr lang="en-US" sz="2400" b="1" dirty="0" smtClean="0"/>
          </a:p>
          <a:p>
            <a:pPr algn="ctr"/>
            <a:endParaRPr lang="en-US" sz="2400" b="1" dirty="0" smtClean="0"/>
          </a:p>
          <a:p>
            <a:pPr algn="ctr"/>
            <a:endParaRPr lang="en-US" sz="2400" b="1" dirty="0" smtClean="0"/>
          </a:p>
        </p:txBody>
      </p:sp>
      <p:sp>
        <p:nvSpPr>
          <p:cNvPr id="11" name="Freeform 10"/>
          <p:cNvSpPr/>
          <p:nvPr/>
        </p:nvSpPr>
        <p:spPr>
          <a:xfrm>
            <a:off x="163133" y="4183488"/>
            <a:ext cx="8980867" cy="2674512"/>
          </a:xfrm>
          <a:custGeom>
            <a:avLst/>
            <a:gdLst>
              <a:gd name="connsiteX0" fmla="*/ 0 w 8980867"/>
              <a:gd name="connsiteY0" fmla="*/ 543059 h 2674512"/>
              <a:gd name="connsiteX1" fmla="*/ 2665926 w 8980867"/>
              <a:gd name="connsiteY1" fmla="*/ 298360 h 2674512"/>
              <a:gd name="connsiteX2" fmla="*/ 8075053 w 8980867"/>
              <a:gd name="connsiteY2" fmla="*/ 2333222 h 2674512"/>
              <a:gd name="connsiteX3" fmla="*/ 8100811 w 8980867"/>
              <a:gd name="connsiteY3" fmla="*/ 2346101 h 2674512"/>
              <a:gd name="connsiteX4" fmla="*/ 8113690 w 8980867"/>
              <a:gd name="connsiteY4" fmla="*/ 2346101 h 26745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80867" h="2674512">
                <a:moveTo>
                  <a:pt x="0" y="543059"/>
                </a:moveTo>
                <a:cubicBezTo>
                  <a:pt x="660042" y="271529"/>
                  <a:pt x="1320084" y="0"/>
                  <a:pt x="2665926" y="298360"/>
                </a:cubicBezTo>
                <a:cubicBezTo>
                  <a:pt x="4011768" y="596720"/>
                  <a:pt x="7169239" y="1991932"/>
                  <a:pt x="8075053" y="2333222"/>
                </a:cubicBezTo>
                <a:cubicBezTo>
                  <a:pt x="8980867" y="2674512"/>
                  <a:pt x="8094372" y="2343955"/>
                  <a:pt x="8100811" y="2346101"/>
                </a:cubicBezTo>
                <a:cubicBezTo>
                  <a:pt x="8107250" y="2348247"/>
                  <a:pt x="8113690" y="2348247"/>
                  <a:pt x="8113690" y="2346101"/>
                </a:cubicBezTo>
              </a:path>
            </a:pathLst>
          </a:cu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8763000" cy="6553200"/>
          </a:xfrm>
          <a:prstGeom prst="rect">
            <a:avLst/>
          </a:prstGeom>
          <a:solidFill>
            <a:schemeClr val="bg1"/>
          </a:solidFill>
          <a:ln w="25400">
            <a:solidFill>
              <a:srgbClr val="C00000"/>
            </a:solidFill>
          </a:ln>
        </p:spPr>
        <p:txBody>
          <a:bodyPr wrap="square" rtlCol="0">
            <a:noAutofit/>
          </a:bodyPr>
          <a:lstStyle/>
          <a:p>
            <a:pPr algn="ctr"/>
            <a:endParaRPr lang="en-US" sz="3600" b="1" dirty="0" smtClean="0">
              <a:solidFill>
                <a:srgbClr val="C00000"/>
              </a:solidFill>
            </a:endParaRPr>
          </a:p>
          <a:p>
            <a:pPr algn="ctr"/>
            <a:endParaRPr lang="en-US" sz="3600" b="1" dirty="0" smtClean="0">
              <a:solidFill>
                <a:srgbClr val="C00000"/>
              </a:solidFill>
            </a:endParaRPr>
          </a:p>
          <a:p>
            <a:pPr algn="ctr"/>
            <a:endParaRPr lang="en-US" sz="3600" b="1" dirty="0" smtClean="0">
              <a:solidFill>
                <a:srgbClr val="C00000"/>
              </a:solidFill>
            </a:endParaRPr>
          </a:p>
          <a:p>
            <a:pPr algn="ctr"/>
            <a:r>
              <a:rPr lang="en-US" sz="3600" b="1" dirty="0" smtClean="0">
                <a:solidFill>
                  <a:srgbClr val="002060"/>
                </a:solidFill>
              </a:rPr>
              <a:t>Using Regression </a:t>
            </a:r>
          </a:p>
          <a:p>
            <a:pPr algn="ctr"/>
            <a:endParaRPr lang="en-US" sz="3600" b="1" dirty="0" smtClean="0">
              <a:solidFill>
                <a:srgbClr val="002060"/>
              </a:solidFill>
            </a:endParaRPr>
          </a:p>
          <a:p>
            <a:pPr algn="ctr"/>
            <a:r>
              <a:rPr lang="en-US" sz="3600" b="1" dirty="0" smtClean="0">
                <a:solidFill>
                  <a:srgbClr val="002060"/>
                </a:solidFill>
              </a:rPr>
              <a:t>to analyze the rate of change of </a:t>
            </a:r>
          </a:p>
          <a:p>
            <a:pPr algn="ctr"/>
            <a:endParaRPr lang="en-US" sz="3600" b="1" dirty="0" smtClean="0">
              <a:solidFill>
                <a:srgbClr val="002060"/>
              </a:solidFill>
            </a:endParaRPr>
          </a:p>
          <a:p>
            <a:pPr algn="ctr"/>
            <a:r>
              <a:rPr lang="en-US" sz="3600" b="1" dirty="0" smtClean="0">
                <a:solidFill>
                  <a:srgbClr val="002060"/>
                </a:solidFill>
              </a:rPr>
              <a:t>Arctic Sea Ice Extent</a:t>
            </a:r>
          </a:p>
          <a:p>
            <a:pPr algn="ctr"/>
            <a:endParaRPr lang="en-US" sz="2400" b="1" dirty="0" smtClean="0">
              <a:solidFill>
                <a:srgbClr val="002060"/>
              </a:solidFill>
            </a:endParaRPr>
          </a:p>
          <a:p>
            <a:pPr algn="ctr"/>
            <a:endParaRPr lang="en-US" sz="2400" b="1" dirty="0" smtClean="0">
              <a:solidFill>
                <a:srgbClr val="002060"/>
              </a:solidFill>
            </a:endParaRPr>
          </a:p>
          <a:p>
            <a:pPr algn="ctr"/>
            <a:endParaRPr lang="en-US" sz="2000" b="1" dirty="0" smtClean="0">
              <a:solidFill>
                <a:srgbClr val="002060"/>
              </a:solidFill>
            </a:endParaRPr>
          </a:p>
        </p:txBody>
      </p:sp>
    </p:spTree>
    <p:extLst>
      <p:ext uri="{BB962C8B-B14F-4D97-AF65-F5344CB8AC3E}">
        <p14:creationId xmlns:p14="http://schemas.microsoft.com/office/powerpoint/2010/main" xmlns="" val="16724874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763000" cy="6324600"/>
          </a:xfrm>
          <a:prstGeom prst="rect">
            <a:avLst/>
          </a:prstGeom>
          <a:solidFill>
            <a:schemeClr val="bg1"/>
          </a:solidFill>
          <a:ln w="31750">
            <a:solidFill>
              <a:srgbClr val="C00000"/>
            </a:solidFill>
          </a:ln>
        </p:spPr>
        <p:txBody>
          <a:bodyPr wrap="square" rtlCol="0">
            <a:noAutofit/>
          </a:bodyPr>
          <a:lstStyle/>
          <a:p>
            <a:pPr algn="ctr"/>
            <a:endParaRPr lang="en-US" sz="2400" b="1" dirty="0" smtClean="0"/>
          </a:p>
          <a:p>
            <a:pPr algn="ctr"/>
            <a:endParaRPr lang="en-US" sz="2400" b="1" dirty="0" smtClean="0"/>
          </a:p>
          <a:p>
            <a:pPr algn="ctr"/>
            <a:endParaRPr lang="en-US" sz="2400" b="1" dirty="0" smtClean="0">
              <a:solidFill>
                <a:srgbClr val="002060"/>
              </a:solidFill>
            </a:endParaRPr>
          </a:p>
          <a:p>
            <a:pPr algn="ctr"/>
            <a:r>
              <a:rPr lang="en-US" sz="2400" b="1" dirty="0" smtClean="0">
                <a:solidFill>
                  <a:srgbClr val="002060"/>
                </a:solidFill>
              </a:rPr>
              <a:t>Climate scientists rely on much more than just </a:t>
            </a:r>
          </a:p>
          <a:p>
            <a:pPr algn="ctr"/>
            <a:r>
              <a:rPr lang="en-US" sz="2400" b="1" dirty="0" smtClean="0">
                <a:solidFill>
                  <a:srgbClr val="002060"/>
                </a:solidFill>
              </a:rPr>
              <a:t>a simple quadratic trend projection.  </a:t>
            </a:r>
          </a:p>
          <a:p>
            <a:pPr algn="ctr"/>
            <a:endParaRPr lang="en-US" sz="2400" b="1" dirty="0" smtClean="0">
              <a:solidFill>
                <a:srgbClr val="002060"/>
              </a:solidFill>
            </a:endParaRPr>
          </a:p>
          <a:p>
            <a:pPr algn="ctr"/>
            <a:endParaRPr lang="en-US" sz="2400" b="1" dirty="0" smtClean="0">
              <a:solidFill>
                <a:srgbClr val="002060"/>
              </a:solidFill>
            </a:endParaRPr>
          </a:p>
          <a:p>
            <a:pPr algn="ctr"/>
            <a:r>
              <a:rPr lang="en-US" sz="2400" b="1" dirty="0" smtClean="0">
                <a:solidFill>
                  <a:srgbClr val="002060"/>
                </a:solidFill>
              </a:rPr>
              <a:t>In this case other lines of evidence, such as the rapidly declining thickness of the Arctic sea ice reinforce the conclusion that the melt rate of Artic sea ice will continue to increase. </a:t>
            </a:r>
          </a:p>
          <a:p>
            <a:pPr algn="ctr"/>
            <a:endParaRPr lang="en-US" sz="2400" b="1" dirty="0">
              <a:solidFill>
                <a:srgbClr val="002060"/>
              </a:solidFill>
            </a:endParaRPr>
          </a:p>
          <a:p>
            <a:pPr algn="ctr"/>
            <a:r>
              <a:rPr lang="en-US" sz="2400" b="1" dirty="0" smtClean="0">
                <a:solidFill>
                  <a:srgbClr val="002060"/>
                </a:solidFill>
              </a:rPr>
              <a:t>But for now, no one is certain how long the Arctic summer sea ice will remain. </a:t>
            </a:r>
          </a:p>
          <a:p>
            <a:pPr algn="ctr"/>
            <a:endParaRPr lang="en-US" sz="2400" b="1" dirty="0">
              <a:solidFill>
                <a:srgbClr val="002060"/>
              </a:solidFill>
            </a:endParaRPr>
          </a:p>
          <a:p>
            <a:pPr algn="ctr"/>
            <a:r>
              <a:rPr lang="en-US" sz="2400" b="1" dirty="0" smtClean="0">
                <a:solidFill>
                  <a:srgbClr val="002060"/>
                </a:solidFill>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8097" y="762000"/>
            <a:ext cx="8839200" cy="6001643"/>
          </a:xfrm>
          <a:prstGeom prst="rect">
            <a:avLst/>
          </a:prstGeom>
          <a:noFill/>
        </p:spPr>
        <p:txBody>
          <a:bodyPr wrap="square" rtlCol="0">
            <a:spAutoFit/>
          </a:bodyPr>
          <a:lstStyle/>
          <a:p>
            <a:pPr algn="ctr"/>
            <a:r>
              <a:rPr lang="en-US" sz="2400" b="1" dirty="0" smtClean="0"/>
              <a:t>In the late 1980’s when climate scientists began to raise concerns that increasing levels of atmospheric CO</a:t>
            </a:r>
            <a:r>
              <a:rPr lang="en-US" sz="2400" b="1" baseline="-25000" dirty="0" smtClean="0"/>
              <a:t>2</a:t>
            </a:r>
            <a:r>
              <a:rPr lang="en-US" sz="2400" b="1" dirty="0" smtClean="0"/>
              <a:t> would cause the earth to warm, they were unsure about the rate of climate change. </a:t>
            </a:r>
          </a:p>
          <a:p>
            <a:pPr algn="ctr"/>
            <a:endParaRPr lang="en-US" sz="2400" b="1" dirty="0" smtClean="0"/>
          </a:p>
          <a:p>
            <a:pPr algn="ctr"/>
            <a:endParaRPr lang="en-US" sz="2400" b="1" dirty="0" smtClean="0"/>
          </a:p>
          <a:p>
            <a:pPr algn="ctr"/>
            <a:r>
              <a:rPr lang="en-US" sz="2400" b="1" dirty="0" smtClean="0"/>
              <a:t>In particular, most estimated that the Arctic Ocean would never be ice free until the year 2100.  </a:t>
            </a:r>
          </a:p>
          <a:p>
            <a:pPr algn="ctr"/>
            <a:endParaRPr lang="en-US" sz="2400" b="1" dirty="0" smtClean="0"/>
          </a:p>
          <a:p>
            <a:pPr algn="ctr"/>
            <a:endParaRPr lang="en-US" sz="2400" b="1" dirty="0" smtClean="0"/>
          </a:p>
          <a:p>
            <a:pPr algn="ctr"/>
            <a:r>
              <a:rPr lang="en-US" sz="2400" b="1" dirty="0"/>
              <a:t>In the last five years, many have begun to predict a more rapid melt.</a:t>
            </a:r>
          </a:p>
          <a:p>
            <a:pPr algn="ctr"/>
            <a:endParaRPr lang="en-US" sz="2400" b="1" dirty="0"/>
          </a:p>
          <a:p>
            <a:pPr algn="ctr"/>
            <a:endParaRPr lang="en-US" sz="2400" b="1" dirty="0" smtClean="0"/>
          </a:p>
          <a:p>
            <a:pPr algn="ctr"/>
            <a:endParaRPr lang="en-US" sz="2400" b="1" dirty="0" smtClean="0"/>
          </a:p>
          <a:p>
            <a:pPr algn="ctr"/>
            <a:endParaRPr lang="en-US" sz="2400"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4477" y="838200"/>
            <a:ext cx="8839200" cy="5262979"/>
          </a:xfrm>
          <a:prstGeom prst="rect">
            <a:avLst/>
          </a:prstGeom>
          <a:noFill/>
        </p:spPr>
        <p:txBody>
          <a:bodyPr wrap="square" rtlCol="0">
            <a:spAutoFit/>
          </a:bodyPr>
          <a:lstStyle/>
          <a:p>
            <a:pPr algn="ctr"/>
            <a:endParaRPr lang="en-US" sz="2400" b="1" dirty="0" smtClean="0"/>
          </a:p>
          <a:p>
            <a:pPr algn="ctr"/>
            <a:endParaRPr lang="en-US" sz="2400" b="1" dirty="0" smtClean="0"/>
          </a:p>
          <a:p>
            <a:pPr algn="ctr"/>
            <a:endParaRPr lang="en-US" sz="2400" b="1" dirty="0" smtClean="0"/>
          </a:p>
          <a:p>
            <a:pPr algn="ctr"/>
            <a:r>
              <a:rPr lang="en-US" sz="2400" b="1" dirty="0" smtClean="0"/>
              <a:t>Using scatterplots and regression, we can analyze the data to </a:t>
            </a:r>
            <a:r>
              <a:rPr lang="en-US" sz="2400" b="1" dirty="0"/>
              <a:t>s</a:t>
            </a:r>
            <a:r>
              <a:rPr lang="en-US" sz="2400" b="1" dirty="0" smtClean="0"/>
              <a:t>ee the evidence for ourselves.</a:t>
            </a:r>
          </a:p>
          <a:p>
            <a:pPr algn="ctr"/>
            <a:endParaRPr lang="en-US" sz="2400" b="1" dirty="0" smtClean="0"/>
          </a:p>
          <a:p>
            <a:pPr algn="ctr"/>
            <a:endParaRPr lang="en-US" sz="2400" b="1" dirty="0" smtClean="0"/>
          </a:p>
          <a:p>
            <a:pPr algn="ctr"/>
            <a:endParaRPr lang="en-US" sz="2400" b="1" dirty="0"/>
          </a:p>
          <a:p>
            <a:pPr algn="ctr"/>
            <a:r>
              <a:rPr lang="en-US" sz="2400" b="1" dirty="0"/>
              <a:t>The data we will analyze is a time series of September Arctic sea ice extent from 1979 until 2012.</a:t>
            </a:r>
          </a:p>
          <a:p>
            <a:endParaRPr lang="en-US" sz="2400" b="1" dirty="0"/>
          </a:p>
          <a:p>
            <a:pPr algn="ctr"/>
            <a:endParaRPr lang="en-US" sz="2400" b="1" dirty="0" smtClean="0"/>
          </a:p>
          <a:p>
            <a:pPr algn="ctr"/>
            <a:endParaRPr lang="en-US" sz="2400" b="1" dirty="0" smtClean="0"/>
          </a:p>
          <a:p>
            <a:pPr algn="ctr"/>
            <a:endParaRPr lang="en-US" sz="2400" b="1" dirty="0" smtClean="0"/>
          </a:p>
        </p:txBody>
      </p:sp>
    </p:spTree>
    <p:extLst>
      <p:ext uri="{BB962C8B-B14F-4D97-AF65-F5344CB8AC3E}">
        <p14:creationId xmlns:p14="http://schemas.microsoft.com/office/powerpoint/2010/main" xmlns="" val="37907950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524000"/>
            <a:ext cx="8382000" cy="3416320"/>
          </a:xfrm>
          <a:prstGeom prst="rect">
            <a:avLst/>
          </a:prstGeom>
          <a:noFill/>
        </p:spPr>
        <p:txBody>
          <a:bodyPr wrap="square" rtlCol="0">
            <a:spAutoFit/>
          </a:bodyPr>
          <a:lstStyle/>
          <a:p>
            <a:endParaRPr lang="en-US" sz="2400" b="1" dirty="0" smtClean="0"/>
          </a:p>
          <a:p>
            <a:endParaRPr lang="en-US" sz="2400" b="1" dirty="0" smtClean="0"/>
          </a:p>
          <a:p>
            <a:endParaRPr lang="en-US" sz="2400" b="1" dirty="0" smtClean="0"/>
          </a:p>
          <a:p>
            <a:pPr algn="ctr"/>
            <a:r>
              <a:rPr lang="en-US" sz="2400" b="1" dirty="0" smtClean="0"/>
              <a:t>What is meant by the term September Arctic sea ice?</a:t>
            </a:r>
          </a:p>
          <a:p>
            <a:pPr algn="ctr"/>
            <a:endParaRPr lang="en-US" sz="2400" b="1" dirty="0" smtClean="0"/>
          </a:p>
          <a:p>
            <a:pPr algn="ctr"/>
            <a:r>
              <a:rPr lang="en-US" sz="2400" b="1" dirty="0" smtClean="0"/>
              <a:t>Why is it important?</a:t>
            </a:r>
          </a:p>
          <a:p>
            <a:pPr algn="ctr"/>
            <a:endParaRPr lang="en-US" sz="2400" b="1" dirty="0" smtClean="0"/>
          </a:p>
          <a:p>
            <a:endParaRPr lang="en-US" sz="2400" b="1" dirty="0" smtClean="0"/>
          </a:p>
          <a:p>
            <a:endParaRPr lang="en-US" sz="2400"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839200" cy="5262979"/>
          </a:xfrm>
          <a:prstGeom prst="rect">
            <a:avLst/>
          </a:prstGeom>
          <a:noFill/>
        </p:spPr>
        <p:txBody>
          <a:bodyPr wrap="square" rtlCol="0">
            <a:spAutoFit/>
          </a:bodyPr>
          <a:lstStyle/>
          <a:p>
            <a:endParaRPr lang="en-US" sz="2400" b="1" dirty="0" smtClean="0"/>
          </a:p>
          <a:p>
            <a:r>
              <a:rPr lang="en-US" sz="2400" b="1" dirty="0" smtClean="0"/>
              <a:t>As far as we know, most of the Arctic Ocean has been covered in ice year round for thousands of years (the North Pole is near the center of the Arctic Ocean). </a:t>
            </a:r>
          </a:p>
          <a:p>
            <a:endParaRPr lang="en-US" sz="2400" b="1" dirty="0" smtClean="0"/>
          </a:p>
          <a:p>
            <a:endParaRPr lang="en-US" sz="2400" b="1" dirty="0" smtClean="0"/>
          </a:p>
          <a:p>
            <a:r>
              <a:rPr lang="en-US" sz="2400" b="1" dirty="0" smtClean="0"/>
              <a:t>Since 1979, satellites regularly observe the ice in the Arctic Ocean. Computer programs calculate the area or extent of the ice coverage on a daily basis. </a:t>
            </a:r>
          </a:p>
          <a:p>
            <a:endParaRPr lang="en-US" sz="2400" b="1" dirty="0" smtClean="0"/>
          </a:p>
          <a:p>
            <a:endParaRPr lang="en-US" sz="2400" b="1" dirty="0" smtClean="0"/>
          </a:p>
          <a:p>
            <a:r>
              <a:rPr lang="en-US" sz="2400" b="1" dirty="0" smtClean="0"/>
              <a:t>These daily numbers are averaged to get the September sea ice extent.  September is the month when the ice stops melting each summer and reaches its minimum extent.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066800"/>
            <a:ext cx="8839200" cy="4524315"/>
          </a:xfrm>
          <a:prstGeom prst="rect">
            <a:avLst/>
          </a:prstGeom>
          <a:noFill/>
        </p:spPr>
        <p:txBody>
          <a:bodyPr wrap="square" rtlCol="0">
            <a:spAutoFit/>
          </a:bodyPr>
          <a:lstStyle/>
          <a:p>
            <a:endParaRPr lang="en-US" sz="2400" b="1" dirty="0" smtClean="0"/>
          </a:p>
          <a:p>
            <a:r>
              <a:rPr lang="en-US" sz="2400" b="1" dirty="0" smtClean="0"/>
              <a:t>The next two slides reflect images from </a:t>
            </a:r>
          </a:p>
          <a:p>
            <a:endParaRPr lang="en-US" sz="2400" b="1" dirty="0" smtClean="0"/>
          </a:p>
          <a:p>
            <a:pPr marL="457200" indent="-457200">
              <a:buAutoNum type="arabicParenBoth"/>
            </a:pPr>
            <a:r>
              <a:rPr lang="en-US" sz="2400" b="1" dirty="0" smtClean="0"/>
              <a:t>September 1980 when the ice extent was 7,800,000 square kilometers  and</a:t>
            </a:r>
          </a:p>
          <a:p>
            <a:pPr marL="457200" indent="-457200">
              <a:buAutoNum type="arabicParenBoth"/>
            </a:pPr>
            <a:endParaRPr lang="en-US" sz="2400" b="1" dirty="0" smtClean="0"/>
          </a:p>
          <a:p>
            <a:pPr marL="457200" indent="-457200">
              <a:buFontTx/>
              <a:buAutoNum type="arabicParenBoth"/>
            </a:pPr>
            <a:r>
              <a:rPr lang="en-US" sz="2400" b="1" dirty="0" smtClean="0"/>
              <a:t>September 2012 when the ice extent was 3,600,000 square kilometers.</a:t>
            </a:r>
          </a:p>
          <a:p>
            <a:pPr marL="457200" indent="-457200"/>
            <a:r>
              <a:rPr lang="en-US" sz="2400" b="1" dirty="0" smtClean="0"/>
              <a:t> </a:t>
            </a:r>
          </a:p>
          <a:p>
            <a:endParaRPr lang="en-US" sz="2400" b="1" dirty="0" smtClean="0"/>
          </a:p>
          <a:p>
            <a:pPr algn="ctr"/>
            <a:r>
              <a:rPr lang="en-US" sz="2400" b="1" dirty="0" smtClean="0"/>
              <a:t>The </a:t>
            </a:r>
            <a:r>
              <a:rPr lang="en-US" sz="2400" b="1" dirty="0" smtClean="0">
                <a:solidFill>
                  <a:srgbClr val="FF33CC"/>
                </a:solidFill>
              </a:rPr>
              <a:t>pink boundary</a:t>
            </a:r>
            <a:r>
              <a:rPr lang="en-US" sz="2400" b="1" dirty="0" smtClean="0"/>
              <a:t> depicts the median extent from </a:t>
            </a:r>
          </a:p>
          <a:p>
            <a:pPr algn="ctr"/>
            <a:r>
              <a:rPr lang="en-US" sz="2400" b="1" dirty="0" smtClean="0"/>
              <a:t>1980-2000.</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1">
            <a:alpha val="0"/>
          </a:schemeClr>
        </a:solidFill>
        <a:effectLst/>
      </p:bgPr>
    </p:bg>
    <p:spTree>
      <p:nvGrpSpPr>
        <p:cNvPr id="1" name=""/>
        <p:cNvGrpSpPr/>
        <p:nvPr/>
      </p:nvGrpSpPr>
      <p:grpSpPr>
        <a:xfrm>
          <a:off x="0" y="0"/>
          <a:ext cx="0" cy="0"/>
          <a:chOff x="0" y="0"/>
          <a:chExt cx="0" cy="0"/>
        </a:xfrm>
      </p:grpSpPr>
      <p:pic>
        <p:nvPicPr>
          <p:cNvPr id="14342" name="Picture 6" descr="ftp://sidads.colorado.edu/DATASETS/NOAA/G02135/Sep/N_198009_extn.png"/>
          <p:cNvPicPr>
            <a:picLocks noChangeAspect="1" noChangeArrowheads="1"/>
          </p:cNvPicPr>
          <p:nvPr/>
        </p:nvPicPr>
        <p:blipFill>
          <a:blip r:embed="rId2" cstate="print"/>
          <a:srcRect/>
          <a:stretch>
            <a:fillRect/>
          </a:stretch>
        </p:blipFill>
        <p:spPr bwMode="auto">
          <a:xfrm>
            <a:off x="1371600" y="0"/>
            <a:ext cx="6400800" cy="68580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3813</TotalTime>
  <Words>1122</Words>
  <Application>Microsoft Office PowerPoint</Application>
  <PresentationFormat>On-screen Show (4:3)</PresentationFormat>
  <Paragraphs>227</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Slipstream</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Gary Witt</dc:creator>
  <cp:lastModifiedBy>Gary Witt</cp:lastModifiedBy>
  <cp:revision>87</cp:revision>
  <dcterms:created xsi:type="dcterms:W3CDTF">2011-10-18T21:06:48Z</dcterms:created>
  <dcterms:modified xsi:type="dcterms:W3CDTF">2013-03-22T15:25:24Z</dcterms:modified>
</cp:coreProperties>
</file>