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260" r:id="rId2"/>
    <p:sldId id="340" r:id="rId3"/>
    <p:sldId id="309" r:id="rId4"/>
    <p:sldId id="310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4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9929" autoAdjust="0"/>
  </p:normalViewPr>
  <p:slideViewPr>
    <p:cSldViewPr>
      <p:cViewPr varScale="1">
        <p:scale>
          <a:sx n="78" d="100"/>
          <a:sy n="78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53C86-6C8C-4B35-A48F-C6CC79D79257}" type="datetimeFigureOut">
              <a:rPr lang="en-US" smtClean="0"/>
              <a:t>3/11/13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B16F-A4FB-40B6-A98F-86CA2E21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5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069A90-90FB-4A2C-86A7-25875AE68F27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0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0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0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0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27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5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F6A0B1F-2843-4E92-B806-4B7F96FDC6D1}" type="slidenum">
              <a:rPr lang="en-US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61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66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E8B9113-AD14-4995-8E27-A68BA3454702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6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2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F709C5-502F-4C1B-8509-C991726BEB11}" type="slidenum">
              <a:rPr lang="en-US" sz="1200">
                <a:solidFill>
                  <a:prstClr val="black"/>
                </a:solidFill>
              </a:rPr>
              <a:pPr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83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95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39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29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29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4042B-9245-4C1B-B97B-5B6E74628D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23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A53F60-3E65-44E1-B964-7F80F1FAD734}" type="slidenum">
              <a:rPr lang="en-US" sz="1200">
                <a:solidFill>
                  <a:prstClr val="black"/>
                </a:solidFill>
              </a:rPr>
              <a:pPr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A53F60-3E65-44E1-B964-7F80F1FAD734}" type="slidenum">
              <a:rPr lang="en-US" sz="1200">
                <a:solidFill>
                  <a:prstClr val="black"/>
                </a:solidFill>
              </a:rPr>
              <a:pPr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4042B-9245-4C1B-B97B-5B6E74628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82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18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05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909E-25C1-4510-B34E-DDA9D57FD16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82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4042B-9245-4C1B-B97B-5B6E74628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7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2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6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6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B16F-A4FB-40B6-A98F-86CA2E212F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ofM-4_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91455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56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171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81000"/>
            <a:ext cx="6362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7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50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9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01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16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90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ofM-4_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7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53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saak009@umn.edu" TargetMode="External"/><Relationship Id="rId4" Type="http://schemas.openxmlformats.org/officeDocument/2006/relationships/image" Target="../media/image28.png"/><Relationship Id="rId5" Type="http://schemas.openxmlformats.org/officeDocument/2006/relationships/hyperlink" Target="mailto:fryxx069@umn.edu" TargetMode="External"/><Relationship Id="rId6" Type="http://schemas.openxmlformats.org/officeDocument/2006/relationships/hyperlink" Target="mailto:jbg@umn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umn.edu/~catalst/" TargetMode="External"/><Relationship Id="rId4" Type="http://schemas.openxmlformats.org/officeDocument/2006/relationships/image" Target="../media/image6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umn.edu/~catalst/" TargetMode="External"/><Relationship Id="rId4" Type="http://schemas.openxmlformats.org/officeDocument/2006/relationships/image" Target="../media/image6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8077200" cy="1981200"/>
          </a:xfrm>
        </p:spPr>
        <p:txBody>
          <a:bodyPr/>
          <a:lstStyle/>
          <a:p>
            <a:pPr eaLnBrk="1" hangingPunct="1"/>
            <a:r>
              <a:rPr lang="en-US" sz="4000" b="1" dirty="0"/>
              <a:t>Evaluating Innovative Courses in Introductory Statistics: Resources from the </a:t>
            </a:r>
            <a:r>
              <a:rPr lang="en-US" sz="4000" b="1" dirty="0" err="1"/>
              <a:t>eATLAS</a:t>
            </a:r>
            <a:r>
              <a:rPr lang="en-US" sz="4000" b="1" dirty="0"/>
              <a:t> Project</a:t>
            </a:r>
            <a:br>
              <a:rPr lang="en-US" sz="4000" b="1" dirty="0"/>
            </a:br>
            <a:endParaRPr lang="en-US" sz="4000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dirty="0" smtClean="0">
                <a:latin typeface="Candara"/>
                <a:cs typeface="Candara"/>
              </a:rPr>
              <a:t>Elizabeth Fry and Rebekah </a:t>
            </a:r>
            <a:r>
              <a:rPr lang="en-US" sz="2800" dirty="0" err="1" smtClean="0">
                <a:latin typeface="Candara"/>
                <a:cs typeface="Candara"/>
              </a:rPr>
              <a:t>Isaak</a:t>
            </a:r>
            <a:endParaRPr lang="en-US" sz="2800" dirty="0">
              <a:latin typeface="Candara"/>
              <a:cs typeface="Candara"/>
            </a:endParaRPr>
          </a:p>
          <a:p>
            <a:pPr marL="0" indent="0" algn="ctr">
              <a:buFontTx/>
              <a:buNone/>
            </a:pPr>
            <a:r>
              <a:rPr lang="en-US" sz="2800" dirty="0" smtClean="0">
                <a:latin typeface="Candara"/>
                <a:cs typeface="Candara"/>
              </a:rPr>
              <a:t>University of Minnesota</a:t>
            </a:r>
            <a:endParaRPr lang="en-US" sz="2400" dirty="0" smtClean="0">
              <a:latin typeface="Candara"/>
              <a:cs typeface="Candara"/>
            </a:endParaRPr>
          </a:p>
          <a:p>
            <a:pPr marL="0" indent="0" algn="ctr">
              <a:buFontTx/>
              <a:buNone/>
            </a:pPr>
            <a:r>
              <a:rPr lang="en-US" sz="2400" dirty="0" err="1" smtClean="0">
                <a:latin typeface="Candara"/>
                <a:cs typeface="Candara"/>
              </a:rPr>
              <a:t>eATLAS</a:t>
            </a:r>
            <a:r>
              <a:rPr lang="en-US" sz="2400" dirty="0" smtClean="0">
                <a:latin typeface="Candara"/>
                <a:cs typeface="Candara"/>
              </a:rPr>
              <a:t> funded by NSF DUE </a:t>
            </a:r>
            <a:r>
              <a:rPr lang="en-US" sz="2000" dirty="0" smtClean="0">
                <a:latin typeface="+mj-lt"/>
              </a:rPr>
              <a:t>1044812 </a:t>
            </a:r>
            <a:r>
              <a:rPr lang="en-US" sz="2000" dirty="0">
                <a:latin typeface="+mj-lt"/>
              </a:rPr>
              <a:t>&amp; 1043141</a:t>
            </a:r>
            <a:endParaRPr lang="en-US" sz="2000" dirty="0" smtClean="0">
              <a:latin typeface="+mj-lt"/>
              <a:cs typeface="Candara"/>
            </a:endParaRPr>
          </a:p>
          <a:p>
            <a:pPr marL="0" indent="0" algn="ctr">
              <a:buFontTx/>
              <a:buNone/>
            </a:pPr>
            <a:endParaRPr lang="en-US" sz="2400" b="1" dirty="0" smtClean="0">
              <a:latin typeface="Calisto MT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749300" y="2400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0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CATALST Goals &amp; Evaluation Questions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en-US" sz="2800" b="1" dirty="0" smtClean="0"/>
              <a:t>Goal 2: </a:t>
            </a:r>
            <a:r>
              <a:rPr lang="en-US" sz="2800" dirty="0" smtClean="0"/>
              <a:t>Implement </a:t>
            </a:r>
            <a:r>
              <a:rPr lang="en-US" sz="2800" dirty="0"/>
              <a:t>the Educational </a:t>
            </a:r>
            <a:r>
              <a:rPr lang="en-US" sz="2800" dirty="0" smtClean="0"/>
              <a:t>Innovations</a:t>
            </a:r>
          </a:p>
          <a:p>
            <a:pPr marL="800100" lvl="2" indent="0">
              <a:buNone/>
            </a:pPr>
            <a:endParaRPr lang="en-US" sz="2800" dirty="0"/>
          </a:p>
          <a:p>
            <a:r>
              <a:rPr lang="en-US" b="1" kern="1200" dirty="0" smtClean="0"/>
              <a:t>Evaluation Question: </a:t>
            </a:r>
          </a:p>
          <a:p>
            <a:pPr lvl="1"/>
            <a:r>
              <a:rPr lang="en-US" kern="1200" dirty="0" smtClean="0"/>
              <a:t>What </a:t>
            </a:r>
            <a:r>
              <a:rPr lang="en-US" kern="1200" dirty="0"/>
              <a:t>is the feasibility of implementing the CATALST materials and approach in an undergraduate statistics course?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1"/>
            <a:ext cx="1074858" cy="87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CATALST Goals &amp; Evaluation Questions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en-US" sz="2800" b="1" dirty="0" smtClean="0"/>
              <a:t>Goal 3: </a:t>
            </a:r>
            <a:r>
              <a:rPr lang="en-US" sz="2800" dirty="0" smtClean="0"/>
              <a:t>Assess </a:t>
            </a:r>
            <a:r>
              <a:rPr lang="en-US" sz="2800" dirty="0"/>
              <a:t>Student </a:t>
            </a:r>
            <a:r>
              <a:rPr lang="en-US" sz="2800" dirty="0" smtClean="0"/>
              <a:t>Achievement</a:t>
            </a:r>
          </a:p>
          <a:p>
            <a:pPr marL="800100" lvl="2" indent="0">
              <a:buNone/>
            </a:pPr>
            <a:endParaRPr lang="en-US" sz="2800" dirty="0"/>
          </a:p>
          <a:p>
            <a:r>
              <a:rPr lang="en-US" b="1" dirty="0" smtClean="0"/>
              <a:t>Evaluation Question: </a:t>
            </a:r>
          </a:p>
          <a:p>
            <a:pPr lvl="1"/>
            <a:r>
              <a:rPr lang="en-US" kern="1200" dirty="0" smtClean="0"/>
              <a:t>Has </a:t>
            </a:r>
            <a:r>
              <a:rPr lang="en-US" kern="1200" dirty="0"/>
              <a:t>this been accomplished</a:t>
            </a:r>
            <a:r>
              <a:rPr lang="en-US" kern="1200" dirty="0" smtClean="0"/>
              <a:t>?</a:t>
            </a:r>
            <a:endParaRPr lang="en-US" b="1" dirty="0"/>
          </a:p>
        </p:txBody>
      </p:sp>
      <p:pic>
        <p:nvPicPr>
          <p:cNvPr id="4" name="Picture 3" descr="Ex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2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CATALST Goals &amp; Evaluation Questions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en-US" sz="2800" b="1" dirty="0" smtClean="0"/>
              <a:t>Goal 4: </a:t>
            </a:r>
            <a:r>
              <a:rPr lang="en-US" sz="2800" dirty="0" smtClean="0"/>
              <a:t>Conduct </a:t>
            </a:r>
            <a:r>
              <a:rPr lang="en-US" sz="2800" dirty="0"/>
              <a:t>Research on Undergraduate Statistics Education</a:t>
            </a:r>
          </a:p>
          <a:p>
            <a:endParaRPr lang="en-US" b="1" kern="1200" dirty="0" smtClean="0"/>
          </a:p>
          <a:p>
            <a:r>
              <a:rPr lang="en-US" b="1" kern="1200" dirty="0" smtClean="0"/>
              <a:t>Evaluation Question: </a:t>
            </a:r>
          </a:p>
          <a:p>
            <a:pPr lvl="1"/>
            <a:r>
              <a:rPr lang="en-US" kern="1200" dirty="0" smtClean="0"/>
              <a:t>Have </a:t>
            </a:r>
            <a:r>
              <a:rPr lang="en-US" kern="1200" dirty="0"/>
              <a:t>these studies taken place and what has been learned from these studies</a:t>
            </a:r>
            <a:r>
              <a:rPr lang="en-US" kern="1200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78958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6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CATALST Goals &amp; Evaluation Questions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en-US" sz="2800" b="1" dirty="0" smtClean="0"/>
              <a:t>Goal 5: </a:t>
            </a:r>
            <a:r>
              <a:rPr lang="en-US" sz="2800" dirty="0" smtClean="0"/>
              <a:t>Develop </a:t>
            </a:r>
            <a:r>
              <a:rPr lang="en-US" sz="2800" dirty="0"/>
              <a:t>Faculty Expertise (to teach a CATALST </a:t>
            </a:r>
            <a:r>
              <a:rPr lang="en-US" sz="2800" dirty="0" smtClean="0"/>
              <a:t>course</a:t>
            </a:r>
            <a:r>
              <a:rPr lang="en-US" sz="2800" dirty="0"/>
              <a:t>)</a:t>
            </a:r>
            <a:endParaRPr lang="en-US" sz="2800" dirty="0" smtClean="0"/>
          </a:p>
          <a:p>
            <a:r>
              <a:rPr lang="en-US" sz="2600" b="1" kern="1200" dirty="0"/>
              <a:t>Evaluation </a:t>
            </a:r>
            <a:r>
              <a:rPr lang="en-US" sz="2600" b="1" kern="1200" dirty="0" smtClean="0"/>
              <a:t>Questions: </a:t>
            </a:r>
          </a:p>
          <a:p>
            <a:pPr lvl="1"/>
            <a:r>
              <a:rPr lang="en-US" sz="2200" kern="1200" dirty="0" smtClean="0"/>
              <a:t>What </a:t>
            </a:r>
            <a:r>
              <a:rPr lang="en-US" sz="2200" kern="1200" dirty="0"/>
              <a:t>is the impact on teachers who attend CATALST workshops and implement aspects of the CATALST curriculum?</a:t>
            </a:r>
            <a:endParaRPr lang="en-US" sz="2200" dirty="0"/>
          </a:p>
          <a:p>
            <a:pPr lvl="1"/>
            <a:r>
              <a:rPr lang="en-US" sz="2200" kern="1200" dirty="0" smtClean="0"/>
              <a:t>What </a:t>
            </a:r>
            <a:r>
              <a:rPr lang="en-US" sz="2200" kern="1200" dirty="0"/>
              <a:t>are the barriers for teachers who want to adapt aspects of this approach, and what are effective ways of overcoming these barriers?</a:t>
            </a:r>
            <a:endParaRPr lang="en-US" sz="2200" dirty="0"/>
          </a:p>
          <a:p>
            <a:pPr lvl="1"/>
            <a:r>
              <a:rPr lang="en-US" sz="2200" kern="1200" dirty="0" smtClean="0"/>
              <a:t>What </a:t>
            </a:r>
            <a:r>
              <a:rPr lang="en-US" sz="2200" kern="1200" dirty="0"/>
              <a:t>is the feasibility of other instructors adopting the methods and materials developed by this project</a:t>
            </a:r>
            <a:r>
              <a:rPr lang="en-US" sz="2200" kern="1200" dirty="0" smtClean="0"/>
              <a:t>?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62409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7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CATALST: Formative Evaluation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00600"/>
          </a:xfrm>
        </p:spPr>
        <p:txBody>
          <a:bodyPr/>
          <a:lstStyle/>
          <a:p>
            <a:pPr lvl="0"/>
            <a:r>
              <a:rPr lang="en-US" dirty="0" smtClean="0"/>
              <a:t>Constant changes, updates &amp; improvements</a:t>
            </a:r>
          </a:p>
          <a:p>
            <a:pPr lvl="1"/>
            <a:r>
              <a:rPr lang="en-US" dirty="0" smtClean="0"/>
              <a:t>Curriculum</a:t>
            </a:r>
          </a:p>
          <a:p>
            <a:pPr lvl="2"/>
            <a:r>
              <a:rPr lang="en-US" dirty="0" smtClean="0"/>
              <a:t>Content</a:t>
            </a:r>
          </a:p>
          <a:p>
            <a:pPr lvl="2"/>
            <a:r>
              <a:rPr lang="en-US" dirty="0" smtClean="0"/>
              <a:t>Contexts</a:t>
            </a:r>
          </a:p>
          <a:p>
            <a:pPr lvl="2"/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Pedagogy</a:t>
            </a:r>
          </a:p>
          <a:p>
            <a:pPr lvl="2"/>
            <a:r>
              <a:rPr lang="en-US" dirty="0" smtClean="0"/>
              <a:t>Scaffolding</a:t>
            </a:r>
          </a:p>
          <a:p>
            <a:pPr lvl="2"/>
            <a:r>
              <a:rPr lang="en-US" dirty="0" smtClean="0"/>
              <a:t>Inverted classroom</a:t>
            </a:r>
          </a:p>
          <a:p>
            <a:pPr lvl="2"/>
            <a:r>
              <a:rPr lang="en-US" dirty="0" smtClean="0"/>
              <a:t>Cooperative learning</a:t>
            </a:r>
          </a:p>
          <a:p>
            <a:pPr lvl="2"/>
            <a:r>
              <a:rPr lang="en-US" dirty="0" smtClean="0"/>
              <a:t>Group assessments</a:t>
            </a:r>
          </a:p>
        </p:txBody>
      </p:sp>
      <p:pic>
        <p:nvPicPr>
          <p:cNvPr id="4" name="Picture 3" descr="change-ahead-sig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14600"/>
            <a:ext cx="3121256" cy="234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4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CATALST: Formative Evaluation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4267200" cy="4419600"/>
          </a:xfrm>
        </p:spPr>
        <p:txBody>
          <a:bodyPr/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/>
              <a:t>Workshops and gatherings</a:t>
            </a:r>
          </a:p>
          <a:p>
            <a:pPr lvl="1"/>
            <a:r>
              <a:rPr lang="en-US" dirty="0" smtClean="0"/>
              <a:t>Lesson plans</a:t>
            </a:r>
          </a:p>
          <a:p>
            <a:pPr lvl="1"/>
            <a:r>
              <a:rPr lang="en-US" dirty="0" smtClean="0"/>
              <a:t>Implementer visits</a:t>
            </a:r>
            <a:endParaRPr lang="en-US" dirty="0"/>
          </a:p>
          <a:p>
            <a:pPr lvl="1"/>
            <a:r>
              <a:rPr lang="en-US" dirty="0" smtClean="0"/>
              <a:t>Feedback from implementers</a:t>
            </a:r>
            <a:endParaRPr lang="en-US" dirty="0"/>
          </a:p>
        </p:txBody>
      </p:sp>
      <p:pic>
        <p:nvPicPr>
          <p:cNvPr id="4" name="Picture 3" descr="Teach-New-Conce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3763596" cy="30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0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6923314" cy="41148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Candara"/>
                <a:cs typeface="Candara"/>
              </a:rPr>
              <a:t>What was the impact of CATALST?</a:t>
            </a:r>
          </a:p>
          <a:p>
            <a:pPr eaLnBrk="1" hangingPunct="1"/>
            <a:r>
              <a:rPr lang="en-US" sz="3000" dirty="0" smtClean="0">
                <a:cs typeface="Candara"/>
              </a:rPr>
              <a:t>Clinical interviews with students  </a:t>
            </a:r>
            <a:endParaRPr lang="en-US" sz="3000" dirty="0" smtClean="0">
              <a:latin typeface="Candara"/>
              <a:cs typeface="Candara"/>
            </a:endParaRPr>
          </a:p>
          <a:p>
            <a:pPr eaLnBrk="1" hangingPunct="1"/>
            <a:r>
              <a:rPr lang="en-US" sz="3000" dirty="0" smtClean="0">
                <a:latin typeface="Candara"/>
                <a:cs typeface="Candara"/>
              </a:rPr>
              <a:t>Retention Study 2012</a:t>
            </a:r>
          </a:p>
          <a:p>
            <a:pPr eaLnBrk="1" hangingPunct="1"/>
            <a:r>
              <a:rPr lang="en-US" sz="3000" dirty="0" smtClean="0">
                <a:latin typeface="Candara"/>
                <a:cs typeface="Candara"/>
              </a:rPr>
              <a:t>Instruments</a:t>
            </a:r>
          </a:p>
          <a:p>
            <a:pPr lvl="1" eaLnBrk="1" hangingPunct="1"/>
            <a:r>
              <a:rPr lang="en-US" sz="3000" dirty="0" smtClean="0">
                <a:latin typeface="Candara"/>
                <a:cs typeface="Candara"/>
              </a:rPr>
              <a:t>To compare with non-CATALST courses across different institutions</a:t>
            </a:r>
          </a:p>
          <a:p>
            <a:pPr lvl="1" eaLnBrk="1" hangingPunct="1"/>
            <a:r>
              <a:rPr lang="en-US" sz="3000" dirty="0" smtClean="0">
                <a:latin typeface="Candara"/>
                <a:cs typeface="Candara"/>
              </a:rPr>
              <a:t>Both qualitative and quantitative components</a:t>
            </a:r>
            <a:r>
              <a:rPr lang="en-US" sz="2300" dirty="0" smtClean="0">
                <a:latin typeface="Candara"/>
                <a:cs typeface="Candara"/>
              </a:rPr>
              <a:t/>
            </a:r>
            <a:br>
              <a:rPr lang="en-US" sz="2300" dirty="0" smtClean="0">
                <a:latin typeface="Candara"/>
                <a:cs typeface="Candara"/>
              </a:rPr>
            </a:br>
            <a:r>
              <a:rPr lang="en-US" sz="2300" dirty="0" smtClean="0">
                <a:latin typeface="Candara"/>
                <a:cs typeface="Candara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4572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Summative Evaluation</a:t>
            </a:r>
            <a:endParaRPr lang="en-US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Elizabeth\AppData\Local\Microsoft\Windows\Temporary Internet Files\Content.IE5\5US8IRSU\MC9003589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828800" cy="1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4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Summative Evaluation Data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Gathered Fall 2011/Spring 2012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133600"/>
            <a:ext cx="6324600" cy="86177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14 instructors at 8 institutions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646716"/>
            <a:ext cx="2895600" cy="2400657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</a:rPr>
              <a:t>CATALST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Spring 2012</a:t>
            </a:r>
            <a:endParaRPr lang="en-US" sz="3000" dirty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289 </a:t>
            </a:r>
            <a:r>
              <a:rPr lang="en-US" sz="3000" dirty="0">
                <a:solidFill>
                  <a:srgbClr val="000000"/>
                </a:solidFill>
              </a:rPr>
              <a:t>students taught by</a:t>
            </a:r>
          </a:p>
          <a:p>
            <a:r>
              <a:rPr lang="en-US" sz="3000" dirty="0">
                <a:solidFill>
                  <a:srgbClr val="000000"/>
                </a:solidFill>
              </a:rPr>
              <a:t>8 instructors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4950" y="3657600"/>
            <a:ext cx="3676650" cy="2400657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</a:rPr>
              <a:t>Non-CATALST</a:t>
            </a:r>
          </a:p>
          <a:p>
            <a:r>
              <a:rPr lang="en-US" sz="3000" dirty="0">
                <a:solidFill>
                  <a:srgbClr val="000000"/>
                </a:solidFill>
              </a:rPr>
              <a:t>Fall 2011/Spring 2012:</a:t>
            </a:r>
          </a:p>
          <a:p>
            <a:r>
              <a:rPr lang="en-US" sz="3000" dirty="0">
                <a:solidFill>
                  <a:srgbClr val="000000"/>
                </a:solidFill>
              </a:rPr>
              <a:t>440 students 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taught </a:t>
            </a:r>
            <a:r>
              <a:rPr lang="en-US" sz="3000" dirty="0">
                <a:solidFill>
                  <a:srgbClr val="000000"/>
                </a:solidFill>
              </a:rPr>
              <a:t>by</a:t>
            </a:r>
          </a:p>
          <a:p>
            <a:r>
              <a:rPr lang="en-US" sz="3000" dirty="0">
                <a:solidFill>
                  <a:srgbClr val="000000"/>
                </a:solidFill>
              </a:rPr>
              <a:t>6 </a:t>
            </a:r>
            <a:r>
              <a:rPr lang="en-US" sz="3000" dirty="0" smtClean="0">
                <a:solidFill>
                  <a:srgbClr val="000000"/>
                </a:solidFill>
              </a:rPr>
              <a:t>instructors</a:t>
            </a:r>
            <a:endParaRPr lang="en-US" sz="30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>
            <a:stCxn id="5" idx="2"/>
          </p:cNvCxnSpPr>
          <p:nvPr/>
        </p:nvCxnSpPr>
        <p:spPr>
          <a:xfrm flipH="1">
            <a:off x="3276600" y="2995374"/>
            <a:ext cx="1409700" cy="65134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2"/>
          </p:cNvCxnSpPr>
          <p:nvPr/>
        </p:nvCxnSpPr>
        <p:spPr>
          <a:xfrm>
            <a:off x="4686300" y="2995374"/>
            <a:ext cx="1257300" cy="65134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58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Instruments developed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CATALST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>
                <a:latin typeface="Gill Sans" charset="0"/>
              </a:rPr>
              <a:t>For assessing student outcomes:</a:t>
            </a:r>
          </a:p>
          <a:p>
            <a:pPr>
              <a:defRPr/>
            </a:pPr>
            <a:r>
              <a:rPr lang="en-US" sz="2400" dirty="0">
                <a:latin typeface="Gill Sans" charset="0"/>
              </a:rPr>
              <a:t>Goals and Outcomes Associated with Learning Statistics (GOALS), 2 versions:</a:t>
            </a:r>
          </a:p>
          <a:p>
            <a:pPr lvl="2">
              <a:defRPr/>
            </a:pPr>
            <a:r>
              <a:rPr lang="en-US" dirty="0">
                <a:latin typeface="Gill Sans" charset="0"/>
              </a:rPr>
              <a:t>TRAD: for students in traditional courses</a:t>
            </a:r>
          </a:p>
          <a:p>
            <a:pPr lvl="2">
              <a:defRPr/>
            </a:pPr>
            <a:r>
              <a:rPr lang="en-US" dirty="0">
                <a:latin typeface="Gill Sans" charset="0"/>
              </a:rPr>
              <a:t>RAND: for students in randomization-based courses</a:t>
            </a:r>
          </a:p>
          <a:p>
            <a:pPr>
              <a:defRPr/>
            </a:pPr>
            <a:r>
              <a:rPr lang="en-US" sz="2400" dirty="0">
                <a:latin typeface="Gill Sans" charset="0"/>
              </a:rPr>
              <a:t>Models of Statistical Thinking (MOST</a:t>
            </a:r>
            <a:r>
              <a:rPr lang="en-US" sz="2400" dirty="0" smtClean="0">
                <a:latin typeface="Gill Sans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Gill Sans" charset="0"/>
              </a:rPr>
              <a:t>For assessing student attitudes:</a:t>
            </a:r>
            <a:endParaRPr lang="en-US" sz="2400" dirty="0">
              <a:latin typeface="Gill Sans" charset="0"/>
            </a:endParaRPr>
          </a:p>
          <a:p>
            <a:pPr>
              <a:defRPr/>
            </a:pPr>
            <a:r>
              <a:rPr lang="en-US" sz="2400" dirty="0">
                <a:latin typeface="Gill Sans" charset="0"/>
              </a:rPr>
              <a:t>Affect Survey (Attitudes and beliefs about statistics)</a:t>
            </a:r>
          </a:p>
          <a:p>
            <a:pPr marL="342900" lvl="1" indent="-342900">
              <a:buFontTx/>
              <a:buChar char="•"/>
            </a:pPr>
            <a:endParaRPr lang="en-US" sz="2400" dirty="0" smtClean="0">
              <a:cs typeface="Candara"/>
            </a:endParaRPr>
          </a:p>
          <a:p>
            <a:pPr marL="0" lvl="1" indent="0">
              <a:buNone/>
            </a:pPr>
            <a:r>
              <a:rPr lang="en-US" sz="2400" dirty="0" smtClean="0">
                <a:cs typeface="Candara"/>
              </a:rPr>
              <a:t>These instruments were developed for evaluation </a:t>
            </a:r>
            <a:r>
              <a:rPr lang="en-US" sz="2400" dirty="0">
                <a:cs typeface="Candara"/>
              </a:rPr>
              <a:t>of CATALST, but can also be used in other settings</a:t>
            </a:r>
          </a:p>
          <a:p>
            <a:endParaRPr lang="en-US" dirty="0"/>
          </a:p>
        </p:txBody>
      </p:sp>
      <p:pic>
        <p:nvPicPr>
          <p:cNvPr id="4" name="Picture 2" descr="C:\Users\Elizabeth\AppData\Local\Microsoft\Windows\Temporary Internet Files\Content.IE5\OSS6M52B\MC90044145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85" y="0"/>
            <a:ext cx="2209457" cy="22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2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and Outcomes Associated with Learning Statistics (GOALS)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" charset="0"/>
              </a:rPr>
              <a:t>27 forced-choice items </a:t>
            </a:r>
          </a:p>
          <a:p>
            <a:r>
              <a:rPr lang="en-US" dirty="0" smtClean="0">
                <a:latin typeface="Gill Sans" charset="0"/>
              </a:rPr>
              <a:t>Items assess statistical reasoning in a first course in statistics</a:t>
            </a:r>
          </a:p>
          <a:p>
            <a:r>
              <a:rPr lang="en-US" dirty="0" smtClean="0">
                <a:latin typeface="Gill Sans" charset="0"/>
              </a:rPr>
              <a:t>Two versions</a:t>
            </a:r>
          </a:p>
          <a:p>
            <a:pPr lvl="1"/>
            <a:r>
              <a:rPr lang="en-US" dirty="0" smtClean="0">
                <a:latin typeface="Gill Sans" charset="0"/>
              </a:rPr>
              <a:t>TRAD:  Items 19-22 assess traditional approach to statistical inference</a:t>
            </a:r>
          </a:p>
          <a:p>
            <a:pPr lvl="1"/>
            <a:r>
              <a:rPr lang="en-US" dirty="0" smtClean="0">
                <a:latin typeface="Gill Sans" charset="0"/>
              </a:rPr>
              <a:t>RAND:  Items 19-22 assess randomization-based approach to statistical inference</a:t>
            </a:r>
          </a:p>
          <a:p>
            <a:pPr lvl="1"/>
            <a:r>
              <a:rPr lang="en-US" dirty="0" smtClean="0">
                <a:latin typeface="Gill Sans" charset="0"/>
              </a:rPr>
              <a:t>23 items common to both versions</a:t>
            </a:r>
          </a:p>
        </p:txBody>
      </p:sp>
      <p:pic>
        <p:nvPicPr>
          <p:cNvPr id="1026" name="Picture 2" descr="C:\Users\Elizabeth\AppData\Local\Microsoft\Windows\Temporary Internet Files\Content.IE5\5US8IRSU\MC9000483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1565453" cy="14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7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Principles of Curriculum Evaluation</a:t>
            </a:r>
          </a:p>
          <a:p>
            <a:r>
              <a:rPr lang="en-US" dirty="0" smtClean="0"/>
              <a:t>Example: Evaluation of CATALST Project</a:t>
            </a:r>
          </a:p>
          <a:p>
            <a:r>
              <a:rPr lang="en-US" dirty="0" smtClean="0"/>
              <a:t>Instruments developed for CATALST that became part of </a:t>
            </a:r>
            <a:r>
              <a:rPr lang="en-US" dirty="0" err="1" smtClean="0"/>
              <a:t>eATLAS</a:t>
            </a:r>
            <a:endParaRPr lang="en-US" dirty="0" smtClean="0"/>
          </a:p>
          <a:p>
            <a:r>
              <a:rPr lang="en-US" dirty="0" smtClean="0"/>
              <a:t>Additional instrument developed for </a:t>
            </a:r>
            <a:r>
              <a:rPr lang="en-US" dirty="0" err="1" smtClean="0"/>
              <a:t>eATLAS</a:t>
            </a:r>
            <a:endParaRPr lang="en-US" dirty="0" smtClean="0"/>
          </a:p>
          <a:p>
            <a:r>
              <a:rPr lang="en-US" dirty="0" smtClean="0"/>
              <a:t>Recommendations for future curriculum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3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GOALS: Example Item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1771" y="1600200"/>
            <a:ext cx="8763000" cy="464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 dirty="0" smtClean="0">
                <a:latin typeface="Gill Sans" charset="0"/>
              </a:rPr>
              <a:t>A certain manufacturer claims that 50% of the candies they produce are brown and that candy pieces are randomly placed into bags. Sam plans to buy a large family size bag of these candies and Kerry plans to buy a small fun size bag. </a:t>
            </a:r>
          </a:p>
          <a:p>
            <a:pPr marL="0" indent="0">
              <a:buFontTx/>
              <a:buNone/>
            </a:pPr>
            <a:r>
              <a:rPr lang="en-US" sz="2200" dirty="0" smtClean="0">
                <a:latin typeface="Gill Sans" charset="0"/>
              </a:rPr>
              <a:t>	Which bag is more likely to have more than 70% brown candies?</a:t>
            </a:r>
          </a:p>
          <a:p>
            <a:pPr marL="914400" lvl="1" indent="-457200">
              <a:buFontTx/>
              <a:buAutoNum type="alphaLcParenR"/>
            </a:pPr>
            <a:r>
              <a:rPr lang="en-US" sz="2200" dirty="0" smtClean="0">
                <a:latin typeface="Gill Sans" charset="0"/>
              </a:rPr>
              <a:t>Sam’s, because a larger bag is more likely to have a larger proportion of brown candies.</a:t>
            </a:r>
          </a:p>
          <a:p>
            <a:pPr marL="914400" lvl="1" indent="-457200">
              <a:buFontTx/>
              <a:buAutoNum type="alphaLcParenR"/>
            </a:pPr>
            <a:r>
              <a:rPr lang="en-US" sz="2200" dirty="0" smtClean="0">
                <a:latin typeface="Gill Sans" charset="0"/>
              </a:rPr>
              <a:t>Kerry’s, because there is more variability in proportions of colors among smaller samples.</a:t>
            </a:r>
          </a:p>
          <a:p>
            <a:pPr marL="914400" lvl="1" indent="-457200">
              <a:buFontTx/>
              <a:buAutoNum type="alphaLcParenR"/>
            </a:pPr>
            <a:r>
              <a:rPr lang="en-US" sz="2200" dirty="0" smtClean="0">
                <a:latin typeface="Gill Sans" charset="0"/>
              </a:rPr>
              <a:t>Both have the same chance because the bags they buy are both random samples of candy pieces.</a:t>
            </a:r>
          </a:p>
          <a:p>
            <a:pPr marL="0" indent="0">
              <a:buFontTx/>
              <a:buNone/>
            </a:pPr>
            <a:endParaRPr lang="en-US" sz="2000" dirty="0" smtClean="0">
              <a:latin typeface="Gill Sans" charset="0"/>
            </a:endParaRPr>
          </a:p>
        </p:txBody>
      </p:sp>
      <p:pic>
        <p:nvPicPr>
          <p:cNvPr id="1026" name="Picture 2" descr="C:\Users\ELIZAB~1\AppData\Local\Temp\MP900402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0"/>
            <a:ext cx="1961285" cy="1307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0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9067800" cy="6858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of Statistical Thinking (MOST)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883489"/>
            <a:ext cx="8958943" cy="4419600"/>
          </a:xfrm>
        </p:spPr>
        <p:txBody>
          <a:bodyPr/>
          <a:lstStyle/>
          <a:p>
            <a:r>
              <a:rPr lang="en-US" dirty="0" smtClean="0">
                <a:latin typeface="Gill Sans" charset="0"/>
              </a:rPr>
              <a:t>4 real-world contexts</a:t>
            </a:r>
          </a:p>
          <a:p>
            <a:r>
              <a:rPr lang="en-US" dirty="0" smtClean="0">
                <a:latin typeface="Gill Sans" charset="0"/>
              </a:rPr>
              <a:t>4 open-ended items that ask students to explain how they would set up and solve a statistical problem that involves a statistical inference</a:t>
            </a:r>
          </a:p>
          <a:p>
            <a:r>
              <a:rPr lang="en-US" dirty="0" smtClean="0">
                <a:latin typeface="Gill Sans" charset="0"/>
              </a:rPr>
              <a:t>7 forced-choice follow-up items</a:t>
            </a:r>
          </a:p>
          <a:p>
            <a:r>
              <a:rPr lang="en-US" dirty="0" smtClean="0">
                <a:latin typeface="Gill Sans" charset="0"/>
              </a:rPr>
              <a:t>Used in both traditional and randomization-based courses</a:t>
            </a:r>
          </a:p>
        </p:txBody>
      </p:sp>
      <p:pic>
        <p:nvPicPr>
          <p:cNvPr id="2050" name="Picture 2" descr="C:\Users\Elizabeth\AppData\Local\Microsoft\Windows\Temporary Internet Files\Content.IE5\PRBS12NC\MC9004315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43" y="990600"/>
            <a:ext cx="1600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3716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Consider a random sample of 50 breakups reported on Facebook within the last year. Of these 50, 20% occurred on Monday. 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Explain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how you could determine whether this result would be surprising if there really is no difference in the chance for relationship break-ups among the seven days of the week. </a:t>
            </a:r>
            <a:endParaRPr lang="en-US" sz="2800" i="1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spcBef>
                <a:spcPct val="20000"/>
              </a:spcBef>
            </a:pP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Be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sure to give enough detail that someone else could easily follow your explanation in order to implement your proposed analysis and draw an appropriate inference (conclusion)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. 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3810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MOST: Example Item</a:t>
            </a:r>
          </a:p>
        </p:txBody>
      </p:sp>
      <p:pic>
        <p:nvPicPr>
          <p:cNvPr id="5122" name="Picture 2" descr="C:\Users\Elizabeth\AppData\Local\Microsoft\Windows\Temporary Internet Files\Content.IE5\OSS6M52B\MC9003343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520" y="31038"/>
            <a:ext cx="1230680" cy="14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4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9372600" cy="762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 Survey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886" y="1447800"/>
            <a:ext cx="8915400" cy="4419600"/>
          </a:xfrm>
        </p:spPr>
        <p:txBody>
          <a:bodyPr/>
          <a:lstStyle/>
          <a:p>
            <a:r>
              <a:rPr lang="en-US" dirty="0" smtClean="0">
                <a:latin typeface="Gill Sans" charset="0"/>
              </a:rPr>
              <a:t>12 questions</a:t>
            </a:r>
          </a:p>
          <a:p>
            <a:pPr lvl="1"/>
            <a:r>
              <a:rPr lang="en-US" sz="2600" dirty="0" smtClean="0">
                <a:latin typeface="Gill Sans" charset="0"/>
              </a:rPr>
              <a:t>4 items assess experience in an introductory statistics course</a:t>
            </a:r>
          </a:p>
          <a:p>
            <a:pPr lvl="1"/>
            <a:r>
              <a:rPr lang="en-US" sz="2600" dirty="0" smtClean="0">
                <a:latin typeface="Gill Sans" charset="0"/>
              </a:rPr>
              <a:t>4 items assess use of statistical software</a:t>
            </a:r>
          </a:p>
          <a:p>
            <a:pPr lvl="1"/>
            <a:r>
              <a:rPr lang="en-US" sz="2600" dirty="0" smtClean="0">
                <a:latin typeface="Gill Sans" charset="0"/>
              </a:rPr>
              <a:t>4 items assess beliefs about statistics</a:t>
            </a:r>
          </a:p>
          <a:p>
            <a:r>
              <a:rPr lang="en-US" sz="3000" dirty="0" smtClean="0">
                <a:latin typeface="Gill Sans" charset="0"/>
              </a:rPr>
              <a:t>4 response categories</a:t>
            </a:r>
          </a:p>
          <a:p>
            <a:pPr marL="457200" lvl="1" indent="0">
              <a:buNone/>
            </a:pPr>
            <a:endParaRPr lang="en-US" sz="2600" dirty="0" smtClean="0">
              <a:latin typeface="Gill Sans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4800" y="4648200"/>
            <a:ext cx="8153400" cy="0"/>
          </a:xfrm>
          <a:prstGeom prst="straightConnector1">
            <a:avLst/>
          </a:prstGeom>
          <a:ln>
            <a:solidFill>
              <a:srgbClr val="7A001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4876800"/>
            <a:ext cx="1447800" cy="861774"/>
          </a:xfrm>
          <a:prstGeom prst="rect">
            <a:avLst/>
          </a:prstGeom>
          <a:noFill/>
          <a:ln w="15875"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</a:rPr>
              <a:t>Strongly Disagree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4876800"/>
            <a:ext cx="1447800" cy="861774"/>
          </a:xfrm>
          <a:prstGeom prst="rect">
            <a:avLst/>
          </a:prstGeom>
          <a:noFill/>
          <a:ln w="15875"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</a:rPr>
              <a:t>Strongly Agree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876800"/>
            <a:ext cx="1447800" cy="477054"/>
          </a:xfrm>
          <a:prstGeom prst="rect">
            <a:avLst/>
          </a:prstGeom>
          <a:noFill/>
          <a:ln w="15875"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</a:rPr>
              <a:t>Disagree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4876800"/>
            <a:ext cx="1447800" cy="477054"/>
          </a:xfrm>
          <a:prstGeom prst="rect">
            <a:avLst/>
          </a:prstGeom>
          <a:noFill/>
          <a:ln w="15875"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</a:rPr>
              <a:t>Agree</a:t>
            </a:r>
          </a:p>
        </p:txBody>
      </p:sp>
      <p:pic>
        <p:nvPicPr>
          <p:cNvPr id="3074" name="Picture 2" descr="C:\Users\Elizabeth\AppData\Local\Microsoft\Windows\Temporary Internet Files\Content.IE5\VO6X7MZY\MC9004347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589"/>
            <a:ext cx="1514804" cy="15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lizabeth\AppData\Local\Microsoft\Windows\Temporary Internet Files\Content.IE5\PRBS12NC\MC9004347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2528"/>
            <a:ext cx="152603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9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This course helped me understand statistical information I hear or read about in the media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 smtClean="0"/>
              <a:t>I </a:t>
            </a:r>
            <a:r>
              <a:rPr lang="en-US" sz="2800" dirty="0"/>
              <a:t>would be comfortable using software to test for a difference between groups after completing this class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 smtClean="0"/>
              <a:t>I </a:t>
            </a:r>
            <a:r>
              <a:rPr lang="en-US" sz="2800" dirty="0"/>
              <a:t>feel that statistics offers valuable methods to analyze data to answer important research questions</a:t>
            </a:r>
            <a:r>
              <a:rPr lang="en-US" sz="2800" dirty="0" smtClean="0"/>
              <a:t>.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r>
              <a:rPr lang="en-US" sz="2600" dirty="0"/>
              <a:t>	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9296400" cy="762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 Survey: Example Items </a:t>
            </a:r>
          </a:p>
        </p:txBody>
      </p:sp>
    </p:spTree>
    <p:extLst>
      <p:ext uri="{BB962C8B-B14F-4D97-AF65-F5344CB8AC3E}">
        <p14:creationId xmlns:p14="http://schemas.microsoft.com/office/powerpoint/2010/main" val="252574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Provided by Evaluation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4419600"/>
          </a:xfrm>
        </p:spPr>
        <p:txBody>
          <a:bodyPr/>
          <a:lstStyle/>
          <a:p>
            <a:r>
              <a:rPr lang="en-US" sz="3000" dirty="0" smtClean="0"/>
              <a:t>CATALST can be taught successfully by a variety of instructors in a variety of settings</a:t>
            </a:r>
          </a:p>
          <a:p>
            <a:r>
              <a:rPr lang="en-US" sz="3000" dirty="0" smtClean="0"/>
              <a:t>Data </a:t>
            </a:r>
            <a:r>
              <a:rPr lang="en-US" sz="3000" dirty="0"/>
              <a:t>are still being analyzed </a:t>
            </a:r>
            <a:r>
              <a:rPr lang="en-US" sz="3000" dirty="0" smtClean="0"/>
              <a:t>, but preliminary </a:t>
            </a:r>
            <a:r>
              <a:rPr lang="en-US" sz="3000" dirty="0"/>
              <a:t>results </a:t>
            </a:r>
            <a:r>
              <a:rPr lang="en-US" sz="3000" dirty="0" smtClean="0"/>
              <a:t>suggest that CATALST students seem to show higher levels of: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/>
              <a:t>Statistical thinking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/>
              <a:t>Positive attitudes and beliefs</a:t>
            </a:r>
          </a:p>
          <a:p>
            <a:pPr lvl="2">
              <a:buFont typeface="Wingdings" pitchFamily="2" charset="2"/>
              <a:buChar char="ü"/>
            </a:pPr>
            <a:r>
              <a:rPr lang="en-US" sz="2800" dirty="0" smtClean="0"/>
              <a:t>Understanding and interpreting p-values and confidence intervals</a:t>
            </a:r>
          </a:p>
          <a:p>
            <a:pPr marL="457200" lvl="1" indent="0">
              <a:buNone/>
            </a:pPr>
            <a:r>
              <a:rPr lang="en-US" sz="3000" dirty="0"/>
              <a:t>t</a:t>
            </a:r>
            <a:r>
              <a:rPr lang="en-US" sz="3000" dirty="0" smtClean="0"/>
              <a:t>han students in comparison courses</a:t>
            </a:r>
            <a:endParaRPr lang="en-US" sz="3000" dirty="0"/>
          </a:p>
          <a:p>
            <a:endParaRPr lang="en-US" sz="2500" dirty="0"/>
          </a:p>
        </p:txBody>
      </p:sp>
      <p:pic>
        <p:nvPicPr>
          <p:cNvPr id="5122" name="Picture 2" descr="C:\Users\Elizabeth\AppData\Local\Microsoft\Windows\Temporary Internet Files\Content.IE5\IG2GHNHW\MC90043523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46" y="-2049"/>
            <a:ext cx="1116954" cy="13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0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Provided by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600200"/>
            <a:ext cx="8686800" cy="4419600"/>
          </a:xfrm>
        </p:spPr>
        <p:txBody>
          <a:bodyPr/>
          <a:lstStyle/>
          <a:p>
            <a:r>
              <a:rPr lang="en-US" dirty="0" smtClean="0"/>
              <a:t>Even though CATALST students did not study a lot of traditional content, they did not score lower on the 23 common items on GOALS</a:t>
            </a:r>
          </a:p>
          <a:p>
            <a:r>
              <a:rPr lang="en-US" dirty="0" smtClean="0"/>
              <a:t>Weakest </a:t>
            </a:r>
            <a:r>
              <a:rPr lang="en-US" dirty="0"/>
              <a:t>areas:  understanding how sample size affects sampling </a:t>
            </a:r>
            <a:r>
              <a:rPr lang="en-US" dirty="0" smtClean="0"/>
              <a:t>variability</a:t>
            </a:r>
            <a:endParaRPr lang="en-US" dirty="0"/>
          </a:p>
          <a:p>
            <a:r>
              <a:rPr lang="en-US" dirty="0"/>
              <a:t>Several months after the course: positive attitudes remain about what students have learned, and good understanding of modeling and inference is retained.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5122" name="Picture 2" descr="C:\Users\Elizabeth\AppData\Local\Microsoft\Windows\Temporary Internet Files\Content.IE5\IG2GHNHW\MC90043523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46" y="-2049"/>
            <a:ext cx="1116954" cy="13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4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eATLAS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419600"/>
          </a:xfrm>
        </p:spPr>
        <p:txBody>
          <a:bodyPr/>
          <a:lstStyle/>
          <a:p>
            <a:r>
              <a:rPr lang="en-US" sz="2800" dirty="0"/>
              <a:t>e</a:t>
            </a:r>
            <a:r>
              <a:rPr lang="en-US" sz="2800" dirty="0" smtClean="0"/>
              <a:t>-ATLAS (Evaluation and Assessment of Teaching and Learning About Statistics) grant from NSF 2011-2013</a:t>
            </a:r>
          </a:p>
          <a:p>
            <a:r>
              <a:rPr lang="en-US" sz="2800" dirty="0" smtClean="0"/>
              <a:t>Developed instruments to use in large scale assessments across introductory statistics classes in USA as well as in evaluations of new curricula</a:t>
            </a:r>
          </a:p>
          <a:p>
            <a:r>
              <a:rPr lang="en-US" sz="2800" dirty="0" smtClean="0"/>
              <a:t>Assessments of student outcomes: GOALS, MOST and Affect Survey</a:t>
            </a:r>
          </a:p>
          <a:p>
            <a:r>
              <a:rPr lang="en-US" sz="2800" dirty="0" smtClean="0"/>
              <a:t>Assessment of teacher practice and beliefs: Statistics Teaching Inventory (STI)</a:t>
            </a:r>
            <a:endParaRPr lang="en-US" sz="2800" dirty="0"/>
          </a:p>
        </p:txBody>
      </p:sp>
      <p:pic>
        <p:nvPicPr>
          <p:cNvPr id="2050" name="Picture 2" descr="C:\Users\Elizabeth\AppData\Local\Microsoft\Windows\Temporary Internet Files\Content.IE5\VO6X7MZY\MC91021699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59" y="34636"/>
            <a:ext cx="2832257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6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762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Teaching Inventory (STI)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68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/>
              <a:t>4 versions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2002972"/>
            <a:ext cx="1981200" cy="124649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</a:rPr>
              <a:t>Face-to-face classes </a:t>
            </a:r>
          </a:p>
          <a:p>
            <a:pPr algn="ctr"/>
            <a:r>
              <a:rPr lang="en-US" sz="2500" dirty="0">
                <a:solidFill>
                  <a:srgbClr val="000000"/>
                </a:solidFill>
              </a:rPr>
              <a:t>(2 versions)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002972"/>
            <a:ext cx="1981200" cy="861774"/>
          </a:xfrm>
          <a:prstGeom prst="rect">
            <a:avLst/>
          </a:prstGeom>
          <a:noFill/>
          <a:ln w="15875"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</a:rPr>
              <a:t>Online classes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2002972"/>
            <a:ext cx="1981200" cy="861774"/>
          </a:xfrm>
          <a:prstGeom prst="rect">
            <a:avLst/>
          </a:prstGeom>
          <a:noFill/>
          <a:ln w="15875"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</a:rPr>
              <a:t>Hybrid classes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4444131"/>
            <a:ext cx="2743200" cy="1246495"/>
          </a:xfrm>
          <a:prstGeom prst="rect">
            <a:avLst/>
          </a:prstGeom>
          <a:noFill/>
          <a:ln w="15875"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</a:rPr>
              <a:t>Lecture/recitation format (lecturer plus TA)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430484"/>
            <a:ext cx="2743200" cy="1246495"/>
          </a:xfrm>
          <a:prstGeom prst="rect">
            <a:avLst/>
          </a:prstGeom>
          <a:noFill/>
          <a:ln w="15875">
            <a:solidFill>
              <a:srgbClr val="7A00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</a:rPr>
              <a:t>One instructor per section</a:t>
            </a:r>
          </a:p>
          <a:p>
            <a:pPr algn="ctr"/>
            <a:endParaRPr lang="en-US" sz="25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3249467"/>
            <a:ext cx="2362200" cy="1194664"/>
          </a:xfrm>
          <a:prstGeom prst="line">
            <a:avLst/>
          </a:prstGeom>
          <a:ln w="15875">
            <a:solidFill>
              <a:srgbClr val="7A00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2"/>
            <a:endCxn id="8" idx="0"/>
          </p:cNvCxnSpPr>
          <p:nvPr/>
        </p:nvCxnSpPr>
        <p:spPr>
          <a:xfrm flipH="1">
            <a:off x="2057400" y="3249467"/>
            <a:ext cx="2362200" cy="1181017"/>
          </a:xfrm>
          <a:prstGeom prst="line">
            <a:avLst/>
          </a:prstGeom>
          <a:ln w="15875">
            <a:solidFill>
              <a:srgbClr val="7A00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81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762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Teaching Inventory (STI)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3820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Six different sections:</a:t>
            </a:r>
          </a:p>
          <a:p>
            <a:pPr>
              <a:defRPr/>
            </a:pPr>
            <a:r>
              <a:rPr lang="en-US" dirty="0" smtClean="0"/>
              <a:t>Pedagogy</a:t>
            </a:r>
          </a:p>
          <a:p>
            <a:pPr>
              <a:defRPr/>
            </a:pPr>
            <a:r>
              <a:rPr lang="en-US" dirty="0" smtClean="0"/>
              <a:t>Curricular Emphasis</a:t>
            </a:r>
          </a:p>
          <a:p>
            <a:pPr>
              <a:defRPr/>
            </a:pPr>
            <a:r>
              <a:rPr lang="en-US" dirty="0" smtClean="0"/>
              <a:t>Technology</a:t>
            </a:r>
          </a:p>
          <a:p>
            <a:pPr>
              <a:defRPr/>
            </a:pPr>
            <a:r>
              <a:rPr lang="en-US" dirty="0" smtClean="0"/>
              <a:t>Assessment</a:t>
            </a:r>
          </a:p>
          <a:p>
            <a:pPr>
              <a:defRPr/>
            </a:pPr>
            <a:r>
              <a:rPr lang="en-US" dirty="0" smtClean="0"/>
              <a:t>Beliefs</a:t>
            </a:r>
          </a:p>
          <a:p>
            <a:pPr>
              <a:defRPr/>
            </a:pPr>
            <a:r>
              <a:rPr lang="en-US" dirty="0" smtClean="0"/>
              <a:t>Course Characteristics</a:t>
            </a:r>
          </a:p>
          <a:p>
            <a:pPr marL="0" indent="0">
              <a:buNone/>
              <a:defRPr/>
            </a:pPr>
            <a:endParaRPr lang="en-US" sz="2800" dirty="0" smtClean="0"/>
          </a:p>
        </p:txBody>
      </p:sp>
      <p:pic>
        <p:nvPicPr>
          <p:cNvPr id="4098" name="Picture 2" descr="C:\Users\Elizabeth\AppData\Local\Microsoft\Windows\Temporary Internet Files\Content.IE5\PRBS12NC\MC90044145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2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evaluate?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Elizabeth\AppData\Local\Microsoft\Windows\Temporary Internet Files\Content.IE5\PRBS12NC\MC9003316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1"/>
            <a:ext cx="204843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izabeth\AppData\Local\Microsoft\Windows\Temporary Internet Files\Content.IE5\IG2GHNHW\MC9003316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2355551" cy="29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lizabeth\AppData\Local\Microsoft\Windows\Temporary Internet Files\Content.IE5\OSS6M52B\MC9000788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4207"/>
            <a:ext cx="4538663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7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9372600" cy="762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STI: Example Items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70104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Gill Sans" charset="0"/>
              </a:rPr>
              <a:t>From Curricular Emphasis section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" y="4114800"/>
            <a:ext cx="904147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8" y="2057400"/>
            <a:ext cx="8985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6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 for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eATLAS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Statistics Teaching Inventory will be given to a   national random sample to track change over time and provide baseline data</a:t>
            </a:r>
          </a:p>
          <a:p>
            <a:r>
              <a:rPr lang="en-US" dirty="0" smtClean="0"/>
              <a:t> Subset of STI respondents to administer student instruments (GOALS, MOST, Affect) for their courses</a:t>
            </a:r>
          </a:p>
          <a:p>
            <a:r>
              <a:rPr lang="en-US" dirty="0" smtClean="0"/>
              <a:t>STI can also be used in evaluations of projects that seek to impact instructors</a:t>
            </a:r>
          </a:p>
          <a:p>
            <a:endParaRPr lang="en-US" dirty="0"/>
          </a:p>
        </p:txBody>
      </p:sp>
      <p:pic>
        <p:nvPicPr>
          <p:cNvPr id="8194" name="Picture 2" descr="C:\Users\Elizabeth\AppData\Local\Microsoft\Windows\Temporary Internet Files\Content.IE5\IG2GHNHW\MC9000481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7843"/>
            <a:ext cx="1295400" cy="12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6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for Designing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urriculum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valuations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4196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Clarify purpose and goals for the project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Have </a:t>
            </a:r>
            <a:r>
              <a:rPr lang="en-US" sz="2500" dirty="0"/>
              <a:t>clear, focused evaluation questions and identify what types of information can be used to answer each question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/>
              <a:t>Clarify processes for gathering both formative and summative </a:t>
            </a:r>
            <a:r>
              <a:rPr lang="en-US" sz="2500" dirty="0" smtClean="0"/>
              <a:t>data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Use good </a:t>
            </a:r>
            <a:r>
              <a:rPr lang="en-US" sz="2500" dirty="0"/>
              <a:t>assessment </a:t>
            </a:r>
            <a:r>
              <a:rPr lang="en-US" sz="2500" dirty="0" smtClean="0"/>
              <a:t>instruments!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Have a good </a:t>
            </a:r>
            <a:r>
              <a:rPr lang="en-US" sz="2500" dirty="0"/>
              <a:t>external </a:t>
            </a:r>
            <a:r>
              <a:rPr lang="en-US" sz="2500" dirty="0" smtClean="0"/>
              <a:t>evaluator to provide critical feedback</a:t>
            </a:r>
            <a:endParaRPr lang="en-US" sz="2500" dirty="0"/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Gather different types of information to </a:t>
            </a:r>
            <a:r>
              <a:rPr lang="en-US" sz="2500" dirty="0"/>
              <a:t>continually improve </a:t>
            </a:r>
            <a:r>
              <a:rPr lang="en-US" sz="2500" dirty="0" smtClean="0"/>
              <a:t>materials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4458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473529" y="5105400"/>
            <a:ext cx="2819400" cy="762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3603171" y="2569029"/>
            <a:ext cx="3657600" cy="60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  <a:hlinkClick r:id="rId3"/>
              </a:rPr>
              <a:t>isaak009@umn.edu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Rebekah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Isaak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8029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81400" y="1317172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smtClean="0">
                <a:latin typeface="Times New Roman" pitchFamily="18" charset="0"/>
                <a:cs typeface="Times New Roman" pitchFamily="18" charset="0"/>
                <a:hlinkClick r:id="rId5"/>
              </a:rPr>
              <a:t>fryxx069@umn.edu</a:t>
            </a:r>
            <a:endParaRPr lang="en-US" sz="3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3000" kern="0" dirty="0" smtClean="0">
                <a:latin typeface="Times New Roman" pitchFamily="18" charset="0"/>
                <a:cs typeface="Times New Roman" pitchFamily="18" charset="0"/>
              </a:rPr>
              <a:t>Elizabeth Fry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3810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581400" y="4234543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smtClean="0">
                <a:latin typeface="Times New Roman" pitchFamily="18" charset="0"/>
                <a:cs typeface="Times New Roman" pitchFamily="18" charset="0"/>
                <a:hlinkClick r:id="rId6"/>
              </a:rPr>
              <a:t>jbg@umn.edu</a:t>
            </a:r>
            <a:endParaRPr lang="en-US" sz="3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3000" kern="0" dirty="0" smtClean="0">
                <a:latin typeface="Times New Roman" pitchFamily="18" charset="0"/>
                <a:cs typeface="Times New Roman" pitchFamily="18" charset="0"/>
              </a:rPr>
              <a:t>Joan Garfield</a:t>
            </a:r>
          </a:p>
        </p:txBody>
      </p:sp>
    </p:spTree>
    <p:extLst>
      <p:ext uri="{BB962C8B-B14F-4D97-AF65-F5344CB8AC3E}">
        <p14:creationId xmlns:p14="http://schemas.microsoft.com/office/powerpoint/2010/main" val="141187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Frechtling</a:t>
            </a:r>
            <a:r>
              <a:rPr lang="en-US" dirty="0" smtClean="0"/>
              <a:t>, J. (2010). </a:t>
            </a:r>
            <a:r>
              <a:rPr lang="en-US" i="1" dirty="0"/>
              <a:t>The 2010 User-Friendly Handbook </a:t>
            </a:r>
            <a:r>
              <a:rPr lang="en-US" i="1" dirty="0" smtClean="0"/>
              <a:t>for </a:t>
            </a:r>
            <a:r>
              <a:rPr lang="en-US" i="1" dirty="0"/>
              <a:t>Project </a:t>
            </a:r>
            <a:r>
              <a:rPr lang="en-US" i="1" dirty="0" smtClean="0"/>
              <a:t>Evaluation</a:t>
            </a:r>
            <a:r>
              <a:rPr lang="en-US" dirty="0" smtClean="0"/>
              <a:t>. </a:t>
            </a:r>
            <a:r>
              <a:rPr lang="en-US" dirty="0"/>
              <a:t>Retrieved from: http://</a:t>
            </a:r>
            <a:r>
              <a:rPr lang="en-US" dirty="0" err="1"/>
              <a:t>www.westat.com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/projects/2010ufhb.pdf</a:t>
            </a:r>
          </a:p>
        </p:txBody>
      </p:sp>
    </p:spTree>
    <p:extLst>
      <p:ext uri="{BB962C8B-B14F-4D97-AF65-F5344CB8AC3E}">
        <p14:creationId xmlns:p14="http://schemas.microsoft.com/office/powerpoint/2010/main" val="364957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produces </a:t>
            </a:r>
            <a:r>
              <a:rPr lang="en-US" dirty="0"/>
              <a:t>information that can be used to improve the </a:t>
            </a:r>
            <a:r>
              <a:rPr lang="en-US" dirty="0" smtClean="0"/>
              <a:t>project</a:t>
            </a:r>
          </a:p>
          <a:p>
            <a:r>
              <a:rPr lang="en-US" dirty="0"/>
              <a:t>E</a:t>
            </a:r>
            <a:r>
              <a:rPr lang="en-US" dirty="0" smtClean="0"/>
              <a:t>valuation </a:t>
            </a:r>
            <a:r>
              <a:rPr lang="en-US" dirty="0"/>
              <a:t>can document what has been </a:t>
            </a:r>
            <a:r>
              <a:rPr lang="en-US" dirty="0" smtClean="0"/>
              <a:t>achieved, and to what extent the desired goals and impacts have been attained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evaluate?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55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762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Evaluating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size does not fit all (</a:t>
            </a:r>
            <a:r>
              <a:rPr lang="en-US" dirty="0" err="1"/>
              <a:t>Frechtling</a:t>
            </a:r>
            <a:r>
              <a:rPr lang="en-US" dirty="0" smtClean="0"/>
              <a:t>, 2010)</a:t>
            </a:r>
          </a:p>
          <a:p>
            <a:r>
              <a:rPr lang="en-US" dirty="0" smtClean="0"/>
              <a:t>Clearly define the purpose</a:t>
            </a:r>
          </a:p>
          <a:p>
            <a:pPr lvl="1"/>
            <a:r>
              <a:rPr lang="en-US" dirty="0" smtClean="0"/>
              <a:t>Formative vs. summative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/>
              <a:t>The purpose of an evaluation should derive in part from the project, what it is intended to achieve, and the questions it is addressing.</a:t>
            </a:r>
            <a:r>
              <a:rPr lang="en-US" dirty="0" smtClean="0"/>
              <a:t>” (</a:t>
            </a:r>
            <a:r>
              <a:rPr lang="en-US" dirty="0" err="1"/>
              <a:t>Frechtling</a:t>
            </a:r>
            <a:r>
              <a:rPr lang="en-US" dirty="0" smtClean="0"/>
              <a:t>, 2010, p. 114)</a:t>
            </a:r>
            <a:endParaRPr lang="en-US" dirty="0"/>
          </a:p>
          <a:p>
            <a:r>
              <a:rPr lang="en-US" dirty="0" smtClean="0"/>
              <a:t>Use multiple methods</a:t>
            </a:r>
          </a:p>
          <a:p>
            <a:r>
              <a:rPr lang="en-US" dirty="0" smtClean="0"/>
              <a:t>Document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7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762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Evaluating Curriculum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038600" cy="4419600"/>
          </a:xfrm>
        </p:spPr>
        <p:txBody>
          <a:bodyPr/>
          <a:lstStyle/>
          <a:p>
            <a:r>
              <a:rPr lang="en-US" sz="2600" dirty="0" smtClean="0"/>
              <a:t>Tradeoffs depend on:</a:t>
            </a:r>
          </a:p>
          <a:p>
            <a:pPr lvl="1"/>
            <a:r>
              <a:rPr lang="en-US" sz="2600" dirty="0" smtClean="0"/>
              <a:t>Evaluation Purpose</a:t>
            </a:r>
          </a:p>
          <a:p>
            <a:pPr lvl="1"/>
            <a:r>
              <a:rPr lang="en-US" sz="2600" dirty="0" smtClean="0"/>
              <a:t>Degree </a:t>
            </a:r>
            <a:r>
              <a:rPr lang="en-US" sz="2600" dirty="0"/>
              <a:t>of confidence needed </a:t>
            </a:r>
            <a:endParaRPr lang="en-US" sz="2600" dirty="0" smtClean="0"/>
          </a:p>
          <a:p>
            <a:r>
              <a:rPr lang="en-US" sz="2600" dirty="0" smtClean="0"/>
              <a:t>Work smart, not hard: </a:t>
            </a:r>
          </a:p>
          <a:p>
            <a:pPr lvl="1"/>
            <a:r>
              <a:rPr lang="en-US" sz="2600" dirty="0" smtClean="0"/>
              <a:t>Choose evaluation activities that cover multiple purposes</a:t>
            </a:r>
          </a:p>
        </p:txBody>
      </p:sp>
      <p:sp>
        <p:nvSpPr>
          <p:cNvPr id="4" name="Quad Arrow 3"/>
          <p:cNvSpPr/>
          <p:nvPr/>
        </p:nvSpPr>
        <p:spPr>
          <a:xfrm>
            <a:off x="5486400" y="2514600"/>
            <a:ext cx="2209800" cy="2071688"/>
          </a:xfrm>
          <a:prstGeom prst="quad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44017" y="2971800"/>
            <a:ext cx="1495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Cost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8035" y="2971800"/>
            <a:ext cx="16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Time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1" y="1591270"/>
            <a:ext cx="2573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Breadth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0163" y="4495800"/>
            <a:ext cx="181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Rigor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08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CATALST Project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47800"/>
            <a:ext cx="6324600" cy="4419600"/>
          </a:xfrm>
        </p:spPr>
        <p:txBody>
          <a:bodyPr/>
          <a:lstStyle/>
          <a:p>
            <a:pPr lvl="0"/>
            <a:r>
              <a:rPr lang="en-US" dirty="0">
                <a:hlinkClick r:id="rId3"/>
              </a:rPr>
              <a:t>http://www.tc.umn.edu/~catalst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/>
              <a:t>year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Purpose: </a:t>
            </a:r>
          </a:p>
          <a:p>
            <a:pPr lvl="1"/>
            <a:r>
              <a:rPr lang="en-US" dirty="0" smtClean="0"/>
              <a:t>To create</a:t>
            </a:r>
            <a:r>
              <a:rPr lang="en-US" dirty="0"/>
              <a:t> </a:t>
            </a:r>
            <a:r>
              <a:rPr lang="en-US" dirty="0" smtClean="0"/>
              <a:t>and implement innovative learning materials for </a:t>
            </a:r>
            <a:r>
              <a:rPr lang="en-US" dirty="0"/>
              <a:t>an introductory, non-calculus based statistics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To assess student achievement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3-03-11 at 12.52.25 P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1765300" cy="1739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08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CATALST Project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47800"/>
            <a:ext cx="6324600" cy="4419600"/>
          </a:xfrm>
        </p:spPr>
        <p:txBody>
          <a:bodyPr/>
          <a:lstStyle/>
          <a:p>
            <a:pPr lvl="0"/>
            <a:r>
              <a:rPr lang="en-US" dirty="0">
                <a:hlinkClick r:id="rId3"/>
              </a:rPr>
              <a:t>http://www.tc.umn.edu/~catalst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Ongoing </a:t>
            </a:r>
            <a:r>
              <a:rPr lang="en-US" dirty="0"/>
              <a:t>formative </a:t>
            </a:r>
            <a:r>
              <a:rPr lang="en-US" dirty="0" smtClean="0"/>
              <a:t>evaluation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inal </a:t>
            </a:r>
            <a:r>
              <a:rPr lang="en-US" dirty="0"/>
              <a:t>summative </a:t>
            </a:r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External evaluator: Rob Gould (UCLA)</a:t>
            </a:r>
            <a:endParaRPr lang="en-US" dirty="0"/>
          </a:p>
        </p:txBody>
      </p:sp>
      <p:pic>
        <p:nvPicPr>
          <p:cNvPr id="4" name="Picture 3" descr="Screen shot 2013-03-11 at 12.52.25 P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1765300" cy="1739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37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CATALST Goals &amp; Evaluation Questions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en-US" sz="2800" b="1" dirty="0" smtClean="0"/>
              <a:t>Goal 1: </a:t>
            </a:r>
            <a:r>
              <a:rPr lang="en-US" sz="2800" dirty="0" smtClean="0"/>
              <a:t>Create </a:t>
            </a:r>
            <a:r>
              <a:rPr lang="en-US" sz="2800" dirty="0"/>
              <a:t>i</a:t>
            </a:r>
            <a:r>
              <a:rPr lang="en-US" sz="2800" dirty="0" smtClean="0"/>
              <a:t>nnovative </a:t>
            </a:r>
            <a:r>
              <a:rPr lang="en-US" sz="2800" dirty="0"/>
              <a:t>l</a:t>
            </a:r>
            <a:r>
              <a:rPr lang="en-US" sz="2800" dirty="0" smtClean="0"/>
              <a:t>earning </a:t>
            </a:r>
            <a:r>
              <a:rPr lang="en-US" sz="2800" dirty="0"/>
              <a:t>m</a:t>
            </a:r>
            <a:r>
              <a:rPr lang="en-US" sz="2800" dirty="0" smtClean="0"/>
              <a:t>aterials </a:t>
            </a:r>
            <a:r>
              <a:rPr lang="en-US" sz="2800" dirty="0"/>
              <a:t>for an introductory, non-calculus based statistics </a:t>
            </a:r>
            <a:r>
              <a:rPr lang="en-US" sz="2800" dirty="0" smtClean="0"/>
              <a:t>course </a:t>
            </a:r>
            <a:r>
              <a:rPr lang="en-US" sz="2800" kern="1200" dirty="0"/>
              <a:t>based on modeling and simulation</a:t>
            </a:r>
            <a:endParaRPr lang="en-US" sz="2800" dirty="0" smtClean="0"/>
          </a:p>
          <a:p>
            <a:endParaRPr lang="en-US" b="1" kern="1200" dirty="0" smtClean="0"/>
          </a:p>
          <a:p>
            <a:r>
              <a:rPr lang="en-US" b="1" kern="1200" dirty="0" smtClean="0"/>
              <a:t>Evaluation Question: </a:t>
            </a:r>
          </a:p>
          <a:p>
            <a:pPr lvl="1"/>
            <a:r>
              <a:rPr lang="en-US" kern="1200" dirty="0" smtClean="0"/>
              <a:t>Has </a:t>
            </a:r>
            <a:r>
              <a:rPr lang="en-US" kern="1200" dirty="0"/>
              <a:t>the project succeeded in this goal</a:t>
            </a:r>
            <a:r>
              <a:rPr lang="en-US" kern="1200" dirty="0" smtClean="0"/>
              <a:t>?</a:t>
            </a:r>
          </a:p>
        </p:txBody>
      </p:sp>
      <p:pic>
        <p:nvPicPr>
          <p:cNvPr id="4" name="Picture 3" descr="Rea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15744" cy="8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4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ofM-4">
  <a:themeElements>
    <a:clrScheme name="UofM-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ofM-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fM-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fM-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fM-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fM-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fM-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M-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M-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M-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M-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M-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fM-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1447</Words>
  <Application>Microsoft Macintosh PowerPoint</Application>
  <PresentationFormat>On-screen Show (4:3)</PresentationFormat>
  <Paragraphs>244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UofM-4</vt:lpstr>
      <vt:lpstr>Evaluating Innovative Courses in Introductory Statistics: Resources from the eATLAS Project </vt:lpstr>
      <vt:lpstr>Overview</vt:lpstr>
      <vt:lpstr>Why evaluate?</vt:lpstr>
      <vt:lpstr>Why evaluate?</vt:lpstr>
      <vt:lpstr>Guidelines for Evaluating Curriculum</vt:lpstr>
      <vt:lpstr>Guidelines for Evaluating Curriculum</vt:lpstr>
      <vt:lpstr>The CATALST Project</vt:lpstr>
      <vt:lpstr>The CATALST Project</vt:lpstr>
      <vt:lpstr>CATALST Goals &amp; Evaluation Questions</vt:lpstr>
      <vt:lpstr>CATALST Goals &amp; Evaluation Questions</vt:lpstr>
      <vt:lpstr>CATALST Goals &amp; Evaluation Questions</vt:lpstr>
      <vt:lpstr>CATALST Goals &amp; Evaluation Questions</vt:lpstr>
      <vt:lpstr>CATALST Goals &amp; Evaluation Questions</vt:lpstr>
      <vt:lpstr>CATALST: Formative Evaluation</vt:lpstr>
      <vt:lpstr>CATALST: Formative Evaluation</vt:lpstr>
      <vt:lpstr>PowerPoint Presentation</vt:lpstr>
      <vt:lpstr>Summative Evaluation Data</vt:lpstr>
      <vt:lpstr>Instruments developed  for CATALST</vt:lpstr>
      <vt:lpstr>Goals and Outcomes Associated with Learning Statistics (GOALS)</vt:lpstr>
      <vt:lpstr>GOALS: Example Item</vt:lpstr>
      <vt:lpstr>Models of Statistical Thinking (MOST)</vt:lpstr>
      <vt:lpstr>PowerPoint Presentation</vt:lpstr>
      <vt:lpstr>Affect Survey</vt:lpstr>
      <vt:lpstr>Affect Survey: Example Items </vt:lpstr>
      <vt:lpstr>Information Provided by Evaluation</vt:lpstr>
      <vt:lpstr>Information Provided by Evaluation</vt:lpstr>
      <vt:lpstr>eATLAS Instruments</vt:lpstr>
      <vt:lpstr>Statistics Teaching Inventory (STI)</vt:lpstr>
      <vt:lpstr>Statistics Teaching Inventory (STI)</vt:lpstr>
      <vt:lpstr>STI: Example Items</vt:lpstr>
      <vt:lpstr>Next Steps for eATLAS</vt:lpstr>
      <vt:lpstr>Recommendations for Designing Curriculum Evaluations</vt:lpstr>
      <vt:lpstr>Thank you!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Innovative Courses in Introductory Statistics: Resources from the eATLAS Project</dc:title>
  <dc:creator>Elizabeth</dc:creator>
  <cp:lastModifiedBy>Rebekah Isaak</cp:lastModifiedBy>
  <cp:revision>62</cp:revision>
  <dcterms:created xsi:type="dcterms:W3CDTF">2013-03-02T15:40:24Z</dcterms:created>
  <dcterms:modified xsi:type="dcterms:W3CDTF">2013-03-12T04:08:20Z</dcterms:modified>
</cp:coreProperties>
</file>