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22"/>
  </p:notesMasterIdLst>
  <p:sldIdLst>
    <p:sldId id="256" r:id="rId2"/>
    <p:sldId id="257" r:id="rId3"/>
    <p:sldId id="258" r:id="rId4"/>
    <p:sldId id="277" r:id="rId5"/>
    <p:sldId id="259" r:id="rId6"/>
    <p:sldId id="262" r:id="rId7"/>
    <p:sldId id="261" r:id="rId8"/>
    <p:sldId id="272" r:id="rId9"/>
    <p:sldId id="273" r:id="rId10"/>
    <p:sldId id="274" r:id="rId11"/>
    <p:sldId id="275" r:id="rId12"/>
    <p:sldId id="260" r:id="rId13"/>
    <p:sldId id="263" r:id="rId14"/>
    <p:sldId id="264" r:id="rId15"/>
    <p:sldId id="265" r:id="rId16"/>
    <p:sldId id="266" r:id="rId17"/>
    <p:sldId id="267" r:id="rId18"/>
    <p:sldId id="268" r:id="rId19"/>
    <p:sldId id="276" r:id="rId20"/>
    <p:sldId id="270" r:id="rId21"/>
  </p:sldIdLst>
  <p:sldSz cx="9144000" cy="6858000" type="screen4x3"/>
  <p:notesSz cx="6858000" cy="9144000"/>
  <p:embeddedFontLst>
    <p:embeddedFont>
      <p:font typeface="Verdana" pitchFamily="34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6E362-1720-41DF-9004-B6DBFECE15F7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89574-0E69-40CE-AE52-548FF9851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89574-0E69-40CE-AE52-548FF985170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47107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108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47109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</p:grpSp>
      <p:sp>
        <p:nvSpPr>
          <p:cNvPr id="471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F671EE-A1E5-4BF7-A7A0-7EC862501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AB66E-E600-47E4-B416-C45B58A94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96312-B3A1-443E-AB5A-C25961DC76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20C35C-3F59-4E59-8A7C-EE64B6961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10D5B2-D8EB-4AB0-857B-248B94FEC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41F64-9A8B-4E30-8954-30F14D216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41B25-BEBB-4BAF-A01C-1FFDE7F6EB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7041C-D64E-431B-A493-D9018E047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48554-BB36-4734-A927-42D81B1F53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8B5F8-2107-40A8-B213-90DB93E610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F3AAC-E603-4DFC-8482-A05C38574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644D8-EFD4-43DA-9272-530C080FC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7EE4F-87DF-442F-A0CB-5DD75B1669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4608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4608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062ADEE-45B9-4631-9388-DD77550784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vergreen.loyola.edu/~chm/" TargetMode="External"/><Relationship Id="rId2" Type="http://schemas.openxmlformats.org/officeDocument/2006/relationships/hyperlink" Target="mailto:chm@loyola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stat.org/publications/jse/v15n1/morrell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5181600" cy="1905000"/>
          </a:xfrm>
        </p:spPr>
        <p:txBody>
          <a:bodyPr/>
          <a:lstStyle/>
          <a:p>
            <a:pPr algn="ctr"/>
            <a:r>
              <a:rPr lang="en-US" sz="3600" b="1" dirty="0" err="1"/>
              <a:t>Trashball</a:t>
            </a:r>
            <a:r>
              <a:rPr lang="en-US" sz="3600" b="1" dirty="0"/>
              <a:t>:  A Logistic Regression Classroom Activity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410200" cy="4114800"/>
          </a:xfrm>
        </p:spPr>
        <p:txBody>
          <a:bodyPr/>
          <a:lstStyle/>
          <a:p>
            <a:pPr algn="ctr"/>
            <a:r>
              <a:rPr lang="en-US" sz="2500" dirty="0"/>
              <a:t>Christopher Morrell</a:t>
            </a:r>
          </a:p>
          <a:p>
            <a:pPr algn="ctr"/>
            <a:r>
              <a:rPr lang="en-US" sz="2500" dirty="0"/>
              <a:t>(Joint work with Richard Auer)</a:t>
            </a:r>
          </a:p>
          <a:p>
            <a:pPr algn="ctr"/>
            <a:r>
              <a:rPr lang="en-US" sz="2500" dirty="0" smtClean="0"/>
              <a:t>Mathematics and Statistics </a:t>
            </a:r>
            <a:r>
              <a:rPr lang="en-US" sz="2500" dirty="0"/>
              <a:t>Department</a:t>
            </a:r>
          </a:p>
          <a:p>
            <a:pPr algn="ctr"/>
            <a:r>
              <a:rPr lang="en-US" sz="2500" dirty="0"/>
              <a:t>Loyola </a:t>
            </a:r>
            <a:r>
              <a:rPr lang="en-US" sz="2500" dirty="0" smtClean="0"/>
              <a:t>University Maryland</a:t>
            </a:r>
            <a:endParaRPr lang="en-US" sz="2500" dirty="0"/>
          </a:p>
          <a:p>
            <a:pPr algn="ctr"/>
            <a:r>
              <a:rPr lang="en-US" sz="2500" dirty="0" smtClean="0">
                <a:hlinkClick r:id="rId2"/>
              </a:rPr>
              <a:t>chm@loyola.edu</a:t>
            </a:r>
            <a:endParaRPr lang="en-US" sz="2500" dirty="0" smtClean="0"/>
          </a:p>
          <a:p>
            <a:pPr algn="ctr"/>
            <a:r>
              <a:rPr lang="en-US" sz="2200" dirty="0" smtClean="0">
                <a:hlinkClick r:id="rId3"/>
              </a:rPr>
              <a:t>http://evergreen.loyola.edu/~chm/</a:t>
            </a:r>
            <a:r>
              <a:rPr lang="en-US" sz="2200" dirty="0" smtClean="0"/>
              <a:t> </a:t>
            </a:r>
          </a:p>
          <a:p>
            <a:pPr algn="ctr"/>
            <a:endParaRPr lang="en-US" sz="2200" dirty="0" smtClean="0"/>
          </a:p>
          <a:p>
            <a:pPr algn="ctr"/>
            <a:r>
              <a:rPr lang="en-US" sz="2200" dirty="0" smtClean="0"/>
              <a:t>CAUSE Webinar: February 28, 2012</a:t>
            </a:r>
            <a:endParaRPr lang="en-US" sz="2200" dirty="0"/>
          </a:p>
        </p:txBody>
      </p:sp>
      <p:pic>
        <p:nvPicPr>
          <p:cNvPr id="2052" name="Picture 4" descr="Lara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762000"/>
            <a:ext cx="2889250" cy="5484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Results</a:t>
            </a:r>
          </a:p>
        </p:txBody>
      </p:sp>
      <p:graphicFrame>
        <p:nvGraphicFramePr>
          <p:cNvPr id="27713" name="Group 65"/>
          <p:cNvGraphicFramePr>
            <a:graphicFrameLocks noGrp="1"/>
          </p:cNvGraphicFramePr>
          <p:nvPr>
            <p:ph idx="1"/>
          </p:nvPr>
        </p:nvGraphicFramePr>
        <p:xfrm>
          <a:off x="381000" y="1905000"/>
          <a:ext cx="8229600" cy="4525963"/>
        </p:xfrm>
        <a:graphic>
          <a:graphicData uri="http://schemas.openxmlformats.org/drawingml/2006/table">
            <a:tbl>
              <a:tblPr/>
              <a:tblGrid>
                <a:gridCol w="1371600"/>
                <a:gridCol w="685800"/>
                <a:gridCol w="685800"/>
                <a:gridCol w="685800"/>
                <a:gridCol w="762000"/>
                <a:gridCol w="685800"/>
                <a:gridCol w="712788"/>
                <a:gridCol w="776287"/>
                <a:gridCol w="796925"/>
                <a:gridCol w="10668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Shot Distance (in feet)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Narrow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993775"/>
          </a:xfrm>
        </p:spPr>
        <p:txBody>
          <a:bodyPr/>
          <a:lstStyle/>
          <a:p>
            <a:r>
              <a:rPr lang="en-US"/>
              <a:t>Design Results</a:t>
            </a:r>
          </a:p>
        </p:txBody>
      </p:sp>
      <p:graphicFrame>
        <p:nvGraphicFramePr>
          <p:cNvPr id="28738" name="Group 66"/>
          <p:cNvGraphicFramePr>
            <a:graphicFrameLocks noGrp="1"/>
          </p:cNvGraphicFramePr>
          <p:nvPr>
            <p:ph idx="1"/>
          </p:nvPr>
        </p:nvGraphicFramePr>
        <p:xfrm>
          <a:off x="381000" y="1905000"/>
          <a:ext cx="8229600" cy="4525963"/>
        </p:xfrm>
        <a:graphic>
          <a:graphicData uri="http://schemas.openxmlformats.org/drawingml/2006/table">
            <a:tbl>
              <a:tblPr/>
              <a:tblGrid>
                <a:gridCol w="1447800"/>
                <a:gridCol w="685800"/>
                <a:gridCol w="609600"/>
                <a:gridCol w="685800"/>
                <a:gridCol w="762000"/>
                <a:gridCol w="685800"/>
                <a:gridCol w="712788"/>
                <a:gridCol w="776287"/>
                <a:gridCol w="796925"/>
                <a:gridCol w="10668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Shot Distance (in feet)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Female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917575"/>
          </a:xfrm>
        </p:spPr>
        <p:txBody>
          <a:bodyPr/>
          <a:lstStyle/>
          <a:p>
            <a:r>
              <a:rPr lang="en-US"/>
              <a:t>Classroom Presentation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1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/>
              <a:t>As </a:t>
            </a:r>
            <a:r>
              <a:rPr lang="en-US" sz="2200" dirty="0" err="1"/>
              <a:t>Trashball</a:t>
            </a:r>
            <a:r>
              <a:rPr lang="en-US" sz="2200" dirty="0"/>
              <a:t> is described, the students begin to realize that the response variable has only two outcomes. 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Assumptions of linear regression not valid.  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Linear regression may lead to predictions that are negative or greater then one.  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We are actually trying to model the probability of a success -  the results must be values between 0 and 1. 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Introduce the logistic regression function and explain its properties. 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Enter the data into Minitab as the activity progresses.  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The </a:t>
            </a:r>
            <a:r>
              <a:rPr lang="en-US" sz="2200" dirty="0"/>
              <a:t>results are immediately displayed using a classroom projection system.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917575"/>
          </a:xfrm>
        </p:spPr>
        <p:txBody>
          <a:bodyPr/>
          <a:lstStyle/>
          <a:p>
            <a:r>
              <a:rPr lang="en-US"/>
              <a:t>Results of Activity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892550" cy="4497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/>
              <a:t>The activity was conducted in subsequent offerings of Experimental Research Methods, a junior/senior level course taken by </a:t>
            </a:r>
            <a:r>
              <a:rPr lang="en-US" sz="2100" dirty="0" smtClean="0"/>
              <a:t>majors </a:t>
            </a:r>
            <a:r>
              <a:rPr lang="en-US" sz="2100" dirty="0"/>
              <a:t>and </a:t>
            </a:r>
            <a:r>
              <a:rPr lang="en-US" sz="2100" dirty="0" smtClean="0"/>
              <a:t>minors. 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dirty="0"/>
              <a:t>Here I</a:t>
            </a:r>
            <a:r>
              <a:rPr lang="en-US" sz="2100" dirty="0" smtClean="0"/>
              <a:t> </a:t>
            </a:r>
            <a:r>
              <a:rPr lang="en-US" sz="2100" dirty="0"/>
              <a:t>present the actual data collected from the activity in the fall of 2003. </a:t>
            </a:r>
          </a:p>
        </p:txBody>
      </p:sp>
      <p:pic>
        <p:nvPicPr>
          <p:cNvPr id="9227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636" t="12863" r="9091" b="5145"/>
          <a:stretch>
            <a:fillRect/>
          </a:stretch>
        </p:blipFill>
        <p:spPr>
          <a:xfrm>
            <a:off x="4648200" y="1371600"/>
            <a:ext cx="4495800" cy="3178175"/>
          </a:xfrm>
          <a:noFill/>
          <a:ln/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953000" y="4648200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Figure 1.  Shot Made vs. Distance. </a:t>
            </a:r>
          </a:p>
          <a:p>
            <a:pPr eaLnBrk="1" hangingPunct="1"/>
            <a:r>
              <a:rPr lang="en-US">
                <a:latin typeface="Arial" charset="0"/>
              </a:rPr>
              <a:t>Jitter is added to the points to show the repeated observations.  </a:t>
            </a:r>
          </a:p>
          <a:p>
            <a:pPr eaLnBrk="1" hangingPunct="1"/>
            <a:r>
              <a:rPr lang="en-US">
                <a:latin typeface="Arial" charset="0"/>
              </a:rPr>
              <a:t>The Lowess curve is overlaid.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uild="p"/>
      <p:bldP spid="92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28600"/>
            <a:ext cx="7313612" cy="1216025"/>
          </a:xfrm>
        </p:spPr>
        <p:txBody>
          <a:bodyPr/>
          <a:lstStyle/>
          <a:p>
            <a:r>
              <a:rPr lang="en-US" sz="3200"/>
              <a:t>Minitab Output 1.  Logistic regression for shot made with distance.</a:t>
            </a:r>
            <a:r>
              <a:rPr lang="en-US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92987" cy="4344987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900" b="1"/>
              <a:t>Binary Logistic Regression: ShotMade versus Distance</a:t>
            </a:r>
            <a:endParaRPr lang="en-US" sz="19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900">
              <a:latin typeface="Courier New" pitchFamily="49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900" b="1">
                <a:latin typeface="Courier New" pitchFamily="49" charset="0"/>
              </a:rPr>
              <a:t>Link Function:  Logit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900" b="1">
                <a:latin typeface="Courier New" pitchFamily="49" charset="0"/>
              </a:rPr>
              <a:t>Response Information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900" b="1">
                <a:latin typeface="Courier New" pitchFamily="49" charset="0"/>
              </a:rPr>
              <a:t>Variable  Value       Count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900" b="1">
                <a:latin typeface="Courier New" pitchFamily="49" charset="0"/>
              </a:rPr>
              <a:t>ShotMade  1              25  (Event)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900" b="1">
                <a:latin typeface="Courier New" pitchFamily="49" charset="0"/>
              </a:rPr>
              <a:t>          0              17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900" b="1">
                <a:latin typeface="Courier New" pitchFamily="49" charset="0"/>
              </a:rPr>
              <a:t>          Total          42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900" b="1">
              <a:latin typeface="Courier New" pitchFamily="49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900" b="1">
                <a:latin typeface="Courier New" pitchFamily="49" charset="0"/>
              </a:rPr>
              <a:t>Logistic Regression Table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                                       Odds   95% CI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Predictor   Coef  SE Coef     Z     P Ratio Lower Upper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Constant   5.204    1.695  3.07 0.002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Distance -0.5499   0.1842 -2.98 0.003  0.58  0.40  0.83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917575"/>
          </a:xfrm>
        </p:spPr>
        <p:txBody>
          <a:bodyPr/>
          <a:lstStyle/>
          <a:p>
            <a:r>
              <a:rPr lang="en-US" sz="3200"/>
              <a:t>Minitab Output 1. (Continued)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001000" cy="51054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Log-Likelihood = -22.294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Test that all slopes are zero:  G = 12.102, DF = 1, P-Value = 0.001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Goodness-of-Fit Tests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Method                Chi-Square    DF      P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Pearson                    5.542     6  0.476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Deviance                   6.488     6  0.371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Hosmer-Lemeshow            5.542     6  0.476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400" b="1">
              <a:latin typeface="Courier New" pitchFamily="49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Table of Observed and Expected Frequencies: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(See Hosmer-Lemeshow Test for the Pearson Chi-Square Statistic)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                            Group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Value     1    2    3    4    5    6    7    8  Total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1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Obs     2    1    3    1    4    4    4    6     25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Exp     1.2  1.2  2.6  2.8  3.5  4.8  3.5  5.5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0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Obs     4    3    3    4    1    2    0    0     17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Exp     4.8  2.8  3.4  2.2  1.5  1.2  0.5  0.5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400" b="1">
                <a:latin typeface="Courier New" pitchFamily="49" charset="0"/>
              </a:rPr>
              <a:t>  Total   6    4    6    5    5    6    4    6     42</a:t>
            </a:r>
          </a:p>
          <a:p>
            <a:pPr>
              <a:lnSpc>
                <a:spcPct val="80000"/>
              </a:lnSpc>
            </a:pPr>
            <a:endParaRPr lang="en-US" sz="1400" b="1"/>
          </a:p>
          <a:p>
            <a:pPr>
              <a:lnSpc>
                <a:spcPct val="80000"/>
              </a:lnSpc>
            </a:pPr>
            <a:r>
              <a:rPr lang="en-US" sz="2000"/>
              <a:t>The goodness of fit tests indicate that this model provides an adequate description of this data.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993775"/>
          </a:xfrm>
        </p:spPr>
        <p:txBody>
          <a:bodyPr/>
          <a:lstStyle/>
          <a:p>
            <a:r>
              <a:rPr lang="en-US"/>
              <a:t>Fitted Logistic Model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895600"/>
            <a:ext cx="3810000" cy="129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900"/>
              <a:t>P(Shot made | distance x) =</a:t>
            </a:r>
            <a:r>
              <a:rPr lang="en-US" sz="2500"/>
              <a:t> 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506538" y="3678238"/>
          <a:ext cx="2625725" cy="642937"/>
        </p:xfrm>
        <a:graphic>
          <a:graphicData uri="http://schemas.openxmlformats.org/presentationml/2006/ole">
            <p:oleObj spid="_x0000_s14342" name="Equation" r:id="rId3" imgW="1701720" imgH="419040" progId="Equation.3">
              <p:embed/>
            </p:oleObj>
          </a:graphicData>
        </a:graphic>
      </p:graphicFrame>
      <p:pic>
        <p:nvPicPr>
          <p:cNvPr id="1434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3636" t="12863" r="9091" b="5145"/>
          <a:stretch>
            <a:fillRect/>
          </a:stretch>
        </p:blipFill>
        <p:spPr>
          <a:xfrm>
            <a:off x="5027613" y="1966913"/>
            <a:ext cx="3587750" cy="2593975"/>
          </a:xfrm>
          <a:noFill/>
          <a:ln/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876800" y="4800600"/>
            <a:ext cx="3638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latin typeface="Arial" charset="0"/>
              </a:rPr>
              <a:t>Figure 2.  The fitted linear and </a:t>
            </a:r>
          </a:p>
          <a:p>
            <a:pPr eaLnBrk="1" hangingPunct="1"/>
            <a:r>
              <a:rPr lang="en-US" sz="2000">
                <a:latin typeface="Arial" charset="0"/>
              </a:rPr>
              <a:t>logistic regression models.</a:t>
            </a:r>
            <a:r>
              <a:rPr lang="en-US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1146175"/>
          </a:xfrm>
        </p:spPr>
        <p:txBody>
          <a:bodyPr/>
          <a:lstStyle/>
          <a:p>
            <a:r>
              <a:rPr lang="en-US" sz="3200"/>
              <a:t>Minitab Output 2.  </a:t>
            </a:r>
            <a:br>
              <a:rPr lang="en-US" sz="3200"/>
            </a:br>
            <a:r>
              <a:rPr lang="en-US" sz="3200"/>
              <a:t>Multiple Logistic regression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7213"/>
            <a:ext cx="7769225" cy="4573587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/>
              <a:t>Binary Logistic Regression: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/>
              <a:t>ShotMade versus Distance, Ball, Orientation, Gender</a:t>
            </a:r>
            <a:endParaRPr lang="en-US" sz="17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700">
              <a:latin typeface="Courier New" pitchFamily="49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Logistic Regression Table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                                       Odds   95% CI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Predictor    Coef SE Coef     Z     P Ratio Lower Upper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Constant    5.782   1.990  2.91 0.004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Distance  -0.7649  0.2349 -3.26 0.001  0.47  0.29  0.74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Ball       0.6156  0.8437  0.73 0.466  1.85  0.35  9.67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Orientation 2.420   1.015  2.38 0.017 11.24  1.54 82.16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Gender    -0.1532  0.8330 -0.18 0.854  0.86  0.17  4.39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700" b="1">
              <a:latin typeface="Courier New" pitchFamily="49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Log-Likelihood = -18.394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700" b="1">
              <a:latin typeface="Courier New" pitchFamily="49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Test that all slopes are zero: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>
                <a:latin typeface="Courier New" pitchFamily="49" charset="0"/>
              </a:rPr>
              <a:t>G = 19.904, DF = 4, P-Value = 0.001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Minitab Output 3.  </a:t>
            </a:r>
            <a:br>
              <a:rPr lang="en-US" sz="3200"/>
            </a:br>
            <a:r>
              <a:rPr lang="en-US" sz="3200"/>
              <a:t>Final multiple logistic regression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153400" cy="49530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 dirty="0"/>
              <a:t>Binary Logistic Regression: </a:t>
            </a:r>
            <a:r>
              <a:rPr lang="en-US" sz="1700" b="1" dirty="0" err="1"/>
              <a:t>ShotMade</a:t>
            </a:r>
            <a:r>
              <a:rPr lang="en-US" sz="1700" b="1" dirty="0"/>
              <a:t> versus Distance,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 dirty="0"/>
              <a:t>Orientation</a:t>
            </a:r>
            <a:endParaRPr lang="en-US" sz="1700" dirty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 dirty="0">
                <a:latin typeface="Courier New" pitchFamily="49" charset="0"/>
              </a:rPr>
              <a:t>Logistic Regression Table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 dirty="0">
                <a:latin typeface="Courier New" pitchFamily="49" charset="0"/>
              </a:rPr>
              <a:t>                                        Odds   95% CI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 dirty="0">
                <a:latin typeface="Courier New" pitchFamily="49" charset="0"/>
              </a:rPr>
              <a:t>Predictor     </a:t>
            </a:r>
            <a:r>
              <a:rPr lang="en-US" sz="1700" b="1" dirty="0" err="1">
                <a:latin typeface="Courier New" pitchFamily="49" charset="0"/>
              </a:rPr>
              <a:t>Coef</a:t>
            </a:r>
            <a:r>
              <a:rPr lang="en-US" sz="1700" b="1" dirty="0">
                <a:latin typeface="Courier New" pitchFamily="49" charset="0"/>
              </a:rPr>
              <a:t> SE </a:t>
            </a:r>
            <a:r>
              <a:rPr lang="en-US" sz="1700" b="1" dirty="0" err="1">
                <a:latin typeface="Courier New" pitchFamily="49" charset="0"/>
              </a:rPr>
              <a:t>Coef</a:t>
            </a:r>
            <a:r>
              <a:rPr lang="en-US" sz="1700" b="1" dirty="0">
                <a:latin typeface="Courier New" pitchFamily="49" charset="0"/>
              </a:rPr>
              <a:t>     Z     P Ratio Lower Upper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 dirty="0">
                <a:latin typeface="Courier New" pitchFamily="49" charset="0"/>
              </a:rPr>
              <a:t>Constant     5.857   1.913  3.06 0.002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 dirty="0">
                <a:latin typeface="Courier New" pitchFamily="49" charset="0"/>
              </a:rPr>
              <a:t>Distance   -0.7425  0.2282 -3.25 0.001  0.48  0.30  0.74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 dirty="0">
                <a:latin typeface="Courier New" pitchFamily="49" charset="0"/>
              </a:rPr>
              <a:t>Orientation 2.3096  0.9827  2.35 0.019 10.07  1.47 69.11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7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 dirty="0">
                <a:latin typeface="Courier New" pitchFamily="49" charset="0"/>
              </a:rPr>
              <a:t>Log-Likelihood = -18.684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 dirty="0">
                <a:latin typeface="Courier New" pitchFamily="49" charset="0"/>
              </a:rPr>
              <a:t>Test that all slopes are zero: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 dirty="0">
                <a:latin typeface="Courier New" pitchFamily="49" charset="0"/>
              </a:rPr>
              <a:t>G = 19.323, DF = 2, P-Value = 0.000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7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 dirty="0">
                <a:latin typeface="Courier New" pitchFamily="49" charset="0"/>
              </a:rPr>
              <a:t>Goodness-of-Fit Tests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 dirty="0">
                <a:latin typeface="Courier New" pitchFamily="49" charset="0"/>
              </a:rPr>
              <a:t>Method                Chi-Square    DF      P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 dirty="0">
                <a:latin typeface="Courier New" pitchFamily="49" charset="0"/>
              </a:rPr>
              <a:t>Pearson                    3.441     8  0.904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 dirty="0">
                <a:latin typeface="Courier New" pitchFamily="49" charset="0"/>
              </a:rPr>
              <a:t>Deviance                   3.994     8  0.858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1700" b="1" dirty="0" err="1">
                <a:latin typeface="Courier New" pitchFamily="49" charset="0"/>
              </a:rPr>
              <a:t>Hosmer-Lemeshow</a:t>
            </a:r>
            <a:r>
              <a:rPr lang="en-US" sz="1700" b="1" dirty="0">
                <a:latin typeface="Courier New" pitchFamily="49" charset="0"/>
              </a:rPr>
              <a:t>            3.316     7  0.854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043737" cy="1143000"/>
          </a:xfrm>
        </p:spPr>
        <p:txBody>
          <a:bodyPr/>
          <a:lstStyle/>
          <a:p>
            <a:r>
              <a:rPr lang="en-US" sz="3000"/>
              <a:t>Observed proportion and modeled probabilities by orientation and distance.</a:t>
            </a:r>
          </a:p>
        </p:txBody>
      </p:sp>
      <p:graphicFrame>
        <p:nvGraphicFramePr>
          <p:cNvPr id="29785" name="Group 89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382000" cy="3644265"/>
        </p:xfrm>
        <a:graphic>
          <a:graphicData uri="http://schemas.openxmlformats.org/drawingml/2006/table">
            <a:tbl>
              <a:tblPr/>
              <a:tblGrid>
                <a:gridCol w="1676400"/>
                <a:gridCol w="838200"/>
                <a:gridCol w="838200"/>
                <a:gridCol w="844550"/>
                <a:gridCol w="822325"/>
                <a:gridCol w="847725"/>
                <a:gridCol w="838200"/>
                <a:gridCol w="838200"/>
                <a:gridCol w="8382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Shot Distance (in feet)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Observed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Probability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Wide/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Shallow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0.895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0.659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0.305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0.173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Narrow/Deep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0.989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0.976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0.951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0.903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0.677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0.322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841375"/>
          </a:xfrm>
        </p:spPr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500" dirty="0"/>
              <a:t>Statistical methods or linear models courses initially discuss continuous numerical response variables.  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Can also consider response variables that are either binary or categorical.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More introductory linear models and statistical methods books now include chapters or sections devoted to logistic regression (for example, see </a:t>
            </a:r>
            <a:r>
              <a:rPr lang="en-US" sz="2500" dirty="0" err="1"/>
              <a:t>Kleinbaum</a:t>
            </a:r>
            <a:r>
              <a:rPr lang="en-US" sz="2500" dirty="0"/>
              <a:t> et al. </a:t>
            </a:r>
            <a:r>
              <a:rPr lang="en-US" sz="2500" dirty="0" smtClean="0"/>
              <a:t>(</a:t>
            </a:r>
            <a:r>
              <a:rPr lang="en-US" sz="2500" dirty="0" smtClean="0"/>
              <a:t>200</a:t>
            </a:r>
            <a:r>
              <a:rPr lang="en-US" sz="2500" dirty="0" smtClean="0"/>
              <a:t>8</a:t>
            </a:r>
            <a:r>
              <a:rPr lang="en-US" sz="2500" dirty="0"/>
              <a:t>), </a:t>
            </a:r>
            <a:r>
              <a:rPr lang="en-US" sz="2500" dirty="0" err="1"/>
              <a:t>Kutner</a:t>
            </a:r>
            <a:r>
              <a:rPr lang="en-US" sz="2500" dirty="0"/>
              <a:t> et. al. (2003), </a:t>
            </a:r>
            <a:r>
              <a:rPr lang="en-US" sz="2500" dirty="0" err="1"/>
              <a:t>Ott</a:t>
            </a:r>
            <a:r>
              <a:rPr lang="en-US" sz="2500" dirty="0"/>
              <a:t>, and </a:t>
            </a:r>
            <a:r>
              <a:rPr lang="en-US" sz="2500" dirty="0" err="1"/>
              <a:t>Longnecker</a:t>
            </a:r>
            <a:r>
              <a:rPr lang="en-US" sz="2500" dirty="0"/>
              <a:t> (</a:t>
            </a:r>
            <a:r>
              <a:rPr lang="en-US" sz="2500" dirty="0" smtClean="0"/>
              <a:t>2010)).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993775"/>
          </a:xfrm>
        </p:spPr>
        <p:txBody>
          <a:bodyPr/>
          <a:lstStyle/>
          <a:p>
            <a:r>
              <a:rPr lang="en-US" b="1"/>
              <a:t>Conclusions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84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200" dirty="0"/>
              <a:t>Chapters or sections on logistic regression are appearing more frequently in texts on statistical methods/linear models.  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200" dirty="0" err="1"/>
              <a:t>Trashball</a:t>
            </a:r>
            <a:r>
              <a:rPr lang="en-US" sz="2200" dirty="0"/>
              <a:t> may be used to motivate the use of logistic regression to model a binary response variable.  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200" dirty="0"/>
              <a:t>Our students had fun! 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200" dirty="0"/>
              <a:t>When conducting a mid-semester evaluation of the course, one student responded “More </a:t>
            </a:r>
            <a:r>
              <a:rPr lang="en-US" sz="2200" dirty="0" err="1"/>
              <a:t>Trashball</a:t>
            </a:r>
            <a:r>
              <a:rPr lang="en-US" sz="2200" dirty="0"/>
              <a:t>.”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200" dirty="0"/>
              <a:t>Suggested modifications:</a:t>
            </a:r>
            <a:r>
              <a:rPr lang="en-US" sz="2100" dirty="0"/>
              <a:t>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o"/>
            </a:pPr>
            <a:r>
              <a:rPr lang="en-US" sz="2100" dirty="0"/>
              <a:t>Use balls that are more different (tennis and table tennis).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o"/>
            </a:pPr>
            <a:r>
              <a:rPr lang="en-US" sz="2100" dirty="0"/>
              <a:t>Hand student uses to toss the ball (writing hand, other hand</a:t>
            </a:r>
            <a:r>
              <a:rPr lang="en-US" sz="2100" dirty="0" smtClean="0"/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248400"/>
            <a:ext cx="8519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JSE paper: </a:t>
            </a:r>
            <a:r>
              <a:rPr lang="en-US" dirty="0" smtClean="0">
                <a:hlinkClick r:id="rId3"/>
              </a:rPr>
              <a:t>http://www.amstat.org/publications/jse/v15n1/morrell.html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993775"/>
          </a:xfrm>
        </p:spPr>
        <p:txBody>
          <a:bodyPr/>
          <a:lstStyle/>
          <a:p>
            <a:r>
              <a:rPr lang="en-US" b="1"/>
              <a:t>Trashball: The Activity</a:t>
            </a:r>
            <a:r>
              <a:rPr lang="en-US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Students attempt to toss a ball into a trashcan. </a:t>
            </a:r>
          </a:p>
          <a:p>
            <a:r>
              <a:rPr lang="en-US"/>
              <a:t>The outcome or response variable is whether or not the ball ends up in the trashcan - “ShotMade.”  </a:t>
            </a:r>
          </a:p>
          <a:p>
            <a:r>
              <a:rPr lang="en-US"/>
              <a:t>Success depends on the distance from the trashcan (and other factors).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3506787" cy="1143000"/>
          </a:xfrm>
        </p:spPr>
        <p:txBody>
          <a:bodyPr/>
          <a:lstStyle/>
          <a:p>
            <a:r>
              <a:rPr lang="en-US" dirty="0" smtClean="0"/>
              <a:t>Equipment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Wide-Shal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2363144" cy="2514600"/>
          </a:xfrm>
          <a:prstGeom prst="rect">
            <a:avLst/>
          </a:prstGeom>
        </p:spPr>
      </p:pic>
      <p:sp>
        <p:nvSpPr>
          <p:cNvPr id="48130" name="AutoShape 2" descr="data:image/jpeg;base64,/9j/4AAQSkZJRgABAQAAAQABAAD/2wBDAAkGBwgHBgkIBwgKCgkLDRYPDQwMDRsUFRAWIB0iIiAdHx8kKDQsJCYxJx8fLT0tMTU3Ojo6Iys/RD84QzQ5Ojf/2wBDAQoKCg0MDRoPDxo3JR8lNzc3Nzc3Nzc3Nzc3Nzc3Nzc3Nzc3Nzc3Nzc3Nzc3Nzc3Nzc3Nzc3Nzc3Nzc3Nzc3Nzf/wAARCACLALoDASIAAhEBAxEB/8QAHAAAAAcBAQAAAAAAAAAAAAAAAQIDBAUGBwAI/8QARhAAAQMCAwQFCAcFBgcAAAAAAQACAwQRBSExBhJBYRMiUXGBFTJzkaGxssEUJTM1QlLRIyRicnQ0Q0RTouEHY4KSk/Dx/8QAGAEAAwEBAAAAAAAAAAAAAAAAAAECAwT/xAAgEQEBAAIBBQEBAQAAAAAAAAAAAQIRAxIhMUFREyJh/9oADAMBAAIRAxEAPwCcx4fXNb6dyYFSGOX8s11x/fO96Y5FABbigsjW7AUBQbl1wB2rguABCRCHM6W5IRcHRSNBgtdW2MMJawnz5OqFPUux7W51NUTnm2NtvaVNykPVVEAdua7cv38locGzuFw6UwkPbK4u9mikIqWniAEUMbLflaFP6H0sxjp55B1IZHdzChFBV3v9Fn/8ZWpIfWl+g0yp9HUMHWpZhzMZSJBYbOBb3iy1rjqUR8TJBZ7Q7vAKP0/waZPfx7lwt+XNaTU4JhtQP2lHED2tG6fWFF1WyFI/rU0skLr6OO8FU5J7HSpLsygvxtYKbr9mcQpA50cbahg06PX1HNQrmPadx8ZaePCyqWUtCm1kXUW4XRyOBQbvimQBx496C4zsLc0axHNBY6kIADk3Na5hn3bSehZ8IWRHIFa5hd/JlJl/cM+EJhnuOX8s1vpnJin2OH65rvTOUfdBhFhcAG+qDmO5DnwVi2ewA1gFTWgtgObI/wA/PuStkgRWG4TWYi/9gzqDzpHGwH6q5YXs7RUW697OmmA854yHcFKxRMhY1kbQ1rRYNAsAjrDLO1UmnaLtM0jU1MNLCZqmVkUbdXONgFV63aueoJZg9OAzP94qMh4N1KmGtpyFzkFG1eP4TRvLKjEaZrx+ASBzvUM1R6ptXWkuxGuqKgn8AduMHc0IkVFDH9lG1mVuq0BaTjypXKRbX7Y4QDaM1Mova7Kd1vWUQ7YULf8AC1x5iIH5quNhy0sjCEK5w/6nrWEbaYVcdLHWxA8XUzvkndPtRgk7gG4jCwn8MpMZ9TrKpmIA6exEdCx2T2Nd/MLpXhv0dcaGyVkzN+J7XsOjmuBHsQ6ZrOYKBlO4Po5JqV44wPLB6tFIwbRYth1vpsXlCmGskTQ2Vo7SNCs8uPKKmUq6pjiGFUeID94haXcHtycPFDhWLUeLw9JRTNfbzmnJze8HNPVPg1DxjZuqog6WmvPCOIb1m947FAkWOvitZOiq20ezjZQ6roWWkFy6JuQd2kc+S0xz+psU5x4A3XA8kDhukk3C65stSBrflwWuYZfybSehZ8IWRG5j1stdwv7spPQM+EIhM8x1oONVoN/tnH2pha6fY+9rMYri82HTOVZqsSmqJBT0oDd9wa13Ek5WCLVLjsxhYxCqe+Zt6eK29/E7sV9aAAAAABkAAmGBYbHhOGU9HGbmNvXdxc45k+tSCwyu6cjlG45jFPg9J00x3nnKONurz+ifTyxwQyTSmzI2lzjfQALPmyvxnEZMUqBdoO7TsOjBwy7c0pN3SgyMq8VmFVi7y43vHT5hkY4ZdqcFnZ7EvZFcF0Y4zFlbs2e0orB2pw4ZZpPdzB4AqyduFGDSBml4onOFw0kI/QO7CgjV2iTAzTmWMtyLT6km0BUAtAsjBt+5GYNeSUAsgkZV0DxKKrDpTTVrMw9mW/ydbVWDZfaLyq19JWtbDiUF+kiBycPzD2etMjooHHYZKOop8XpCWVFO8bxGjm9h5f7rDk455jTHLfatMRXC4twTfDatlfQQVUR6kzA8cr6hOVzrUbbigjw9vlOJhELnBs+63zSTk715eKrMcsc7A+J+83gQtWxClirqSalnBdFMwseORCwJz6jCKyWHes+KRzJGjQkOIPuWmGfqlpaXaFa5hn3bSehZ8IWNUVdFWR3AIeBcsvmtmwwfVtJ6FnwhbRNY7thUvl2hr4ibNbM4Adtii7IU4qdpcPjeAWtl37H+Eb3ySW1QA2mxI3P9off1pXYyXodpqBztDKW3PMEfNRTbO1CgahWKkBtxMYtn5Wt1ke1mnAnP3KBwpgZh8FrEuaCbc81Y9saV1VgM4ZcvjLZAByOfsuqvs9c4e1pNyxxb/wC+Crjv9nZ/KStlokp5I4Wb80jI29rjZNcRxMUp6GEMfPle+jO/nyUBNI+aQSTuc+UDzzw7uxdFrNIVOM3H7nDv55ulO6PAa+5dTmvqSHyzmJmpEbQCfXdJYdT9LJ0jg0sHtUuHBuQGSQAGNLQHbz7cXPJRHQROIvG020NkcP4EIN7O4TIg+kifmGljuDmOI9yYTCso3HdqJSzhc7zfapYO7NEDw17bObcIBhTY3K0bs8TJB+aM2PqKmaKrp6wfsX9cC5Y4Wd6lW66DoX5aHikA4HMZEZgg2sq2Wlyc3u8EyxVjZMPqGuFwYyEywzGDvCCrdcHJsu78X6pfH6gQYe9ocA+Tqtz1Szs6aMZ3S3/D17zs5HHIOtG9zfn8yrOobZSidRYHTxvB33jpHX1BOdvVZTPBcca0RyxDbuERbU4huAgvkDrnt3QTb1rb3m3JYptifpG0VdIBcOflbuA+Sc8hW2SOpZhNFcOaO32L0fg7y7CaJ2l6eM/6QvOkjQ5pIAA0PC69DYJbyNQf00fwhbY1OTINp89psUscxUP96QwcdHilK9rrESAghOtqBbaLEju2/eX5pjRncqYnAHKRpv2ZoobdQzCopo5R+IZ8inCrOB14gf0cjrRu05FWVpBFwsVOe1sjHMeLtIsQs8xKmqtnq97ISDTzEuY4jL/6FoibV9DT19M6nqWBzHetp7Ql73Dl9Vlkzdx9t7eJFy4cSdSm5eXZAKwY3gFXh7jIQ6emGTXtGYHPs9yrcsb2G7WuPHLgFrjyS9iuPxY6VrY6ZgaBmL5BHDs7FM8LqDPTAuFrZJy85LXaBwczfUILm2qJdBdMFLkDO3gjXSIehuL3AJKACujD6Z2WYFwoBriNc1O1Dw2mkuLC3aoGJjzlYi/bqUrlJ5Em/A4JeNMtFO7N4XPjVVG+r3zR0mhcMncbc/0S2B7K1NYWyV7HU9Lrunz3+HAd6vVPBFTQthgjayNgsGtGiwzz6lyaHAsBbgLIDojJKeRsUbnuyAFyVINMVqRS0b3X6zsm96xvHLnEJnHUuyK0HFq41kptcMacgs/xR377Ukk+eeCWHemiJSCx99RmDbJegsEH1NQf00fwhef5WjNxNgePBegcG+56H+nj+ELbFGTItqLjaLEsxb6S7Lio5pANyLHUeCktprnaPErg2FQ69+9MWtbpmSRx4KwvFK8Pja4aEAqdwzFDEBFMbs/MdQqjs7UmehDJCN+HqHmOHsUuD2LCxUXRj2vaHMIIOiMqnTV89Meo7Li06FTVHi0Eos8lj+eiQSVr66KGxLZnD625ZH9HkOr4xYepTDXB2bSCO0Zo10GpM+zOJU39lfHO0HK5s499/wBUxmpcQpz+3ophzDT8loa4ZcAiWz2GZvm3T12PHblZE+ksA+XFaeQ06gHvzRRHGDcMbfuCrry+l2Zoxxk+yjkeexrSU8iw3E523hoZO9/VHtstAuBogul15fR2VGm2UrJgDXVMcTeLYxvE+KnMOwTD8Os6CAOlA+0k6zv9vBSRN0CkOXJOaeGBpdNIGDmVC1u0LGXZSNDifxORs0vVVMVKzfldYagdqq+J4nJWHdad2IHIdqZ1FVNVPLpXlySKm3ZiSOtdUud4llkeM99ziOYvkrNjFSaeie5mb39Rnef01VacA3JnmjIK+MqZOsb9XQcdFvuDfc9D/Tx/CFglRckBoB5Fb3gwPkehy/w8fwhbSM6yTajLaPEd+9uncezio+NxvmN2/DsVq2lomVOK1pAs/pXZqtS08kLt17CLceBVA4oKs0VSJM+idlIOwdvgrbE8OaHNIcCLgjiFTW5gJ3hmIyUB6OUl9MdN3WPu5KMsfapVqJRSckSKRk0bZI3Nc1wuHN0KMsjKw1s9OB0T3ADgn8W0crMpo2v9iiDxSEmqRrXFtHSPyka9h7rp0zGaB4yqGDvyVEekjvDRyWw0QYjSOzFTF/3BGNdS/wCfH4OCzguf22PIope/i4pdVGmivxKjZ51RH4OTaXHcPiz6Uu/lCoBe4/iPrQXR1Hpcp9qqduUMbnH+JRtRtLVTZRWjaeLQoEaZo7NEt0HT6iWY70r3OPNdrqkmJUc0gOMgiTSNjYXvc1rWi5JPBJ1NTHTQulmkaxjdXONlW6+smxN7d27KQOuGOFi/m7lyTktoBWVX0+oMpyjaLRg9nEnmU1lcNPaEsGFzS2MFxHYntNhJduyVB/6V0YzSbTCjw81Mge+/R658VuOGMLcNpADkIWD/AEhZcWBjd1nVHGwWp4d930voWe4LTFFULGvvasy/vj70xkjZK0h4vdPsa++Ky/8Amu96Z6aDPtTER8+FA5wnP8pTQwSxC0kZuDrZTxz43KMRvageKQV2mnqKJxdRubuk9aF3mk/JTNHj1JO5sUzxTzuNmxSmxcf4ToUaSjp3OvuhpOtuKbVGCwVDTG+xadWuFwVNxlPaZvf9UlIM1CMwzEqIfV9a7dGkU3XZ7TcetKNxDFIerWYS94vbpaWRrx3lpsR4XWdwqtpF6RdyTbyzRAOM8j6fdF3fSI3RgeLgAlY6umnaHw1EMjTo5jwR7FnqwxiiOzSuRFxmOSKUjJW5ocjpf1Lnbt+s4DvKbz11FTC89ZBEP45QPelobOgMkdqYNxBjyRTQVFQf+XC6x8TYe1CPLFR9jSw0gLcnzyb7gezcbl/qVTDKjaTBDRc6KIrNoYA7o6Bhq5Cd27HAMaebuPcLlKHAfpHWxStnrM79EepH3boyI77qSgoqambuwwsA4dXRXjxfU9SuCirK6UTVl5XtzY0CzGdw+ZzT+HCHWJlcO4KbeRa2WWuSSJsLtK0mMnhNpBkEVOAIg3vsue83NnXshdmbnNxSZda5VkK5xIPDmtTw37upfQs9wWVvdvN5LVMOI8n0voWe4Jwmf40T5Yrb6CV3vTXe3RchOsaP1tW8pne9NGhBjh3HLlkjB44pPUAlGBNkAe4yPFHabEklInRHYkY+ZNyPFdcg2B15aoGm4z7UDNB4oAS5pyI9ia1GF0FS4PqKGnlIzDnQtJHrCe8fBBxRoI84Nhh0o2N/ku33IPItASd6C47C9x+akvxW5IHZZhGgjxgeFm29h9M6354w73p1BS01Kzdgp4YWj/KYG+4JUElhJ1RHan+VLQGcRvXNrgW5I4IFwT4pIjInjdJtJAJ43TgLvcBZELrpNx6x7kUk7xF8s0EOXEk65om9qNTxSbCSDcoATvOF8g1qA4v650+aJlncoXAbwyGd0B863C6AK+1z2LVcN+7qX0LPcFlDvspDxDTZavhYvhlJ6BnwhOE//9k="/>
          <p:cNvSpPr>
            <a:spLocks noChangeAspect="1" noChangeArrowheads="1"/>
          </p:cNvSpPr>
          <p:nvPr/>
        </p:nvSpPr>
        <p:spPr bwMode="auto">
          <a:xfrm>
            <a:off x="63500" y="-604838"/>
            <a:ext cx="1666875" cy="1247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data:image/jpeg;base64,/9j/4AAQSkZJRgABAQAAAQABAAD/2wBDAAkGBwgHBgkIBwgKCgkLDRYPDQwMDRsUFRAWIB0iIiAdHx8kKDQsJCYxJx8fLT0tMTU3Ojo6Iys/RD84QzQ5Ojf/2wBDAQoKCg0MDRoPDxo3JR8lNzc3Nzc3Nzc3Nzc3Nzc3Nzc3Nzc3Nzc3Nzc3Nzc3Nzc3Nzc3Nzc3Nzc3Nzc3Nzc3Nzf/wAARCACLALoDASIAAhEBAxEB/8QAHAAAAAcBAQAAAAAAAAAAAAAAAQIDBAUGBwAI/8QARhAAAQMCAwQFCAcFBgcAAAAAAQACAwQRBSExBhJBYRMiUXGBFTJzkaGxssEUJTM1QlLRIyRicnQ0Q0RTouEHY4KSk/Dx/8QAGAEAAwEBAAAAAAAAAAAAAAAAAAECAwT/xAAgEQEBAAIBBQEBAQAAAAAAAAAAAQIRAxIhMUFREyJh/9oADAMBAAIRAxEAPwCcx4fXNb6dyYFSGOX8s11x/fO96Y5FABbigsjW7AUBQbl1wB2rguABCRCHM6W5IRcHRSNBgtdW2MMJawnz5OqFPUux7W51NUTnm2NtvaVNykPVVEAdua7cv38locGzuFw6UwkPbK4u9mikIqWniAEUMbLflaFP6H0sxjp55B1IZHdzChFBV3v9Fn/8ZWpIfWl+g0yp9HUMHWpZhzMZSJBYbOBb3iy1rjqUR8TJBZ7Q7vAKP0/waZPfx7lwt+XNaTU4JhtQP2lHED2tG6fWFF1WyFI/rU0skLr6OO8FU5J7HSpLsygvxtYKbr9mcQpA50cbahg06PX1HNQrmPadx8ZaePCyqWUtCm1kXUW4XRyOBQbvimQBx496C4zsLc0axHNBY6kIADk3Na5hn3bSehZ8IWRHIFa5hd/JlJl/cM+EJhnuOX8s1vpnJin2OH65rvTOUfdBhFhcAG+qDmO5DnwVi2ewA1gFTWgtgObI/wA/PuStkgRWG4TWYi/9gzqDzpHGwH6q5YXs7RUW697OmmA854yHcFKxRMhY1kbQ1rRYNAsAjrDLO1UmnaLtM0jU1MNLCZqmVkUbdXONgFV63aueoJZg9OAzP94qMh4N1KmGtpyFzkFG1eP4TRvLKjEaZrx+ASBzvUM1R6ptXWkuxGuqKgn8AduMHc0IkVFDH9lG1mVuq0BaTjypXKRbX7Y4QDaM1Mova7Kd1vWUQ7YULf8AC1x5iIH5quNhy0sjCEK5w/6nrWEbaYVcdLHWxA8XUzvkndPtRgk7gG4jCwn8MpMZ9TrKpmIA6exEdCx2T2Nd/MLpXhv0dcaGyVkzN+J7XsOjmuBHsQ6ZrOYKBlO4Po5JqV44wPLB6tFIwbRYth1vpsXlCmGskTQ2Vo7SNCs8uPKKmUq6pjiGFUeID94haXcHtycPFDhWLUeLw9JRTNfbzmnJze8HNPVPg1DxjZuqog6WmvPCOIb1m947FAkWOvitZOiq20ezjZQ6roWWkFy6JuQd2kc+S0xz+psU5x4A3XA8kDhukk3C65stSBrflwWuYZfybSehZ8IWRG5j1stdwv7spPQM+EIhM8x1oONVoN/tnH2pha6fY+9rMYri82HTOVZqsSmqJBT0oDd9wa13Ek5WCLVLjsxhYxCqe+Zt6eK29/E7sV9aAAAAABkAAmGBYbHhOGU9HGbmNvXdxc45k+tSCwyu6cjlG45jFPg9J00x3nnKONurz+ifTyxwQyTSmzI2lzjfQALPmyvxnEZMUqBdoO7TsOjBwy7c0pN3SgyMq8VmFVi7y43vHT5hkY4ZdqcFnZ7EvZFcF0Y4zFlbs2e0orB2pw4ZZpPdzB4AqyduFGDSBml4onOFw0kI/QO7CgjV2iTAzTmWMtyLT6km0BUAtAsjBt+5GYNeSUAsgkZV0DxKKrDpTTVrMw9mW/ydbVWDZfaLyq19JWtbDiUF+kiBycPzD2etMjooHHYZKOop8XpCWVFO8bxGjm9h5f7rDk455jTHLfatMRXC4twTfDatlfQQVUR6kzA8cr6hOVzrUbbigjw9vlOJhELnBs+63zSTk715eKrMcsc7A+J+83gQtWxClirqSalnBdFMwseORCwJz6jCKyWHes+KRzJGjQkOIPuWmGfqlpaXaFa5hn3bSehZ8IWNUVdFWR3AIeBcsvmtmwwfVtJ6FnwhbRNY7thUvl2hr4ibNbM4Adtii7IU4qdpcPjeAWtl37H+Eb3ySW1QA2mxI3P9off1pXYyXodpqBztDKW3PMEfNRTbO1CgahWKkBtxMYtn5Wt1ke1mnAnP3KBwpgZh8FrEuaCbc81Y9saV1VgM4ZcvjLZAByOfsuqvs9c4e1pNyxxb/wC+Crjv9nZ/KStlokp5I4Wb80jI29rjZNcRxMUp6GEMfPle+jO/nyUBNI+aQSTuc+UDzzw7uxdFrNIVOM3H7nDv55ulO6PAa+5dTmvqSHyzmJmpEbQCfXdJYdT9LJ0jg0sHtUuHBuQGSQAGNLQHbz7cXPJRHQROIvG020NkcP4EIN7O4TIg+kifmGljuDmOI9yYTCso3HdqJSzhc7zfapYO7NEDw17bObcIBhTY3K0bs8TJB+aM2PqKmaKrp6wfsX9cC5Y4Wd6lW66DoX5aHikA4HMZEZgg2sq2Wlyc3u8EyxVjZMPqGuFwYyEywzGDvCCrdcHJsu78X6pfH6gQYe9ocA+Tqtz1Szs6aMZ3S3/D17zs5HHIOtG9zfn8yrOobZSidRYHTxvB33jpHX1BOdvVZTPBcca0RyxDbuERbU4huAgvkDrnt3QTb1rb3m3JYptifpG0VdIBcOflbuA+Sc8hW2SOpZhNFcOaO32L0fg7y7CaJ2l6eM/6QvOkjQ5pIAA0PC69DYJbyNQf00fwhbY1OTINp89psUscxUP96QwcdHilK9rrESAghOtqBbaLEju2/eX5pjRncqYnAHKRpv2ZoobdQzCopo5R+IZ8inCrOB14gf0cjrRu05FWVpBFwsVOe1sjHMeLtIsQs8xKmqtnq97ISDTzEuY4jL/6FoibV9DT19M6nqWBzHetp7Ql73Dl9Vlkzdx9t7eJFy4cSdSm5eXZAKwY3gFXh7jIQ6emGTXtGYHPs9yrcsb2G7WuPHLgFrjyS9iuPxY6VrY6ZgaBmL5BHDs7FM8LqDPTAuFrZJy85LXaBwczfUILm2qJdBdMFLkDO3gjXSIehuL3AJKACujD6Z2WYFwoBriNc1O1Dw2mkuLC3aoGJjzlYi/bqUrlJ5Em/A4JeNMtFO7N4XPjVVG+r3zR0mhcMncbc/0S2B7K1NYWyV7HU9Lrunz3+HAd6vVPBFTQthgjayNgsGtGiwzz6lyaHAsBbgLIDojJKeRsUbnuyAFyVINMVqRS0b3X6zsm96xvHLnEJnHUuyK0HFq41kptcMacgs/xR377Ukk+eeCWHemiJSCx99RmDbJegsEH1NQf00fwhef5WjNxNgePBegcG+56H+nj+ELbFGTItqLjaLEsxb6S7Lio5pANyLHUeCktprnaPErg2FQ69+9MWtbpmSRx4KwvFK8Pja4aEAqdwzFDEBFMbs/MdQqjs7UmehDJCN+HqHmOHsUuD2LCxUXRj2vaHMIIOiMqnTV89Meo7Li06FTVHi0Eos8lj+eiQSVr66KGxLZnD625ZH9HkOr4xYepTDXB2bSCO0Zo10GpM+zOJU39lfHO0HK5s499/wBUxmpcQpz+3ophzDT8loa4ZcAiWz2GZvm3T12PHblZE+ksA+XFaeQ06gHvzRRHGDcMbfuCrry+l2Zoxxk+yjkeexrSU8iw3E523hoZO9/VHtstAuBogul15fR2VGm2UrJgDXVMcTeLYxvE+KnMOwTD8Os6CAOlA+0k6zv9vBSRN0CkOXJOaeGBpdNIGDmVC1u0LGXZSNDifxORs0vVVMVKzfldYagdqq+J4nJWHdad2IHIdqZ1FVNVPLpXlySKm3ZiSOtdUud4llkeM99ziOYvkrNjFSaeie5mb39Rnef01VacA3JnmjIK+MqZOsb9XQcdFvuDfc9D/Tx/CFglRckBoB5Fb3gwPkehy/w8fwhbSM6yTajLaPEd+9uncezio+NxvmN2/DsVq2lomVOK1pAs/pXZqtS08kLt17CLceBVA4oKs0VSJM+idlIOwdvgrbE8OaHNIcCLgjiFTW5gJ3hmIyUB6OUl9MdN3WPu5KMsfapVqJRSckSKRk0bZI3Nc1wuHN0KMsjKw1s9OB0T3ADgn8W0crMpo2v9iiDxSEmqRrXFtHSPyka9h7rp0zGaB4yqGDvyVEekjvDRyWw0QYjSOzFTF/3BGNdS/wCfH4OCzguf22PIope/i4pdVGmivxKjZ51RH4OTaXHcPiz6Uu/lCoBe4/iPrQXR1Hpcp9qqduUMbnH+JRtRtLVTZRWjaeLQoEaZo7NEt0HT6iWY70r3OPNdrqkmJUc0gOMgiTSNjYXvc1rWi5JPBJ1NTHTQulmkaxjdXONlW6+smxN7d27KQOuGOFi/m7lyTktoBWVX0+oMpyjaLRg9nEnmU1lcNPaEsGFzS2MFxHYntNhJduyVB/6V0YzSbTCjw81Mge+/R658VuOGMLcNpADkIWD/AEhZcWBjd1nVHGwWp4d930voWe4LTFFULGvvasy/vj70xkjZK0h4vdPsa++Ky/8Amu96Z6aDPtTER8+FA5wnP8pTQwSxC0kZuDrZTxz43KMRvageKQV2mnqKJxdRubuk9aF3mk/JTNHj1JO5sUzxTzuNmxSmxcf4ToUaSjp3OvuhpOtuKbVGCwVDTG+xadWuFwVNxlPaZvf9UlIM1CMwzEqIfV9a7dGkU3XZ7TcetKNxDFIerWYS94vbpaWRrx3lpsR4XWdwqtpF6RdyTbyzRAOM8j6fdF3fSI3RgeLgAlY6umnaHw1EMjTo5jwR7FnqwxiiOzSuRFxmOSKUjJW5ocjpf1Lnbt+s4DvKbz11FTC89ZBEP45QPelobOgMkdqYNxBjyRTQVFQf+XC6x8TYe1CPLFR9jSw0gLcnzyb7gezcbl/qVTDKjaTBDRc6KIrNoYA7o6Bhq5Cd27HAMaebuPcLlKHAfpHWxStnrM79EepH3boyI77qSgoqambuwwsA4dXRXjxfU9SuCirK6UTVl5XtzY0CzGdw+ZzT+HCHWJlcO4KbeRa2WWuSSJsLtK0mMnhNpBkEVOAIg3vsue83NnXshdmbnNxSZda5VkK5xIPDmtTw37upfQs9wWVvdvN5LVMOI8n0voWe4Jwmf40T5Yrb6CV3vTXe3RchOsaP1tW8pne9NGhBjh3HLlkjB44pPUAlGBNkAe4yPFHabEklInRHYkY+ZNyPFdcg2B15aoGm4z7UDNB4oAS5pyI9ia1GF0FS4PqKGnlIzDnQtJHrCe8fBBxRoI84Nhh0o2N/ku33IPItASd6C47C9x+akvxW5IHZZhGgjxgeFm29h9M6354w73p1BS01Kzdgp4YWj/KYG+4JUElhJ1RHan+VLQGcRvXNrgW5I4IFwT4pIjInjdJtJAJ43TgLvcBZELrpNx6x7kUk7xF8s0EOXEk65om9qNTxSbCSDcoATvOF8g1qA4v650+aJlncoXAbwyGd0B863C6AK+1z2LVcN+7qX0LPcFlDvspDxDTZavhYvhlJ6BnwhOE//9k="/>
          <p:cNvSpPr>
            <a:spLocks noChangeAspect="1" noChangeArrowheads="1"/>
          </p:cNvSpPr>
          <p:nvPr/>
        </p:nvSpPr>
        <p:spPr bwMode="auto">
          <a:xfrm>
            <a:off x="63500" y="-604838"/>
            <a:ext cx="1666875" cy="1247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l_fi" descr="http://www.bswtape.com.cn/upload/Cn_Product/200912111553401858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67200"/>
            <a:ext cx="2743200" cy="205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toolguyd.com/blog/wp-content/uploads/2008/12/25_powerlo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752600"/>
            <a:ext cx="3027732" cy="224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alls.JPG"/>
          <p:cNvPicPr>
            <a:picLocks noChangeAspect="1"/>
          </p:cNvPicPr>
          <p:nvPr/>
        </p:nvPicPr>
        <p:blipFill>
          <a:blip r:embed="rId5" cstate="print"/>
          <a:srcRect l="14444" t="16667" r="22222" b="13704"/>
          <a:stretch>
            <a:fillRect/>
          </a:stretch>
        </p:blipFill>
        <p:spPr>
          <a:xfrm>
            <a:off x="4750137" y="4114800"/>
            <a:ext cx="2864825" cy="2362200"/>
          </a:xfrm>
          <a:prstGeom prst="rect">
            <a:avLst/>
          </a:prstGeom>
        </p:spPr>
      </p:pic>
      <p:pic>
        <p:nvPicPr>
          <p:cNvPr id="48134" name="Picture 6" descr="http://2.bp.blogspot.com/-Cu7RN05x0ZY/Th8YYkWcFyI/AAAAAAAABhU/zQdIfOcJo9M/s1600/Black+Sharpie.jpg"/>
          <p:cNvPicPr>
            <a:picLocks noChangeAspect="1" noChangeArrowheads="1"/>
          </p:cNvPicPr>
          <p:nvPr/>
        </p:nvPicPr>
        <p:blipFill>
          <a:blip r:embed="rId6" cstate="print"/>
          <a:srcRect t="19200" b="28800"/>
          <a:stretch>
            <a:fillRect/>
          </a:stretch>
        </p:blipFill>
        <p:spPr bwMode="auto">
          <a:xfrm>
            <a:off x="4648200" y="76200"/>
            <a:ext cx="2637692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944563"/>
          </a:xfrm>
        </p:spPr>
        <p:txBody>
          <a:bodyPr/>
          <a:lstStyle/>
          <a:p>
            <a:r>
              <a:rPr lang="en-US"/>
              <a:t>Design and Explanatory Variables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867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Four factors in the design of the experiment in the Fall of 2003:</a:t>
            </a:r>
            <a:r>
              <a:rPr lang="en-US" dirty="0"/>
              <a:t> 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en-US" dirty="0"/>
              <a:t>distance from the trashcan (from 5 to 12 feet),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en-US" dirty="0"/>
              <a:t>orientation of the trashcan,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en-US" dirty="0"/>
              <a:t>gender of the student, and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en-US" dirty="0"/>
              <a:t>type of ball used (tennis ball or racquetball).</a:t>
            </a:r>
            <a:r>
              <a:rPr lang="en-US" sz="2900" dirty="0"/>
              <a:t> </a:t>
            </a:r>
          </a:p>
        </p:txBody>
      </p:sp>
      <p:pic>
        <p:nvPicPr>
          <p:cNvPr id="5124" name="Picture 4" descr="Taylor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2249488" cy="5024438"/>
          </a:xfrm>
          <a:prstGeom prst="rect">
            <a:avLst/>
          </a:prstGeom>
          <a:noFill/>
        </p:spPr>
      </p:pic>
      <p:pic>
        <p:nvPicPr>
          <p:cNvPr id="5126" name="Picture 6" descr="http://www.amstat.org/publications/jse/v15n1/morrell_fig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2984" y="5064224"/>
            <a:ext cx="2199216" cy="1565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993775"/>
          </a:xfrm>
        </p:spPr>
        <p:txBody>
          <a:bodyPr/>
          <a:lstStyle/>
          <a:p>
            <a:r>
              <a:rPr lang="en-US" sz="3200"/>
              <a:t>Design and Explanatory Variables (Continued)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6787" cy="4573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The settings of the explanatory variables make up the design of the experiment.  </a:t>
            </a:r>
          </a:p>
          <a:p>
            <a:pPr>
              <a:lnSpc>
                <a:spcPct val="90000"/>
              </a:lnSpc>
            </a:pPr>
            <a:r>
              <a:rPr lang="en-US" sz="2100"/>
              <a:t>The various factors should be balanced across the experiment so that interaction terms can be estimated.  </a:t>
            </a:r>
          </a:p>
          <a:p>
            <a:pPr>
              <a:lnSpc>
                <a:spcPct val="90000"/>
              </a:lnSpc>
            </a:pPr>
            <a:r>
              <a:rPr lang="en-US" sz="2100"/>
              <a:t>This may be difficult to achieve; some of the students were absent on the day of the experiment.  </a:t>
            </a:r>
          </a:p>
          <a:p>
            <a:pPr>
              <a:lnSpc>
                <a:spcPct val="90000"/>
              </a:lnSpc>
            </a:pPr>
            <a:r>
              <a:rPr lang="en-US" sz="2100"/>
              <a:t>To increase the sample size, each student makes three attempts from varying combinations of distance, orientation, and type of ball.  </a:t>
            </a:r>
          </a:p>
          <a:p>
            <a:pPr>
              <a:lnSpc>
                <a:spcPct val="90000"/>
              </a:lnSpc>
            </a:pPr>
            <a:r>
              <a:rPr lang="en-US" sz="2100"/>
              <a:t>The repeated observations may induce some non-independence and this should be mentioned during the execution of the experiment.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993775"/>
          </a:xfrm>
        </p:spPr>
        <p:txBody>
          <a:bodyPr/>
          <a:lstStyle/>
          <a:p>
            <a:r>
              <a:rPr lang="en-US"/>
              <a:t>Design Results</a:t>
            </a:r>
          </a:p>
        </p:txBody>
      </p:sp>
      <p:graphicFrame>
        <p:nvGraphicFramePr>
          <p:cNvPr id="7292" name="Group 124"/>
          <p:cNvGraphicFramePr>
            <a:graphicFrameLocks noGrp="1"/>
          </p:cNvGraphicFramePr>
          <p:nvPr/>
        </p:nvGraphicFramePr>
        <p:xfrm>
          <a:off x="457200" y="2819400"/>
          <a:ext cx="3962400" cy="3052128"/>
        </p:xfrm>
        <a:graphic>
          <a:graphicData uri="http://schemas.openxmlformats.org/drawingml/2006/table">
            <a:tbl>
              <a:tblPr/>
              <a:tblGrid>
                <a:gridCol w="1109663"/>
                <a:gridCol w="871537"/>
                <a:gridCol w="1066800"/>
                <a:gridCol w="914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Raquet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Tennis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87" name="Group 119"/>
          <p:cNvGraphicFramePr>
            <a:graphicFrameLocks noGrp="1"/>
          </p:cNvGraphicFramePr>
          <p:nvPr/>
        </p:nvGraphicFramePr>
        <p:xfrm>
          <a:off x="4724400" y="2743200"/>
          <a:ext cx="3962400" cy="3124201"/>
        </p:xfrm>
        <a:graphic>
          <a:graphicData uri="http://schemas.openxmlformats.org/drawingml/2006/table">
            <a:tbl>
              <a:tblPr/>
              <a:tblGrid>
                <a:gridCol w="1087438"/>
                <a:gridCol w="893762"/>
                <a:gridCol w="1066800"/>
                <a:gridCol w="914400"/>
              </a:tblGrid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Gender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Narrow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993775"/>
          </a:xfrm>
        </p:spPr>
        <p:txBody>
          <a:bodyPr/>
          <a:lstStyle/>
          <a:p>
            <a:r>
              <a:rPr lang="en-US"/>
              <a:t>Design Results</a:t>
            </a:r>
          </a:p>
        </p:txBody>
      </p:sp>
      <p:graphicFrame>
        <p:nvGraphicFramePr>
          <p:cNvPr id="24653" name="Group 77"/>
          <p:cNvGraphicFramePr>
            <a:graphicFrameLocks noGrp="1"/>
          </p:cNvGraphicFramePr>
          <p:nvPr/>
        </p:nvGraphicFramePr>
        <p:xfrm>
          <a:off x="2438400" y="2743200"/>
          <a:ext cx="4191000" cy="3052128"/>
        </p:xfrm>
        <a:graphic>
          <a:graphicData uri="http://schemas.openxmlformats.org/drawingml/2006/table">
            <a:tbl>
              <a:tblPr/>
              <a:tblGrid>
                <a:gridCol w="1219200"/>
                <a:gridCol w="1143000"/>
                <a:gridCol w="914400"/>
                <a:gridCol w="914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Orientation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Narrow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Raquet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Tennis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993775"/>
          </a:xfrm>
        </p:spPr>
        <p:txBody>
          <a:bodyPr/>
          <a:lstStyle/>
          <a:p>
            <a:r>
              <a:rPr lang="en-US"/>
              <a:t>Design Results</a:t>
            </a:r>
          </a:p>
        </p:txBody>
      </p:sp>
      <p:graphicFrame>
        <p:nvGraphicFramePr>
          <p:cNvPr id="25715" name="Group 115"/>
          <p:cNvGraphicFramePr>
            <a:graphicFrameLocks noGrp="1"/>
          </p:cNvGraphicFramePr>
          <p:nvPr>
            <p:ph idx="1"/>
          </p:nvPr>
        </p:nvGraphicFramePr>
        <p:xfrm>
          <a:off x="304800" y="1905000"/>
          <a:ext cx="8229600" cy="4476750"/>
        </p:xfrm>
        <a:graphic>
          <a:graphicData uri="http://schemas.openxmlformats.org/drawingml/2006/table">
            <a:tbl>
              <a:tblPr/>
              <a:tblGrid>
                <a:gridCol w="1371600"/>
                <a:gridCol w="685800"/>
                <a:gridCol w="685800"/>
                <a:gridCol w="685800"/>
                <a:gridCol w="762000"/>
                <a:gridCol w="685800"/>
                <a:gridCol w="712788"/>
                <a:gridCol w="776287"/>
                <a:gridCol w="796925"/>
                <a:gridCol w="10668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Shot Distance (in feet)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Raquet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Tennis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220</TotalTime>
  <Words>1243</Words>
  <Application>Microsoft Office PowerPoint</Application>
  <PresentationFormat>On-screen Show (4:3)</PresentationFormat>
  <Paragraphs>346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Verdana</vt:lpstr>
      <vt:lpstr>Wingdings</vt:lpstr>
      <vt:lpstr>Courier New</vt:lpstr>
      <vt:lpstr>Calibri</vt:lpstr>
      <vt:lpstr>Times New Roman</vt:lpstr>
      <vt:lpstr>Eclipse</vt:lpstr>
      <vt:lpstr>Microsoft Equation 3.0</vt:lpstr>
      <vt:lpstr>Trashball:  A Logistic Regression Classroom Activity</vt:lpstr>
      <vt:lpstr>Background</vt:lpstr>
      <vt:lpstr>Trashball: The Activity </vt:lpstr>
      <vt:lpstr>Equipment </vt:lpstr>
      <vt:lpstr>Design and Explanatory Variables</vt:lpstr>
      <vt:lpstr>Design and Explanatory Variables (Continued)</vt:lpstr>
      <vt:lpstr>Design Results</vt:lpstr>
      <vt:lpstr>Design Results</vt:lpstr>
      <vt:lpstr>Design Results</vt:lpstr>
      <vt:lpstr>Design Results</vt:lpstr>
      <vt:lpstr>Design Results</vt:lpstr>
      <vt:lpstr>Classroom Presentation</vt:lpstr>
      <vt:lpstr>Results of Activity</vt:lpstr>
      <vt:lpstr>Minitab Output 1.  Logistic regression for shot made with distance. </vt:lpstr>
      <vt:lpstr>Minitab Output 1. (Continued)</vt:lpstr>
      <vt:lpstr>Fitted Logistic Model</vt:lpstr>
      <vt:lpstr>Minitab Output 2.   Multiple Logistic regression</vt:lpstr>
      <vt:lpstr>Minitab Output 3.   Final multiple logistic regression </vt:lpstr>
      <vt:lpstr>Observed proportion and modeled probabilities by orientation and distance.</vt:lpstr>
      <vt:lpstr>Conclusions</vt:lpstr>
    </vt:vector>
  </TitlesOfParts>
  <Company>Loyola College in Md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Trashball:  A Logistic Regression Classroom Activity</dc:title>
  <dc:creator>chm</dc:creator>
  <cp:lastModifiedBy>Chris</cp:lastModifiedBy>
  <cp:revision>105</cp:revision>
  <dcterms:created xsi:type="dcterms:W3CDTF">2004-11-03T23:40:39Z</dcterms:created>
  <dcterms:modified xsi:type="dcterms:W3CDTF">2012-02-25T20:41:26Z</dcterms:modified>
</cp:coreProperties>
</file>