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87" autoAdjust="0"/>
  </p:normalViewPr>
  <p:slideViewPr>
    <p:cSldViewPr>
      <p:cViewPr varScale="1">
        <p:scale>
          <a:sx n="67" d="100"/>
          <a:sy n="67"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D1E3009-5122-4C54-AA15-08F7049C89B5}" type="datetimeFigureOut">
              <a:rPr lang="en-US"/>
              <a:pPr>
                <a:defRPr/>
              </a:pPr>
              <a:t>6/7/2010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AD7B1EA-7AA7-447C-B7FF-0397A5FE45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Webinar will introduce several sources of data and tools that could be useful in both general and social science-specific statistics instruction.  The Social Science Data Analysis Network (SSDAN) and the Inter-university Consortium for Political and Social Research (ICPSR), both a part of the University of Michigan's Institute for Social Research, are collaborating on two NSF-funded projects to support quantitative literacy in the social sciences.  Resources from each organization and TeachingWithData.org, a result of the partnership, will be highlighted.  Materials range from small extracts of data from the Census and American Community Surveys used with specific teaching modules to full datasets with accompanying online analysis tools.   </a:t>
            </a:r>
          </a:p>
          <a:p>
            <a:endParaRPr lang="en-US" dirty="0"/>
          </a:p>
        </p:txBody>
      </p:sp>
      <p:sp>
        <p:nvSpPr>
          <p:cNvPr id="4" name="Slide Number Placeholder 3"/>
          <p:cNvSpPr>
            <a:spLocks noGrp="1"/>
          </p:cNvSpPr>
          <p:nvPr>
            <p:ph type="sldNum" sz="quarter" idx="10"/>
          </p:nvPr>
        </p:nvSpPr>
        <p:spPr/>
        <p:txBody>
          <a:bodyPr/>
          <a:lstStyle/>
          <a:p>
            <a:pPr>
              <a:defRPr/>
            </a:pPr>
            <a:fld id="{5AD7B1EA-7AA7-447C-B7FF-0397A5FE4576}"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D7B1EA-7AA7-447C-B7FF-0397A5FE4576}"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rtl="0" eaLnBrk="0" fontAlgn="base" hangingPunct="0">
        <a:spcBef>
          <a:spcPct val="0"/>
        </a:spcBef>
        <a:spcAft>
          <a:spcPct val="0"/>
        </a:spcAft>
        <a:defRPr sz="3600" b="1">
          <a:solidFill>
            <a:schemeClr val="tx2"/>
          </a:solidFill>
          <a:latin typeface="+mj-lt"/>
          <a:ea typeface="ＭＳ Ｐゴシック" charset="-128"/>
          <a:cs typeface="+mj-cs"/>
        </a:defRPr>
      </a:lvl1pPr>
      <a:lvl2pPr algn="l" rtl="0" eaLnBrk="0" fontAlgn="base" hangingPunct="0">
        <a:spcBef>
          <a:spcPct val="0"/>
        </a:spcBef>
        <a:spcAft>
          <a:spcPct val="0"/>
        </a:spcAft>
        <a:defRPr sz="3600" b="1">
          <a:solidFill>
            <a:schemeClr val="tx2"/>
          </a:solidFill>
          <a:latin typeface="Verdana" charset="0"/>
          <a:ea typeface="ＭＳ Ｐゴシック" charset="-128"/>
        </a:defRPr>
      </a:lvl2pPr>
      <a:lvl3pPr algn="l" rtl="0" eaLnBrk="0" fontAlgn="base" hangingPunct="0">
        <a:spcBef>
          <a:spcPct val="0"/>
        </a:spcBef>
        <a:spcAft>
          <a:spcPct val="0"/>
        </a:spcAft>
        <a:defRPr sz="3600" b="1">
          <a:solidFill>
            <a:schemeClr val="tx2"/>
          </a:solidFill>
          <a:latin typeface="Verdana" charset="0"/>
          <a:ea typeface="ＭＳ Ｐゴシック" charset="-128"/>
        </a:defRPr>
      </a:lvl3pPr>
      <a:lvl4pPr algn="l" rtl="0" eaLnBrk="0" fontAlgn="base" hangingPunct="0">
        <a:spcBef>
          <a:spcPct val="0"/>
        </a:spcBef>
        <a:spcAft>
          <a:spcPct val="0"/>
        </a:spcAft>
        <a:defRPr sz="3600" b="1">
          <a:solidFill>
            <a:schemeClr val="tx2"/>
          </a:solidFill>
          <a:latin typeface="Verdana" charset="0"/>
          <a:ea typeface="ＭＳ Ｐゴシック" charset="-128"/>
        </a:defRPr>
      </a:lvl4pPr>
      <a:lvl5pPr algn="l" rtl="0" eaLnBrk="0" fontAlgn="base" hangingPunct="0">
        <a:spcBef>
          <a:spcPct val="0"/>
        </a:spcBef>
        <a:spcAft>
          <a:spcPct val="0"/>
        </a:spcAft>
        <a:defRPr sz="3600" b="1">
          <a:solidFill>
            <a:schemeClr val="tx2"/>
          </a:solidFill>
          <a:latin typeface="Verdana" charset="0"/>
          <a:ea typeface="ＭＳ Ｐゴシック" charset="-128"/>
        </a:defRPr>
      </a:lvl5pPr>
      <a:lvl6pPr marL="457200" algn="l" rtl="0" fontAlgn="base">
        <a:spcBef>
          <a:spcPct val="0"/>
        </a:spcBef>
        <a:spcAft>
          <a:spcPct val="0"/>
        </a:spcAft>
        <a:defRPr sz="3600" b="1">
          <a:solidFill>
            <a:schemeClr val="tx2"/>
          </a:solidFill>
          <a:latin typeface="Verdana" charset="0"/>
        </a:defRPr>
      </a:lvl6pPr>
      <a:lvl7pPr marL="914400" algn="l" rtl="0" fontAlgn="base">
        <a:spcBef>
          <a:spcPct val="0"/>
        </a:spcBef>
        <a:spcAft>
          <a:spcPct val="0"/>
        </a:spcAft>
        <a:defRPr sz="3600" b="1">
          <a:solidFill>
            <a:schemeClr val="tx2"/>
          </a:solidFill>
          <a:latin typeface="Verdana" charset="0"/>
        </a:defRPr>
      </a:lvl7pPr>
      <a:lvl8pPr marL="1371600" algn="l" rtl="0" fontAlgn="base">
        <a:spcBef>
          <a:spcPct val="0"/>
        </a:spcBef>
        <a:spcAft>
          <a:spcPct val="0"/>
        </a:spcAft>
        <a:defRPr sz="3600" b="1">
          <a:solidFill>
            <a:schemeClr val="tx2"/>
          </a:solidFill>
          <a:latin typeface="Verdana" charset="0"/>
        </a:defRPr>
      </a:lvl8pPr>
      <a:lvl9pPr marL="1828800" algn="l" rtl="0" fontAlgn="base">
        <a:spcBef>
          <a:spcPct val="0"/>
        </a:spcBef>
        <a:spcAft>
          <a:spcPct val="0"/>
        </a:spcAft>
        <a:defRPr sz="3600" b="1">
          <a:solidFill>
            <a:schemeClr val="tx2"/>
          </a:solidFill>
          <a:latin typeface="Verdana"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lhoelter@umich.edu" TargetMode="External"/><Relationship Id="rId2" Type="http://schemas.openxmlformats.org/officeDocument/2006/relationships/hyperlink" Target="mailto:netmail@icpsr.umich.edu" TargetMode="External"/><Relationship Id="rId1" Type="http://schemas.openxmlformats.org/officeDocument/2006/relationships/slideLayout" Target="../slideLayouts/slideLayout2.xml"/><Relationship Id="rId5" Type="http://schemas.openxmlformats.org/officeDocument/2006/relationships/hyperlink" Target="mailto:TwDstaff@icpsr.umich.edu" TargetMode="External"/><Relationship Id="rId4" Type="http://schemas.openxmlformats.org/officeDocument/2006/relationships/hyperlink" Target="mailto:jpdewitt@umich.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psr.umich.edu/OLC" TargetMode="External"/><Relationship Id="rId2" Type="http://schemas.openxmlformats.org/officeDocument/2006/relationships/hyperlink" Target="http://www.ssdan.net/datacou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6324600" cy="2209800"/>
          </a:xfrm>
        </p:spPr>
        <p:txBody>
          <a:bodyPr/>
          <a:lstStyle/>
          <a:p>
            <a:pPr algn="ctr" eaLnBrk="1" hangingPunct="1"/>
            <a:r>
              <a:rPr lang="en-US" sz="3200" dirty="0" smtClean="0">
                <a:solidFill>
                  <a:schemeClr val="bg1"/>
                </a:solidFill>
              </a:rPr>
              <a:t>Resources for Teaching Statistics with Social Science </a:t>
            </a:r>
            <a:r>
              <a:rPr lang="en-US" sz="3200" dirty="0" smtClean="0">
                <a:solidFill>
                  <a:schemeClr val="bg1"/>
                </a:solidFill>
              </a:rPr>
              <a:t>Data</a:t>
            </a:r>
            <a:br>
              <a:rPr lang="en-US" sz="3200" dirty="0" smtClean="0">
                <a:solidFill>
                  <a:schemeClr val="bg1"/>
                </a:solidFill>
              </a:rPr>
            </a:br>
            <a:r>
              <a:rPr lang="en-US" sz="2400" dirty="0" smtClean="0"/>
              <a:t/>
            </a:r>
            <a:br>
              <a:rPr lang="en-US" sz="2400" dirty="0" smtClean="0"/>
            </a:br>
            <a:r>
              <a:rPr lang="en-US" sz="2400" b="0" dirty="0" smtClean="0">
                <a:solidFill>
                  <a:schemeClr val="bg1"/>
                </a:solidFill>
                <a:ea typeface="ＭＳ Ｐゴシック" pitchFamily="34" charset="-128"/>
              </a:rPr>
              <a:t>Webinar for CAUSE</a:t>
            </a:r>
            <a:r>
              <a:rPr lang="en-US" sz="2400" dirty="0" smtClean="0">
                <a:solidFill>
                  <a:schemeClr val="bg1"/>
                </a:solidFill>
                <a:ea typeface="ＭＳ Ｐゴシック" pitchFamily="34" charset="-128"/>
              </a:rPr>
              <a:t/>
            </a:r>
            <a:br>
              <a:rPr lang="en-US" sz="2400" dirty="0" smtClean="0">
                <a:solidFill>
                  <a:schemeClr val="bg1"/>
                </a:solidFill>
                <a:ea typeface="ＭＳ Ｐゴシック" pitchFamily="34" charset="-128"/>
              </a:rPr>
            </a:br>
            <a:endParaRPr lang="en-US" sz="2400" dirty="0" smtClean="0">
              <a:solidFill>
                <a:schemeClr val="bg1"/>
              </a:solidFill>
              <a:ea typeface="ＭＳ Ｐゴシック" pitchFamily="34" charset="-128"/>
            </a:endParaRPr>
          </a:p>
        </p:txBody>
      </p:sp>
      <p:sp>
        <p:nvSpPr>
          <p:cNvPr id="2051" name="Rectangle 3"/>
          <p:cNvSpPr>
            <a:spLocks noGrp="1" noChangeArrowheads="1"/>
          </p:cNvSpPr>
          <p:nvPr>
            <p:ph type="subTitle" idx="1"/>
          </p:nvPr>
        </p:nvSpPr>
        <p:spPr>
          <a:xfrm>
            <a:off x="838200" y="3733800"/>
            <a:ext cx="5943600" cy="2133600"/>
          </a:xfrm>
        </p:spPr>
        <p:txBody>
          <a:bodyPr/>
          <a:lstStyle/>
          <a:p>
            <a:pPr eaLnBrk="1" hangingPunct="1"/>
            <a:r>
              <a:rPr lang="en-US" sz="2600" dirty="0" smtClean="0">
                <a:solidFill>
                  <a:schemeClr val="bg1"/>
                </a:solidFill>
                <a:ea typeface="ＭＳ Ｐゴシック" pitchFamily="34" charset="-128"/>
              </a:rPr>
              <a:t>Lynette Hoelter</a:t>
            </a:r>
          </a:p>
          <a:p>
            <a:pPr eaLnBrk="1" hangingPunct="1"/>
            <a:r>
              <a:rPr lang="en-US" sz="2400" dirty="0" smtClean="0">
                <a:solidFill>
                  <a:schemeClr val="bg1"/>
                </a:solidFill>
                <a:ea typeface="ＭＳ Ｐゴシック" pitchFamily="34" charset="-128"/>
              </a:rPr>
              <a:t>Director of Instructional Resources, ICPSR</a:t>
            </a:r>
            <a:endParaRPr lang="en-US" sz="2400" dirty="0" smtClean="0">
              <a:solidFill>
                <a:schemeClr val="bg1"/>
              </a:solidFill>
              <a:ea typeface="ＭＳ Ｐゴシック" pitchFamily="34" charset="-128"/>
            </a:endParaRPr>
          </a:p>
          <a:p>
            <a:pPr eaLnBrk="1" hangingPunct="1"/>
            <a:r>
              <a:rPr lang="en-US" sz="2400" dirty="0" smtClean="0">
                <a:solidFill>
                  <a:schemeClr val="bg1"/>
                </a:solidFill>
                <a:ea typeface="ＭＳ Ｐゴシック" pitchFamily="34" charset="-128"/>
              </a:rPr>
              <a:t> June 8, 2010</a:t>
            </a:r>
          </a:p>
          <a:p>
            <a:pPr algn="l" eaLnBrk="1" hangingPunct="1"/>
            <a:endParaRPr lang="en-US" sz="2400" dirty="0" smtClean="0">
              <a:solidFill>
                <a:schemeClr val="bg1"/>
              </a:solidFill>
              <a:ea typeface="ＭＳ Ｐゴシック" pitchFamily="34" charset="-128"/>
            </a:endParaRPr>
          </a:p>
          <a:p>
            <a:pPr algn="l" eaLnBrk="1" hangingPunct="1"/>
            <a:endParaRPr lang="en-US" dirty="0"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7500" t="1200" r="7500"/>
          <a:stretch>
            <a:fillRect/>
          </a:stretch>
        </p:blipFill>
        <p:spPr bwMode="auto">
          <a:xfrm>
            <a:off x="0" y="0"/>
            <a:ext cx="9144000" cy="6858000"/>
          </a:xfrm>
          <a:prstGeom prst="rect">
            <a:avLst/>
          </a:prstGeom>
          <a:noFill/>
          <a:ln w="9525">
            <a:noFill/>
            <a:miter lim="800000"/>
            <a:headEnd/>
            <a:tailEnd/>
          </a:ln>
        </p:spPr>
      </p:pic>
      <p:sp>
        <p:nvSpPr>
          <p:cNvPr id="3" name="Oval 2"/>
          <p:cNvSpPr/>
          <p:nvPr/>
        </p:nvSpPr>
        <p:spPr bwMode="auto">
          <a:xfrm>
            <a:off x="2514600" y="3886200"/>
            <a:ext cx="838200" cy="3810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 name="Oval 3"/>
          <p:cNvSpPr/>
          <p:nvPr/>
        </p:nvSpPr>
        <p:spPr bwMode="auto">
          <a:xfrm>
            <a:off x="1143000" y="1219200"/>
            <a:ext cx="1371600" cy="3810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
            <a:ext cx="7772400" cy="1143000"/>
          </a:xfrm>
        </p:spPr>
        <p:txBody>
          <a:bodyPr/>
          <a:lstStyle/>
          <a:p>
            <a:r>
              <a:rPr lang="en-US" dirty="0" smtClean="0">
                <a:solidFill>
                  <a:schemeClr val="accent2"/>
                </a:solidFill>
              </a:rPr>
              <a:t>Other ICPSR Resources</a:t>
            </a:r>
            <a:endParaRPr lang="en-US" dirty="0">
              <a:solidFill>
                <a:schemeClr val="accent2"/>
              </a:solidFill>
            </a:endParaRPr>
          </a:p>
        </p:txBody>
      </p:sp>
      <p:sp>
        <p:nvSpPr>
          <p:cNvPr id="5" name="Content Placeholder 4"/>
          <p:cNvSpPr>
            <a:spLocks noGrp="1"/>
          </p:cNvSpPr>
          <p:nvPr>
            <p:ph idx="1"/>
          </p:nvPr>
        </p:nvSpPr>
        <p:spPr>
          <a:xfrm>
            <a:off x="685800" y="1600200"/>
            <a:ext cx="7772400" cy="4495800"/>
          </a:xfrm>
        </p:spPr>
        <p:txBody>
          <a:bodyPr/>
          <a:lstStyle/>
          <a:p>
            <a:r>
              <a:rPr lang="en-US" dirty="0" smtClean="0"/>
              <a:t>Data searchable by variable, geographic location, topic, and more</a:t>
            </a:r>
          </a:p>
          <a:p>
            <a:r>
              <a:rPr lang="en-US" dirty="0" smtClean="0"/>
              <a:t>Most data available for download in SPSS, SAS, </a:t>
            </a:r>
            <a:r>
              <a:rPr lang="en-US" dirty="0" err="1" smtClean="0"/>
              <a:t>Stata</a:t>
            </a:r>
            <a:r>
              <a:rPr lang="en-US" dirty="0" smtClean="0"/>
              <a:t>, and ASCII </a:t>
            </a:r>
          </a:p>
          <a:p>
            <a:pPr lvl="1"/>
            <a:r>
              <a:rPr lang="en-US" dirty="0" smtClean="0"/>
              <a:t>Both as system files and as ASCII data with setup files</a:t>
            </a:r>
          </a:p>
          <a:p>
            <a:r>
              <a:rPr lang="en-US" dirty="0" smtClean="0"/>
              <a:t>Online Analysis: Survey Documentation &amp; Analysis (SDA) software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t="1200" r="2250"/>
          <a:stretch>
            <a:fillRect/>
          </a:stretch>
        </p:blipFill>
        <p:spPr bwMode="auto">
          <a:xfrm>
            <a:off x="0" y="0"/>
            <a:ext cx="9144000" cy="6858000"/>
          </a:xfrm>
          <a:prstGeom prst="rect">
            <a:avLst/>
          </a:prstGeom>
          <a:noFill/>
          <a:ln w="9525">
            <a:noFill/>
            <a:miter lim="800000"/>
            <a:headEnd/>
            <a:tailEnd/>
          </a:ln>
        </p:spPr>
      </p:pic>
      <p:sp>
        <p:nvSpPr>
          <p:cNvPr id="3" name="Oval 2"/>
          <p:cNvSpPr/>
          <p:nvPr/>
        </p:nvSpPr>
        <p:spPr bwMode="auto">
          <a:xfrm>
            <a:off x="304800" y="533400"/>
            <a:ext cx="1143000" cy="3810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Oval 4"/>
          <p:cNvSpPr/>
          <p:nvPr/>
        </p:nvSpPr>
        <p:spPr bwMode="auto">
          <a:xfrm>
            <a:off x="0" y="2667000"/>
            <a:ext cx="1524000" cy="11430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Oval 6"/>
          <p:cNvSpPr/>
          <p:nvPr/>
        </p:nvSpPr>
        <p:spPr bwMode="auto">
          <a:xfrm>
            <a:off x="1371600" y="3505200"/>
            <a:ext cx="3505200" cy="12954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t="1200" r="2250"/>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i="1" dirty="0" smtClean="0">
                <a:solidFill>
                  <a:schemeClr val="accent2"/>
                </a:solidFill>
              </a:rPr>
              <a:t>TeachingWithData.org</a:t>
            </a:r>
            <a:endParaRPr lang="en-US" i="1" dirty="0">
              <a:solidFill>
                <a:schemeClr val="accent2"/>
              </a:solidFill>
            </a:endParaRPr>
          </a:p>
        </p:txBody>
      </p:sp>
      <p:sp>
        <p:nvSpPr>
          <p:cNvPr id="3" name="Content Placeholder 2"/>
          <p:cNvSpPr>
            <a:spLocks noGrp="1"/>
          </p:cNvSpPr>
          <p:nvPr>
            <p:ph idx="1"/>
          </p:nvPr>
        </p:nvSpPr>
        <p:spPr>
          <a:xfrm>
            <a:off x="685800" y="1524000"/>
            <a:ext cx="7772400" cy="4572000"/>
          </a:xfrm>
        </p:spPr>
        <p:txBody>
          <a:bodyPr/>
          <a:lstStyle/>
          <a:p>
            <a:r>
              <a:rPr lang="en-US" sz="2800" dirty="0" smtClean="0"/>
              <a:t>“One-stop shop” for social scientists wanting to include data in the undergraduate classroom</a:t>
            </a:r>
          </a:p>
          <a:p>
            <a:pPr lvl="1"/>
            <a:r>
              <a:rPr lang="en-US" sz="2600" dirty="0" smtClean="0"/>
              <a:t>Classroom resources such as syllabi, lesson plans, data-based activities</a:t>
            </a:r>
          </a:p>
          <a:p>
            <a:pPr lvl="1"/>
            <a:r>
              <a:rPr lang="en-US" sz="2600" dirty="0" smtClean="0"/>
              <a:t>Materials about pedagogy</a:t>
            </a:r>
          </a:p>
          <a:p>
            <a:pPr lvl="1"/>
            <a:r>
              <a:rPr lang="en-US" sz="2600" dirty="0" smtClean="0"/>
              <a:t>“Data in the News”</a:t>
            </a:r>
          </a:p>
          <a:p>
            <a:pPr lvl="1"/>
            <a:r>
              <a:rPr lang="en-US" sz="2600" dirty="0" smtClean="0"/>
              <a:t>Datasets and sources</a:t>
            </a:r>
          </a:p>
          <a:p>
            <a:pPr lvl="2"/>
            <a:r>
              <a:rPr lang="en-US" dirty="0" smtClean="0"/>
              <a:t>Static and interactive charts, tables, maps, and graphs</a:t>
            </a:r>
          </a:p>
          <a:p>
            <a:pPr lvl="2"/>
            <a:r>
              <a:rPr lang="en-US" dirty="0" smtClean="0"/>
              <a:t>Full datasets and instructional extracts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2250" t="1200" r="3000"/>
          <a:stretch>
            <a:fillRect/>
          </a:stretch>
        </p:blipFill>
        <p:spPr bwMode="auto">
          <a:xfrm>
            <a:off x="0" y="0"/>
            <a:ext cx="9183782" cy="6858000"/>
          </a:xfrm>
          <a:prstGeom prst="rect">
            <a:avLst/>
          </a:prstGeom>
          <a:noFill/>
          <a:ln w="9525">
            <a:noFill/>
            <a:miter lim="800000"/>
            <a:headEnd/>
            <a:tailEnd/>
          </a:ln>
        </p:spPr>
      </p:pic>
      <p:sp>
        <p:nvSpPr>
          <p:cNvPr id="3" name="Oval 2"/>
          <p:cNvSpPr/>
          <p:nvPr/>
        </p:nvSpPr>
        <p:spPr bwMode="auto">
          <a:xfrm>
            <a:off x="1676400" y="2514600"/>
            <a:ext cx="1676400" cy="3048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 name="Oval 3"/>
          <p:cNvSpPr/>
          <p:nvPr/>
        </p:nvSpPr>
        <p:spPr bwMode="auto">
          <a:xfrm>
            <a:off x="1676400" y="5486400"/>
            <a:ext cx="1524000" cy="3048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Oval 4"/>
          <p:cNvSpPr/>
          <p:nvPr/>
        </p:nvSpPr>
        <p:spPr bwMode="auto">
          <a:xfrm>
            <a:off x="1828800" y="6248400"/>
            <a:ext cx="1676400" cy="6096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3750" t="1200" r="4500"/>
          <a:stretch>
            <a:fillRect/>
          </a:stretch>
        </p:blipFill>
        <p:spPr bwMode="auto">
          <a:xfrm>
            <a:off x="0" y="0"/>
            <a:ext cx="9144000" cy="6858000"/>
          </a:xfrm>
          <a:prstGeom prst="rect">
            <a:avLst/>
          </a:prstGeom>
          <a:noFill/>
          <a:ln w="9525">
            <a:noFill/>
            <a:miter lim="800000"/>
            <a:headEnd/>
            <a:tailEnd/>
          </a:ln>
        </p:spPr>
      </p:pic>
      <p:sp useBgFill="1">
        <p:nvSpPr>
          <p:cNvPr id="3" name="TextBox 2"/>
          <p:cNvSpPr txBox="1"/>
          <p:nvPr/>
        </p:nvSpPr>
        <p:spPr>
          <a:xfrm>
            <a:off x="228600" y="152400"/>
            <a:ext cx="3733800" cy="461665"/>
          </a:xfrm>
          <a:prstGeom prst="rect">
            <a:avLst/>
          </a:prstGeom>
        </p:spPr>
        <p:txBody>
          <a:bodyPr vert="horz" wrap="square" rtlCol="0">
            <a:spAutoFit/>
          </a:bodyPr>
          <a:lstStyle/>
          <a:p>
            <a:r>
              <a:rPr lang="en-US" dirty="0" smtClean="0">
                <a:solidFill>
                  <a:schemeClr val="accent2"/>
                </a:solidFill>
              </a:rPr>
              <a:t>Data Extracts for Instruction</a:t>
            </a:r>
            <a:endParaRPr lang="en-US" dirty="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2250" t="1200" r="3750"/>
          <a:stretch>
            <a:fillRect/>
          </a:stretch>
        </p:blipFill>
        <p:spPr bwMode="auto">
          <a:xfrm>
            <a:off x="0" y="0"/>
            <a:ext cx="9144000" cy="6858000"/>
          </a:xfrm>
          <a:prstGeom prst="rect">
            <a:avLst/>
          </a:prstGeom>
          <a:noFill/>
          <a:ln w="9525">
            <a:noFill/>
            <a:miter lim="800000"/>
            <a:headEnd/>
            <a:tailEnd/>
          </a:ln>
        </p:spPr>
      </p:pic>
      <p:sp useBgFill="1">
        <p:nvSpPr>
          <p:cNvPr id="3" name="TextBox 2"/>
          <p:cNvSpPr txBox="1"/>
          <p:nvPr/>
        </p:nvSpPr>
        <p:spPr>
          <a:xfrm>
            <a:off x="228600" y="152400"/>
            <a:ext cx="2362200" cy="461665"/>
          </a:xfrm>
          <a:prstGeom prst="rect">
            <a:avLst/>
          </a:prstGeom>
        </p:spPr>
        <p:txBody>
          <a:bodyPr wrap="square" rtlCol="0">
            <a:spAutoFit/>
          </a:bodyPr>
          <a:lstStyle/>
          <a:p>
            <a:r>
              <a:rPr lang="en-US" dirty="0" smtClean="0">
                <a:solidFill>
                  <a:schemeClr val="accent2"/>
                </a:solidFill>
              </a:rPr>
              <a:t>Data Providers</a:t>
            </a:r>
            <a:endParaRPr lang="en-US"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solidFill>
                  <a:schemeClr val="accent2"/>
                </a:solidFill>
              </a:rPr>
              <a:t>For More Information:</a:t>
            </a:r>
            <a:endParaRPr lang="en-US" dirty="0">
              <a:solidFill>
                <a:schemeClr val="accent2"/>
              </a:solidFill>
            </a:endParaRPr>
          </a:p>
        </p:txBody>
      </p:sp>
      <p:sp>
        <p:nvSpPr>
          <p:cNvPr id="3" name="Content Placeholder 2"/>
          <p:cNvSpPr>
            <a:spLocks noGrp="1"/>
          </p:cNvSpPr>
          <p:nvPr>
            <p:ph idx="1"/>
          </p:nvPr>
        </p:nvSpPr>
        <p:spPr>
          <a:xfrm>
            <a:off x="685800" y="1447800"/>
            <a:ext cx="7772400" cy="4724400"/>
          </a:xfrm>
        </p:spPr>
        <p:txBody>
          <a:bodyPr/>
          <a:lstStyle/>
          <a:p>
            <a:r>
              <a:rPr lang="en-US" sz="2800" dirty="0" smtClean="0"/>
              <a:t>ICPSR-related:</a:t>
            </a:r>
          </a:p>
          <a:p>
            <a:pPr lvl="1"/>
            <a:r>
              <a:rPr lang="en-US" sz="2600" dirty="0" smtClean="0"/>
              <a:t>User support – </a:t>
            </a:r>
            <a:r>
              <a:rPr lang="en-US" sz="2600" dirty="0" smtClean="0">
                <a:hlinkClick r:id="rId2"/>
              </a:rPr>
              <a:t>netmail@icpsr.umich.edu</a:t>
            </a:r>
            <a:endParaRPr lang="en-US" sz="2600" dirty="0" smtClean="0"/>
          </a:p>
          <a:p>
            <a:pPr lvl="1"/>
            <a:r>
              <a:rPr lang="en-US" sz="2600" dirty="0" smtClean="0"/>
              <a:t>Instructional Resources – Lynette Hoelter (</a:t>
            </a:r>
            <a:r>
              <a:rPr lang="en-US" sz="2600" dirty="0" smtClean="0">
                <a:hlinkClick r:id="rId3"/>
              </a:rPr>
              <a:t>lhoelter@umich.edu</a:t>
            </a:r>
            <a:r>
              <a:rPr lang="en-US" sz="2600" dirty="0" smtClean="0"/>
              <a:t>)</a:t>
            </a:r>
          </a:p>
          <a:p>
            <a:r>
              <a:rPr lang="en-US" sz="2800" dirty="0" smtClean="0"/>
              <a:t>SSDAN-related:</a:t>
            </a:r>
          </a:p>
          <a:p>
            <a:pPr lvl="1"/>
            <a:r>
              <a:rPr lang="en-US" sz="2600" dirty="0" smtClean="0"/>
              <a:t>Program manager – J.P. DeWitt (</a:t>
            </a:r>
            <a:r>
              <a:rPr lang="en-US" sz="2600" dirty="0" smtClean="0">
                <a:hlinkClick r:id="rId4"/>
              </a:rPr>
              <a:t>jpdewitt@umich.edu</a:t>
            </a:r>
            <a:r>
              <a:rPr lang="en-US" sz="2600" dirty="0" smtClean="0"/>
              <a:t>)</a:t>
            </a:r>
          </a:p>
          <a:p>
            <a:r>
              <a:rPr lang="en-US" sz="2800" i="1" dirty="0" smtClean="0"/>
              <a:t>TeachingWithData.org</a:t>
            </a:r>
            <a:r>
              <a:rPr lang="en-US" sz="2800" dirty="0" smtClean="0"/>
              <a:t> </a:t>
            </a:r>
            <a:endParaRPr lang="en-US" dirty="0" smtClean="0"/>
          </a:p>
          <a:p>
            <a:pPr lvl="1"/>
            <a:r>
              <a:rPr lang="en-US" sz="2600" dirty="0" smtClean="0"/>
              <a:t>Lynette or J.P. or </a:t>
            </a:r>
            <a:r>
              <a:rPr lang="en-US" sz="2600" dirty="0" smtClean="0">
                <a:hlinkClick r:id="rId5"/>
              </a:rPr>
              <a:t>TwDstaff@icpsr.umich.edu</a:t>
            </a:r>
            <a:endParaRPr lang="en-US" sz="26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143000"/>
          </a:xfrm>
        </p:spPr>
        <p:txBody>
          <a:bodyPr/>
          <a:lstStyle/>
          <a:p>
            <a:pPr algn="ctr"/>
            <a:r>
              <a:rPr lang="en-US" dirty="0" smtClean="0">
                <a:solidFill>
                  <a:schemeClr val="accent2"/>
                </a:solidFill>
              </a:rPr>
              <a:t>Questions? Comments?</a:t>
            </a:r>
            <a:endParaRPr lang="en-US"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1143000"/>
          </a:xfrm>
        </p:spPr>
        <p:txBody>
          <a:bodyPr/>
          <a:lstStyle/>
          <a:p>
            <a:pPr eaLnBrk="1" hangingPunct="1"/>
            <a:r>
              <a:rPr lang="en-US" dirty="0" smtClean="0">
                <a:solidFill>
                  <a:schemeClr val="accent2"/>
                </a:solidFill>
                <a:ea typeface="ＭＳ Ｐゴシック" pitchFamily="34" charset="-128"/>
              </a:rPr>
              <a:t>Overview of the Presentation </a:t>
            </a:r>
          </a:p>
        </p:txBody>
      </p:sp>
      <p:sp>
        <p:nvSpPr>
          <p:cNvPr id="3075" name="Rectangle 3"/>
          <p:cNvSpPr>
            <a:spLocks noGrp="1" noChangeArrowheads="1"/>
          </p:cNvSpPr>
          <p:nvPr>
            <p:ph type="body" idx="1"/>
          </p:nvPr>
        </p:nvSpPr>
        <p:spPr>
          <a:xfrm>
            <a:off x="685800" y="1600200"/>
            <a:ext cx="7772400" cy="3962400"/>
          </a:xfrm>
        </p:spPr>
        <p:txBody>
          <a:bodyPr/>
          <a:lstStyle/>
          <a:p>
            <a:pPr eaLnBrk="1" hangingPunct="1"/>
            <a:r>
              <a:rPr lang="en-US" sz="2800" dirty="0" smtClean="0">
                <a:ea typeface="ＭＳ Ｐゴシック" pitchFamily="34" charset="-128"/>
              </a:rPr>
              <a:t>Statistics and the Social Sciences</a:t>
            </a:r>
          </a:p>
          <a:p>
            <a:pPr lvl="1" eaLnBrk="1" hangingPunct="1"/>
            <a:r>
              <a:rPr lang="en-US" sz="2400" dirty="0" smtClean="0">
                <a:ea typeface="ＭＳ Ｐゴシック" pitchFamily="34" charset="-128"/>
              </a:rPr>
              <a:t>Quantitative literacy</a:t>
            </a:r>
          </a:p>
          <a:p>
            <a:pPr lvl="1" eaLnBrk="1" hangingPunct="1"/>
            <a:r>
              <a:rPr lang="en-US" sz="2400" dirty="0" smtClean="0">
                <a:ea typeface="ＭＳ Ｐゴシック" pitchFamily="34" charset="-128"/>
              </a:rPr>
              <a:t>Statistics courses for social science</a:t>
            </a:r>
          </a:p>
          <a:p>
            <a:pPr eaLnBrk="1" hangingPunct="1"/>
            <a:r>
              <a:rPr lang="en-US" sz="2800" dirty="0" smtClean="0">
                <a:ea typeface="ＭＳ Ｐゴシック" pitchFamily="34" charset="-128"/>
              </a:rPr>
              <a:t>Data and Tools for Statistics Education</a:t>
            </a:r>
          </a:p>
          <a:p>
            <a:pPr lvl="1" eaLnBrk="1" hangingPunct="1"/>
            <a:r>
              <a:rPr lang="en-US" sz="2400" dirty="0" smtClean="0">
                <a:ea typeface="ＭＳ Ｐゴシック" pitchFamily="34" charset="-128"/>
              </a:rPr>
              <a:t>ICPSR</a:t>
            </a:r>
          </a:p>
          <a:p>
            <a:pPr lvl="1" eaLnBrk="1" hangingPunct="1"/>
            <a:r>
              <a:rPr lang="en-US" sz="2400" dirty="0" smtClean="0">
                <a:ea typeface="ＭＳ Ｐゴシック" pitchFamily="34" charset="-128"/>
              </a:rPr>
              <a:t>SSDAN</a:t>
            </a:r>
          </a:p>
          <a:p>
            <a:pPr lvl="1" eaLnBrk="1" hangingPunct="1"/>
            <a:r>
              <a:rPr lang="en-US" sz="2400" i="1" dirty="0" smtClean="0">
                <a:ea typeface="ＭＳ Ｐゴシック" pitchFamily="34" charset="-128"/>
              </a:rPr>
              <a:t>TeachingWithData.org</a:t>
            </a:r>
            <a:endParaRPr lang="en-US" sz="2400" i="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457200"/>
            <a:ext cx="7772400" cy="1143000"/>
          </a:xfrm>
        </p:spPr>
        <p:txBody>
          <a:bodyPr/>
          <a:lstStyle/>
          <a:p>
            <a:r>
              <a:rPr lang="en-US" sz="3200" dirty="0" smtClean="0">
                <a:solidFill>
                  <a:schemeClr val="accent2"/>
                </a:solidFill>
                <a:ea typeface="ＭＳ Ｐゴシック" pitchFamily="34" charset="-128"/>
              </a:rPr>
              <a:t>Social Science and Statistics</a:t>
            </a:r>
            <a:endParaRPr lang="en-US" sz="3200" dirty="0" smtClean="0">
              <a:solidFill>
                <a:schemeClr val="accent2"/>
              </a:solidFill>
              <a:ea typeface="ＭＳ Ｐゴシック" pitchFamily="34" charset="-128"/>
            </a:endParaRPr>
          </a:p>
        </p:txBody>
      </p:sp>
      <p:sp>
        <p:nvSpPr>
          <p:cNvPr id="4099" name="Content Placeholder 2"/>
          <p:cNvSpPr>
            <a:spLocks noGrp="1"/>
          </p:cNvSpPr>
          <p:nvPr>
            <p:ph idx="1"/>
          </p:nvPr>
        </p:nvSpPr>
        <p:spPr>
          <a:xfrm>
            <a:off x="685800" y="1447800"/>
            <a:ext cx="7772400" cy="4572000"/>
          </a:xfrm>
        </p:spPr>
        <p:txBody>
          <a:bodyPr/>
          <a:lstStyle/>
          <a:p>
            <a:r>
              <a:rPr lang="en-US" sz="2500" dirty="0" smtClean="0">
                <a:ea typeface="ＭＳ Ｐゴシック" pitchFamily="34" charset="-128"/>
              </a:rPr>
              <a:t>Emphasis on quantitative literacy skills on many campuses</a:t>
            </a:r>
          </a:p>
          <a:p>
            <a:pPr lvl="1"/>
            <a:r>
              <a:rPr lang="en-US" sz="2300" dirty="0" smtClean="0">
                <a:ea typeface="ＭＳ Ｐゴシック" pitchFamily="34" charset="-128"/>
              </a:rPr>
              <a:t>Difference between teaching quantitative literacy (QL) and statistics is that QL requires context for the facts and figures</a:t>
            </a:r>
          </a:p>
          <a:p>
            <a:pPr lvl="1"/>
            <a:r>
              <a:rPr lang="en-US" sz="2300" dirty="0" smtClean="0">
                <a:ea typeface="ＭＳ Ｐゴシック" pitchFamily="34" charset="-128"/>
              </a:rPr>
              <a:t>Social sciences are a natural source of content</a:t>
            </a:r>
          </a:p>
          <a:p>
            <a:r>
              <a:rPr lang="en-US" sz="2500" dirty="0" smtClean="0">
                <a:ea typeface="ＭＳ Ｐゴシック" pitchFamily="34" charset="-128"/>
              </a:rPr>
              <a:t>Social science students tend to put statistics off until late in their curriculum (no matter whether the course is taught in or outside their department)</a:t>
            </a:r>
          </a:p>
          <a:p>
            <a:pPr lvl="1"/>
            <a:endParaRPr lang="en-US" sz="2200" dirty="0" smtClean="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457200"/>
            <a:ext cx="7772400" cy="1143000"/>
          </a:xfrm>
        </p:spPr>
        <p:txBody>
          <a:bodyPr/>
          <a:lstStyle/>
          <a:p>
            <a:r>
              <a:rPr lang="en-US" dirty="0" smtClean="0">
                <a:solidFill>
                  <a:schemeClr val="accent2"/>
                </a:solidFill>
                <a:ea typeface="ＭＳ Ｐゴシック" pitchFamily="34" charset="-128"/>
              </a:rPr>
              <a:t>Data and Tools for Teaching: Introducing Partners</a:t>
            </a:r>
            <a:endParaRPr lang="en-US" dirty="0" smtClean="0">
              <a:solidFill>
                <a:schemeClr val="accent2"/>
              </a:solidFill>
              <a:ea typeface="ＭＳ Ｐゴシック" pitchFamily="34" charset="-128"/>
            </a:endParaRPr>
          </a:p>
        </p:txBody>
      </p:sp>
      <p:sp>
        <p:nvSpPr>
          <p:cNvPr id="5123" name="Content Placeholder 2"/>
          <p:cNvSpPr>
            <a:spLocks noGrp="1"/>
          </p:cNvSpPr>
          <p:nvPr>
            <p:ph idx="1"/>
          </p:nvPr>
        </p:nvSpPr>
        <p:spPr>
          <a:xfrm>
            <a:off x="685800" y="1752600"/>
            <a:ext cx="7772400" cy="4343400"/>
          </a:xfrm>
        </p:spPr>
        <p:txBody>
          <a:bodyPr/>
          <a:lstStyle/>
          <a:p>
            <a:pPr marL="342900" lvl="1" indent="-342900" eaLnBrk="1" hangingPunct="1">
              <a:buFontTx/>
              <a:buChar char="•"/>
            </a:pPr>
            <a:r>
              <a:rPr lang="en-US" dirty="0" smtClean="0">
                <a:ea typeface="ＭＳ Ｐゴシック" pitchFamily="34" charset="-128"/>
              </a:rPr>
              <a:t>Inter-university Consortium for Political and Social Research (ICPSR)</a:t>
            </a:r>
          </a:p>
          <a:p>
            <a:pPr lvl="1" eaLnBrk="1" hangingPunct="1"/>
            <a:r>
              <a:rPr lang="en-US" dirty="0" smtClean="0">
                <a:ea typeface="ＭＳ Ｐゴシック" pitchFamily="34" charset="-128"/>
              </a:rPr>
              <a:t>World’s oldest and largest social science data archive</a:t>
            </a:r>
          </a:p>
          <a:p>
            <a:pPr lvl="1" eaLnBrk="1" hangingPunct="1"/>
            <a:r>
              <a:rPr lang="en-US" dirty="0" smtClean="0">
                <a:ea typeface="ＭＳ Ｐゴシック" pitchFamily="34" charset="-128"/>
              </a:rPr>
              <a:t>Current holdings = approximately 7800 studies (64,800 datasets); most available in 4-5 formats</a:t>
            </a:r>
          </a:p>
          <a:p>
            <a:pPr lvl="1" eaLnBrk="1" hangingPunct="1"/>
            <a:r>
              <a:rPr lang="en-US" dirty="0" smtClean="0">
                <a:ea typeface="ＭＳ Ｐゴシック" pitchFamily="34" charset="-128"/>
              </a:rPr>
              <a:t>Tools for finding and analyzing data, instructional exercises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457200"/>
            <a:ext cx="7772400" cy="1143000"/>
          </a:xfrm>
        </p:spPr>
        <p:txBody>
          <a:bodyPr/>
          <a:lstStyle/>
          <a:p>
            <a:r>
              <a:rPr lang="en-US" dirty="0" smtClean="0">
                <a:solidFill>
                  <a:schemeClr val="accent2"/>
                </a:solidFill>
                <a:ea typeface="ＭＳ Ｐゴシック" pitchFamily="34" charset="-128"/>
              </a:rPr>
              <a:t>Partners (</a:t>
            </a:r>
            <a:r>
              <a:rPr lang="en-US" dirty="0" err="1" smtClean="0">
                <a:solidFill>
                  <a:schemeClr val="accent2"/>
                </a:solidFill>
                <a:ea typeface="ＭＳ Ｐゴシック" pitchFamily="34" charset="-128"/>
              </a:rPr>
              <a:t>Con’t</a:t>
            </a:r>
            <a:r>
              <a:rPr lang="en-US" dirty="0" smtClean="0">
                <a:solidFill>
                  <a:schemeClr val="accent2"/>
                </a:solidFill>
                <a:ea typeface="ＭＳ Ｐゴシック" pitchFamily="34" charset="-128"/>
              </a:rPr>
              <a:t>)</a:t>
            </a:r>
            <a:endParaRPr lang="en-US" dirty="0" smtClean="0">
              <a:solidFill>
                <a:schemeClr val="accent2"/>
              </a:solidFill>
              <a:ea typeface="ＭＳ Ｐゴシック" pitchFamily="34" charset="-128"/>
            </a:endParaRPr>
          </a:p>
        </p:txBody>
      </p:sp>
      <p:sp>
        <p:nvSpPr>
          <p:cNvPr id="6147" name="Content Placeholder 2"/>
          <p:cNvSpPr>
            <a:spLocks noGrp="1"/>
          </p:cNvSpPr>
          <p:nvPr>
            <p:ph idx="1"/>
          </p:nvPr>
        </p:nvSpPr>
        <p:spPr>
          <a:xfrm>
            <a:off x="685800" y="1524000"/>
            <a:ext cx="7772400" cy="4572000"/>
          </a:xfrm>
        </p:spPr>
        <p:txBody>
          <a:bodyPr/>
          <a:lstStyle/>
          <a:p>
            <a:r>
              <a:rPr lang="en-US" dirty="0" smtClean="0">
                <a:ea typeface="ＭＳ Ｐゴシック" pitchFamily="34" charset="-128"/>
              </a:rPr>
              <a:t>Social Science Data Analysis Network (SSDAN)</a:t>
            </a:r>
          </a:p>
          <a:p>
            <a:pPr lvl="1"/>
            <a:r>
              <a:rPr lang="en-US" dirty="0" smtClean="0">
                <a:ea typeface="ＭＳ Ｐゴシック" pitchFamily="34" charset="-128"/>
              </a:rPr>
              <a:t>Repackaged data from the U.S. Census and American Community Survey to demonstrate demographic content</a:t>
            </a:r>
          </a:p>
          <a:p>
            <a:pPr lvl="1"/>
            <a:r>
              <a:rPr lang="en-US" dirty="0" smtClean="0">
                <a:ea typeface="ＭＳ Ｐゴシック" pitchFamily="34" charset="-128"/>
              </a:rPr>
              <a:t>Maps and accompanying tabular data</a:t>
            </a:r>
          </a:p>
          <a:p>
            <a:r>
              <a:rPr lang="en-US" i="1" dirty="0" smtClean="0">
                <a:ea typeface="ＭＳ Ｐゴシック" pitchFamily="34" charset="-128"/>
              </a:rPr>
              <a:t>TeachingWithData.org</a:t>
            </a:r>
            <a:r>
              <a:rPr lang="en-US" dirty="0" smtClean="0">
                <a:ea typeface="ＭＳ Ｐゴシック" pitchFamily="34" charset="-128"/>
              </a:rPr>
              <a:t> </a:t>
            </a:r>
          </a:p>
          <a:p>
            <a:pPr lvl="1"/>
            <a:r>
              <a:rPr lang="en-US" dirty="0" smtClean="0">
                <a:ea typeface="ＭＳ Ｐゴシック" pitchFamily="34" charset="-128"/>
              </a:rPr>
              <a:t>Repository of data, tools, etc.</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143000"/>
          </a:xfrm>
        </p:spPr>
        <p:txBody>
          <a:bodyPr/>
          <a:lstStyle/>
          <a:p>
            <a:r>
              <a:rPr lang="en-US" sz="3000" dirty="0" smtClean="0">
                <a:solidFill>
                  <a:schemeClr val="accent2"/>
                </a:solidFill>
              </a:rPr>
              <a:t>“Pre-Statistics” &amp; Basic Applications</a:t>
            </a:r>
            <a:endParaRPr lang="en-US" sz="3000" dirty="0">
              <a:solidFill>
                <a:schemeClr val="accent2"/>
              </a:solidFill>
            </a:endParaRPr>
          </a:p>
        </p:txBody>
      </p:sp>
      <p:sp>
        <p:nvSpPr>
          <p:cNvPr id="3" name="Content Placeholder 2"/>
          <p:cNvSpPr>
            <a:spLocks noGrp="1"/>
          </p:cNvSpPr>
          <p:nvPr>
            <p:ph idx="1"/>
          </p:nvPr>
        </p:nvSpPr>
        <p:spPr>
          <a:xfrm>
            <a:off x="685800" y="1371600"/>
            <a:ext cx="7772400" cy="4114800"/>
          </a:xfrm>
        </p:spPr>
        <p:txBody>
          <a:bodyPr/>
          <a:lstStyle/>
          <a:p>
            <a:r>
              <a:rPr lang="en-US" dirty="0" smtClean="0"/>
              <a:t>SSDAN </a:t>
            </a:r>
            <a:r>
              <a:rPr lang="en-US" dirty="0" err="1" smtClean="0"/>
              <a:t>DataCounts</a:t>
            </a:r>
            <a:r>
              <a:rPr lang="en-US" dirty="0" smtClean="0"/>
              <a:t>! </a:t>
            </a:r>
          </a:p>
          <a:p>
            <a:pPr lvl="1"/>
            <a:r>
              <a:rPr lang="en-US" dirty="0" smtClean="0"/>
              <a:t>Contains data (</a:t>
            </a:r>
            <a:r>
              <a:rPr lang="en-US" dirty="0" err="1" smtClean="0"/>
              <a:t>WebChip</a:t>
            </a:r>
            <a:r>
              <a:rPr lang="en-US" dirty="0" smtClean="0"/>
              <a:t> – contingency tables) &amp; pre-designed learning modules</a:t>
            </a:r>
            <a:endParaRPr lang="en-US" dirty="0" smtClean="0">
              <a:hlinkClick r:id="rId2"/>
            </a:endParaRPr>
          </a:p>
          <a:p>
            <a:pPr lvl="1"/>
            <a:r>
              <a:rPr lang="en-US" dirty="0" smtClean="0">
                <a:hlinkClick r:id="rId2"/>
              </a:rPr>
              <a:t>www.ssdan.net/datacounts</a:t>
            </a:r>
            <a:endParaRPr lang="en-US" dirty="0" smtClean="0"/>
          </a:p>
          <a:p>
            <a:r>
              <a:rPr lang="en-US" dirty="0" smtClean="0"/>
              <a:t>ICPSR Online Learning Center</a:t>
            </a:r>
          </a:p>
          <a:p>
            <a:pPr lvl="1"/>
            <a:r>
              <a:rPr lang="en-US" dirty="0" smtClean="0"/>
              <a:t>Pre-specified analyses for exploring social science content</a:t>
            </a:r>
          </a:p>
          <a:p>
            <a:pPr lvl="1"/>
            <a:r>
              <a:rPr lang="en-US" i="1" dirty="0" smtClean="0"/>
              <a:t>Browse by analysis </a:t>
            </a:r>
            <a:r>
              <a:rPr lang="en-US" dirty="0" smtClean="0"/>
              <a:t>type</a:t>
            </a:r>
          </a:p>
          <a:p>
            <a:pPr lvl="1"/>
            <a:r>
              <a:rPr lang="en-US" dirty="0" smtClean="0">
                <a:hlinkClick r:id="rId3"/>
              </a:rPr>
              <a:t>www.icpsr.umich.edu/OLC</a:t>
            </a:r>
            <a:endParaRPr lang="en-US" dirty="0" smtClean="0"/>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7500" t="1200" r="7500"/>
          <a:stretch>
            <a:fillRect/>
          </a:stretch>
        </p:blipFill>
        <p:spPr bwMode="auto">
          <a:xfrm>
            <a:off x="0" y="0"/>
            <a:ext cx="9125503" cy="6858000"/>
          </a:xfrm>
          <a:prstGeom prst="rect">
            <a:avLst/>
          </a:prstGeom>
          <a:noFill/>
          <a:ln w="9525">
            <a:noFill/>
            <a:miter lim="800000"/>
            <a:headEnd/>
            <a:tailEnd/>
          </a:ln>
        </p:spPr>
      </p:pic>
      <p:sp>
        <p:nvSpPr>
          <p:cNvPr id="5" name="Oval 4"/>
          <p:cNvSpPr/>
          <p:nvPr/>
        </p:nvSpPr>
        <p:spPr bwMode="auto">
          <a:xfrm>
            <a:off x="3962400" y="685800"/>
            <a:ext cx="685800" cy="3048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Oval 6"/>
          <p:cNvSpPr/>
          <p:nvPr/>
        </p:nvSpPr>
        <p:spPr bwMode="auto">
          <a:xfrm>
            <a:off x="3048000" y="685800"/>
            <a:ext cx="685800" cy="3048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l="7500" t="1200" r="7500"/>
          <a:stretch>
            <a:fillRect/>
          </a:stretch>
        </p:blipFill>
        <p:spPr bwMode="auto">
          <a:xfrm>
            <a:off x="0" y="0"/>
            <a:ext cx="9125494" cy="6858000"/>
          </a:xfrm>
          <a:prstGeom prst="rect">
            <a:avLst/>
          </a:prstGeom>
          <a:noFill/>
          <a:ln w="9525">
            <a:noFill/>
            <a:miter lim="800000"/>
            <a:headEnd/>
            <a:tailEnd/>
          </a:ln>
        </p:spPr>
      </p:pic>
      <p:sp>
        <p:nvSpPr>
          <p:cNvPr id="5" name="Oval 4"/>
          <p:cNvSpPr/>
          <p:nvPr/>
        </p:nvSpPr>
        <p:spPr bwMode="auto">
          <a:xfrm>
            <a:off x="685800" y="2057400"/>
            <a:ext cx="3733800" cy="5334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7500" t="1200" r="7500" b="10800"/>
          <a:stretch>
            <a:fillRect/>
          </a:stretch>
        </p:blipFill>
        <p:spPr bwMode="auto">
          <a:xfrm>
            <a:off x="1" y="0"/>
            <a:ext cx="94488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CPSR_blue_text">
  <a:themeElements>
    <a:clrScheme name="ICPSR_blue_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PSR_blue_t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ICPSR_blue_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PSR_blue_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PSR_blue_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PSR_blue_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PSR_blue_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PSR_blue_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PSR_blue_tex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PSR_blue_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PSR_blue_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PSR_blue_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PSR_blue_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PSR_blue_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DesktopG-5:Users:karenmoeller:Documents:*Clients:ICPSR:resources:powerpoint:templates:ICPSR_blue_text.pot</Template>
  <TotalTime>7366</TotalTime>
  <Words>513</Words>
  <Application>Microsoft Office PowerPoint</Application>
  <PresentationFormat>On-screen Show (4:3)</PresentationFormat>
  <Paragraphs>63</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vt:lpstr>
      <vt:lpstr>ＭＳ Ｐゴシック</vt:lpstr>
      <vt:lpstr>Arial</vt:lpstr>
      <vt:lpstr>Verdana</vt:lpstr>
      <vt:lpstr>Calibri</vt:lpstr>
      <vt:lpstr>ICPSR_blue_text</vt:lpstr>
      <vt:lpstr>Resources for Teaching Statistics with Social Science Data  Webinar for CAUSE </vt:lpstr>
      <vt:lpstr>Overview of the Presentation </vt:lpstr>
      <vt:lpstr>Social Science and Statistics</vt:lpstr>
      <vt:lpstr>Data and Tools for Teaching: Introducing Partners</vt:lpstr>
      <vt:lpstr>Partners (Con’t)</vt:lpstr>
      <vt:lpstr>“Pre-Statistics” &amp; Basic Applications</vt:lpstr>
      <vt:lpstr>Slide 7</vt:lpstr>
      <vt:lpstr>Slide 8</vt:lpstr>
      <vt:lpstr>Slide 9</vt:lpstr>
      <vt:lpstr>Slide 10</vt:lpstr>
      <vt:lpstr>Other ICPSR Resources</vt:lpstr>
      <vt:lpstr>Slide 12</vt:lpstr>
      <vt:lpstr>Slide 13</vt:lpstr>
      <vt:lpstr>TeachingWithData.org</vt:lpstr>
      <vt:lpstr>Slide 15</vt:lpstr>
      <vt:lpstr>Slide 16</vt:lpstr>
      <vt:lpstr>Slide 17</vt:lpstr>
      <vt:lpstr>For More Information:</vt:lpstr>
      <vt:lpstr>Questions? Comments?</vt:lpstr>
    </vt:vector>
  </TitlesOfParts>
  <Company>Karen Moeller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Moeller</dc:creator>
  <cp:lastModifiedBy>lhoelter</cp:lastModifiedBy>
  <cp:revision>372</cp:revision>
  <dcterms:created xsi:type="dcterms:W3CDTF">2007-09-24T22:42:30Z</dcterms:created>
  <dcterms:modified xsi:type="dcterms:W3CDTF">2010-06-08T05:37:33Z</dcterms:modified>
</cp:coreProperties>
</file>