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79" r:id="rId4"/>
    <p:sldId id="301" r:id="rId5"/>
    <p:sldId id="275" r:id="rId6"/>
    <p:sldId id="281" r:id="rId7"/>
    <p:sldId id="286" r:id="rId8"/>
    <p:sldId id="264" r:id="rId9"/>
    <p:sldId id="294" r:id="rId10"/>
    <p:sldId id="283" r:id="rId11"/>
    <p:sldId id="284" r:id="rId12"/>
    <p:sldId id="296" r:id="rId13"/>
    <p:sldId id="282" r:id="rId14"/>
    <p:sldId id="303" r:id="rId15"/>
    <p:sldId id="262" r:id="rId16"/>
    <p:sldId id="302" r:id="rId17"/>
    <p:sldId id="260" r:id="rId18"/>
    <p:sldId id="261" r:id="rId19"/>
    <p:sldId id="290" r:id="rId20"/>
    <p:sldId id="299" r:id="rId21"/>
  </p:sldIdLst>
  <p:sldSz cx="9144000" cy="6858000" type="screen4x3"/>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6" autoAdjust="0"/>
    <p:restoredTop sz="74964" autoAdjust="0"/>
  </p:normalViewPr>
  <p:slideViewPr>
    <p:cSldViewPr>
      <p:cViewPr>
        <p:scale>
          <a:sx n="50" d="100"/>
          <a:sy n="50" d="100"/>
        </p:scale>
        <p:origin x="-2568" y="-4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4" cy="465455"/>
          </a:xfrm>
          <a:prstGeom prst="rect">
            <a:avLst/>
          </a:prstGeom>
        </p:spPr>
        <p:txBody>
          <a:bodyPr vert="horz" lIns="93319" tIns="46660" rIns="93319" bIns="46660" rtlCol="0"/>
          <a:lstStyle>
            <a:lvl1pPr algn="l">
              <a:defRPr sz="1200"/>
            </a:lvl1pPr>
          </a:lstStyle>
          <a:p>
            <a:endParaRPr lang="en-US"/>
          </a:p>
        </p:txBody>
      </p:sp>
      <p:sp>
        <p:nvSpPr>
          <p:cNvPr id="3" name="Date Placeholder 2"/>
          <p:cNvSpPr>
            <a:spLocks noGrp="1"/>
          </p:cNvSpPr>
          <p:nvPr>
            <p:ph type="dt" sz="quarter" idx="1"/>
          </p:nvPr>
        </p:nvSpPr>
        <p:spPr>
          <a:xfrm>
            <a:off x="3978133" y="2"/>
            <a:ext cx="3043344" cy="465455"/>
          </a:xfrm>
          <a:prstGeom prst="rect">
            <a:avLst/>
          </a:prstGeom>
        </p:spPr>
        <p:txBody>
          <a:bodyPr vert="horz" lIns="93319" tIns="46660" rIns="93319" bIns="46660" rtlCol="0"/>
          <a:lstStyle>
            <a:lvl1pPr algn="r">
              <a:defRPr sz="1200"/>
            </a:lvl1pPr>
          </a:lstStyle>
          <a:p>
            <a:fld id="{0586DD6A-AC08-4B4C-9DBC-9129A2895256}" type="datetimeFigureOut">
              <a:rPr lang="en-US" smtClean="0"/>
              <a:t>5/18/2013</a:t>
            </a:fld>
            <a:endParaRPr lang="en-US"/>
          </a:p>
        </p:txBody>
      </p:sp>
      <p:sp>
        <p:nvSpPr>
          <p:cNvPr id="4" name="Footer Placeholder 3"/>
          <p:cNvSpPr>
            <a:spLocks noGrp="1"/>
          </p:cNvSpPr>
          <p:nvPr>
            <p:ph type="ftr" sz="quarter" idx="2"/>
          </p:nvPr>
        </p:nvSpPr>
        <p:spPr>
          <a:xfrm>
            <a:off x="1" y="8842031"/>
            <a:ext cx="3043344" cy="465455"/>
          </a:xfrm>
          <a:prstGeom prst="rect">
            <a:avLst/>
          </a:prstGeom>
        </p:spPr>
        <p:txBody>
          <a:bodyPr vert="horz" lIns="93319" tIns="46660" rIns="93319" bIns="46660"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4" cy="465455"/>
          </a:xfrm>
          <a:prstGeom prst="rect">
            <a:avLst/>
          </a:prstGeom>
        </p:spPr>
        <p:txBody>
          <a:bodyPr vert="horz" lIns="93319" tIns="46660" rIns="93319" bIns="46660" rtlCol="0" anchor="b"/>
          <a:lstStyle>
            <a:lvl1pPr algn="r">
              <a:defRPr sz="1200"/>
            </a:lvl1pPr>
          </a:lstStyle>
          <a:p>
            <a:fld id="{E4680F51-758C-4458-A940-F00A834E52D4}" type="slidenum">
              <a:rPr lang="en-US" smtClean="0"/>
              <a:t>‹#›</a:t>
            </a:fld>
            <a:endParaRPr lang="en-US"/>
          </a:p>
        </p:txBody>
      </p:sp>
    </p:spTree>
    <p:extLst>
      <p:ext uri="{BB962C8B-B14F-4D97-AF65-F5344CB8AC3E}">
        <p14:creationId xmlns:p14="http://schemas.microsoft.com/office/powerpoint/2010/main" val="192055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4" cy="465455"/>
          </a:xfrm>
          <a:prstGeom prst="rect">
            <a:avLst/>
          </a:prstGeom>
        </p:spPr>
        <p:txBody>
          <a:bodyPr vert="horz" lIns="93319" tIns="46660" rIns="93319" bIns="46660" rtlCol="0"/>
          <a:lstStyle>
            <a:lvl1pPr algn="l">
              <a:defRPr sz="1200"/>
            </a:lvl1pPr>
          </a:lstStyle>
          <a:p>
            <a:endParaRPr lang="en-US"/>
          </a:p>
        </p:txBody>
      </p:sp>
      <p:sp>
        <p:nvSpPr>
          <p:cNvPr id="3" name="Date Placeholder 2"/>
          <p:cNvSpPr>
            <a:spLocks noGrp="1"/>
          </p:cNvSpPr>
          <p:nvPr>
            <p:ph type="dt" idx="1"/>
          </p:nvPr>
        </p:nvSpPr>
        <p:spPr>
          <a:xfrm>
            <a:off x="3978133" y="2"/>
            <a:ext cx="3043344" cy="465455"/>
          </a:xfrm>
          <a:prstGeom prst="rect">
            <a:avLst/>
          </a:prstGeom>
        </p:spPr>
        <p:txBody>
          <a:bodyPr vert="horz" lIns="93319" tIns="46660" rIns="93319" bIns="46660" rtlCol="0"/>
          <a:lstStyle>
            <a:lvl1pPr algn="r">
              <a:defRPr sz="1200"/>
            </a:lvl1pPr>
          </a:lstStyle>
          <a:p>
            <a:fld id="{E97F7F1F-642D-4E0C-9D2A-2A4E1D7943B6}" type="datetimeFigureOut">
              <a:rPr lang="en-US" smtClean="0"/>
              <a:t>5/18/2013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9" tIns="46660" rIns="93319" bIns="46660"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19" tIns="46660" rIns="93319" bIns="466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4" cy="465455"/>
          </a:xfrm>
          <a:prstGeom prst="rect">
            <a:avLst/>
          </a:prstGeom>
        </p:spPr>
        <p:txBody>
          <a:bodyPr vert="horz" lIns="93319" tIns="46660" rIns="93319"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4" cy="465455"/>
          </a:xfrm>
          <a:prstGeom prst="rect">
            <a:avLst/>
          </a:prstGeom>
        </p:spPr>
        <p:txBody>
          <a:bodyPr vert="horz" lIns="93319" tIns="46660" rIns="93319" bIns="46660" rtlCol="0" anchor="b"/>
          <a:lstStyle>
            <a:lvl1pPr algn="r">
              <a:defRPr sz="1200"/>
            </a:lvl1pPr>
          </a:lstStyle>
          <a:p>
            <a:fld id="{4CFF47AA-C0AA-432D-8E79-84DDEC3C0AA7}" type="slidenum">
              <a:rPr lang="en-US" smtClean="0"/>
              <a:t>‹#›</a:t>
            </a:fld>
            <a:endParaRPr lang="en-US"/>
          </a:p>
        </p:txBody>
      </p:sp>
    </p:spTree>
    <p:extLst>
      <p:ext uri="{BB962C8B-B14F-4D97-AF65-F5344CB8AC3E}">
        <p14:creationId xmlns:p14="http://schemas.microsoft.com/office/powerpoint/2010/main" val="228286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Allan</a:t>
            </a:r>
            <a:r>
              <a:rPr lang="en-US" baseline="0" dirty="0" smtClean="0"/>
              <a:t> asked that we speak to you about change. I want to talk to you about change and about evolution.    Let me start by telling you a little about the organization that makes this conference possible.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a:t>
            </a:fld>
            <a:endParaRPr lang="en-US"/>
          </a:p>
        </p:txBody>
      </p:sp>
    </p:spTree>
    <p:extLst>
      <p:ext uri="{BB962C8B-B14F-4D97-AF65-F5344CB8AC3E}">
        <p14:creationId xmlns:p14="http://schemas.microsoft.com/office/powerpoint/2010/main" val="107973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a:t>
            </a:r>
            <a:r>
              <a:rPr lang="en-US" baseline="0" dirty="0" smtClean="0"/>
              <a:t> </a:t>
            </a:r>
            <a:r>
              <a:rPr lang="en-US" baseline="0" dirty="0" err="1" smtClean="0"/>
              <a:t>smiledon</a:t>
            </a:r>
            <a:r>
              <a:rPr lang="en-US" baseline="0" dirty="0" smtClean="0"/>
              <a:t>, the saber tooth cat wasn’t sitting around one day thinking, “wow if I grow my teeth out I can have elephant for dinner.”  The </a:t>
            </a:r>
            <a:r>
              <a:rPr lang="en-US" baseline="0" dirty="0" err="1" smtClean="0"/>
              <a:t>smiledon</a:t>
            </a:r>
            <a:r>
              <a:rPr lang="en-US" baseline="0" dirty="0" smtClean="0"/>
              <a:t> was a freak.  She was the weirdo with a deformity. Because of outside pressures </a:t>
            </a:r>
            <a:r>
              <a:rPr lang="en-US" baseline="0" dirty="0" err="1" smtClean="0"/>
              <a:t>Smiledon</a:t>
            </a:r>
            <a:r>
              <a:rPr lang="en-US" baseline="0" dirty="0" smtClean="0"/>
              <a:t> survived for a few hundred thousand years.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10</a:t>
            </a:fld>
            <a:endParaRPr lang="en-US"/>
          </a:p>
        </p:txBody>
      </p:sp>
    </p:spTree>
    <p:extLst>
      <p:ext uri="{BB962C8B-B14F-4D97-AF65-F5344CB8AC3E}">
        <p14:creationId xmlns:p14="http://schemas.microsoft.com/office/powerpoint/2010/main" val="354898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The big teeth meant that she got lunch, her kittens survived to the next generation and became the force to be reckoned.  Evolution doesn’t make small changes that adapt to a situation.  Changes happen, outside forces kill off the examples that don’t work.   What does this mean for our courses?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11</a:t>
            </a:fld>
            <a:endParaRPr lang="en-US"/>
          </a:p>
        </p:txBody>
      </p:sp>
    </p:spTree>
    <p:extLst>
      <p:ext uri="{BB962C8B-B14F-4D97-AF65-F5344CB8AC3E}">
        <p14:creationId xmlns:p14="http://schemas.microsoft.com/office/powerpoint/2010/main" val="401868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What does this mean for our courses?   It means that courses that don’t have an evolutionary advantage will starve to death.  The outside forces will turn some of our courses into fossils.  In 10 years some of our courses will be gone.  Not because of something we did, but because nature and happenstance put an end to them.</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12</a:t>
            </a:fld>
            <a:endParaRPr lang="en-US"/>
          </a:p>
        </p:txBody>
      </p:sp>
    </p:spTree>
    <p:extLst>
      <p:ext uri="{BB962C8B-B14F-4D97-AF65-F5344CB8AC3E}">
        <p14:creationId xmlns:p14="http://schemas.microsoft.com/office/powerpoint/2010/main" val="4018687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What is going to kill us off?  It is the book keepers.   The dean or the department head that says do more with less.  It is the state legislator that sends down a mandated curriculum.  Students looking for the easiest way through the hurdles that college puts forth.  Our online environments are giving students options to find courses elsewhere.  Where will they get the best grade, which will require the least work, which will cost the least.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13</a:t>
            </a:fld>
            <a:endParaRPr lang="en-US"/>
          </a:p>
        </p:txBody>
      </p:sp>
    </p:spTree>
    <p:extLst>
      <p:ext uri="{BB962C8B-B14F-4D97-AF65-F5344CB8AC3E}">
        <p14:creationId xmlns:p14="http://schemas.microsoft.com/office/powerpoint/2010/main" val="409305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If your course doesn’t have evolutionary advantages the administration may see no value in it.  This is a different world.  Now we must seriously ask who will teach our courses?  This is really scary.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14</a:t>
            </a:fld>
            <a:endParaRPr lang="en-US"/>
          </a:p>
        </p:txBody>
      </p:sp>
    </p:spTree>
    <p:extLst>
      <p:ext uri="{BB962C8B-B14F-4D97-AF65-F5344CB8AC3E}">
        <p14:creationId xmlns:p14="http://schemas.microsoft.com/office/powerpoint/2010/main" val="409305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 want my courses to be a lion.</a:t>
            </a:r>
            <a:r>
              <a:rPr lang="en-US" baseline="0" dirty="0" smtClean="0"/>
              <a:t>  He dines out on water buffalo, gazelle and zebra five nights of the week.  He is the top of his food chain.  Hyenas pick at his table scraps.   But if my courses here at NCSU survive does that mean your courses go the way of the </a:t>
            </a:r>
            <a:r>
              <a:rPr lang="en-US" baseline="0" dirty="0" err="1" smtClean="0"/>
              <a:t>smiledon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15</a:t>
            </a:fld>
            <a:endParaRPr lang="en-US"/>
          </a:p>
        </p:txBody>
      </p:sp>
    </p:spTree>
    <p:extLst>
      <p:ext uri="{BB962C8B-B14F-4D97-AF65-F5344CB8AC3E}">
        <p14:creationId xmlns:p14="http://schemas.microsoft.com/office/powerpoint/2010/main" val="2688458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 want my courses to be a lion.</a:t>
            </a:r>
            <a:r>
              <a:rPr lang="en-US" baseline="0" dirty="0" smtClean="0"/>
              <a:t>  He dines out on water buffalo, gazelle and zebra five nights of the week.  He is the top of his food chain.  Hyenas pick at his table scraps.   But if my courses here at NCSU survive does that mean your courses go the way of the </a:t>
            </a:r>
            <a:r>
              <a:rPr lang="en-US" baseline="0" dirty="0" err="1" smtClean="0"/>
              <a:t>smiledon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16</a:t>
            </a:fld>
            <a:endParaRPr lang="en-US"/>
          </a:p>
        </p:txBody>
      </p:sp>
    </p:spTree>
    <p:extLst>
      <p:ext uri="{BB962C8B-B14F-4D97-AF65-F5344CB8AC3E}">
        <p14:creationId xmlns:p14="http://schemas.microsoft.com/office/powerpoint/2010/main" val="268845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No.  Your course can survive too!</a:t>
            </a:r>
            <a:r>
              <a:rPr lang="en-US" baseline="0" dirty="0" smtClean="0"/>
              <a:t>  </a:t>
            </a:r>
            <a:r>
              <a:rPr lang="en-US" dirty="0" smtClean="0"/>
              <a:t> Because</a:t>
            </a:r>
            <a:r>
              <a:rPr lang="en-US" baseline="0" dirty="0" smtClean="0"/>
              <a:t> what works for some doesn’t necessarily work for others.  What works on the Serengeti doesn’t necessarily work well in the mountains of north America or the jungles of the subcontinent.    There is room for all of us to win.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17</a:t>
            </a:fld>
            <a:endParaRPr lang="en-US"/>
          </a:p>
        </p:txBody>
      </p:sp>
    </p:spTree>
    <p:extLst>
      <p:ext uri="{BB962C8B-B14F-4D97-AF65-F5344CB8AC3E}">
        <p14:creationId xmlns:p14="http://schemas.microsoft.com/office/powerpoint/2010/main" val="254806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7235">
              <a:defRPr/>
            </a:pPr>
            <a:r>
              <a:rPr lang="en-US" baseline="0" dirty="0" smtClean="0"/>
              <a:t>But you may be saying, I am not at a big university, I don’t have the resources to compete with the big cats.  I don’t have 20 grad students to put to work.  Nature has a place for the lynx, the bobcat, the </a:t>
            </a:r>
            <a:r>
              <a:rPr lang="en-US" baseline="0" dirty="0" err="1" smtClean="0"/>
              <a:t>ocellot</a:t>
            </a:r>
            <a:r>
              <a:rPr lang="en-US" baseline="0" dirty="0" smtClean="0"/>
              <a:t> and even the house cat.  Just because you are small doesn’t mean you are destined to go extinct.  </a:t>
            </a:r>
            <a:endParaRPr lang="en-US" dirty="0" smtClean="0"/>
          </a:p>
          <a:p>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18</a:t>
            </a:fld>
            <a:endParaRPr lang="en-US"/>
          </a:p>
        </p:txBody>
      </p:sp>
    </p:spTree>
    <p:extLst>
      <p:ext uri="{BB962C8B-B14F-4D97-AF65-F5344CB8AC3E}">
        <p14:creationId xmlns:p14="http://schemas.microsoft.com/office/powerpoint/2010/main" val="413450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message is that your course</a:t>
            </a:r>
            <a:r>
              <a:rPr lang="en-US" baseline="0" dirty="0" smtClean="0"/>
              <a:t> should evolve. </a:t>
            </a:r>
            <a:r>
              <a:rPr lang="en-US" sz="1200" dirty="0" smtClean="0"/>
              <a:t>Don’t wait for someone else to make your course better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Take what you have learned at USCOTS and INNOVATE.  Build on those ideas.</a:t>
            </a:r>
            <a:r>
              <a:rPr lang="en-US" sz="1200" baseline="0" dirty="0" smtClean="0"/>
              <a:t>  Develop your own evolutionary niche.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19</a:t>
            </a:fld>
            <a:endParaRPr lang="en-US"/>
          </a:p>
        </p:txBody>
      </p:sp>
    </p:spTree>
    <p:extLst>
      <p:ext uri="{BB962C8B-B14F-4D97-AF65-F5344CB8AC3E}">
        <p14:creationId xmlns:p14="http://schemas.microsoft.com/office/powerpoint/2010/main" val="2023164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Back</a:t>
            </a:r>
            <a:r>
              <a:rPr lang="en-US" baseline="0" dirty="0" smtClean="0"/>
              <a:t> in </a:t>
            </a:r>
            <a:r>
              <a:rPr lang="en-US" dirty="0" smtClean="0"/>
              <a:t>2001 an organization called the Consortium</a:t>
            </a:r>
            <a:r>
              <a:rPr lang="en-US" baseline="0" dirty="0" smtClean="0"/>
              <a:t> for the advancement of undergraduate statistics education was formed. People from all over the country, from small schools, big schools, public, private.  But the thing we had in common was that we wanted to make teaching statistics better.</a:t>
            </a:r>
            <a:endParaRPr lang="en-US" dirty="0" smtClean="0"/>
          </a:p>
        </p:txBody>
      </p:sp>
      <p:sp>
        <p:nvSpPr>
          <p:cNvPr id="4" name="Slide Number Placeholder 3"/>
          <p:cNvSpPr>
            <a:spLocks noGrp="1"/>
          </p:cNvSpPr>
          <p:nvPr>
            <p:ph type="sldNum" sz="quarter" idx="10"/>
          </p:nvPr>
        </p:nvSpPr>
        <p:spPr/>
        <p:txBody>
          <a:bodyPr/>
          <a:lstStyle/>
          <a:p>
            <a:fld id="{4CFF47AA-C0AA-432D-8E79-84DDEC3C0AA7}" type="slidenum">
              <a:rPr lang="en-US" smtClean="0"/>
              <a:t>2</a:t>
            </a:fld>
            <a:endParaRPr lang="en-US"/>
          </a:p>
        </p:txBody>
      </p:sp>
    </p:spTree>
    <p:extLst>
      <p:ext uri="{BB962C8B-B14F-4D97-AF65-F5344CB8AC3E}">
        <p14:creationId xmlns:p14="http://schemas.microsoft.com/office/powerpoint/2010/main" val="289431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And don’t stop making changes.  Keep trying new</a:t>
            </a:r>
            <a:r>
              <a:rPr lang="en-US" baseline="0" dirty="0" smtClean="0"/>
              <a:t> things. And come by back to USCOTS and tell us about them.</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20</a:t>
            </a:fld>
            <a:endParaRPr lang="en-US"/>
          </a:p>
        </p:txBody>
      </p:sp>
    </p:spTree>
    <p:extLst>
      <p:ext uri="{BB962C8B-B14F-4D97-AF65-F5344CB8AC3E}">
        <p14:creationId xmlns:p14="http://schemas.microsoft.com/office/powerpoint/2010/main" val="317312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So we sat</a:t>
            </a:r>
            <a:r>
              <a:rPr lang="en-US" baseline="0" dirty="0" smtClean="0"/>
              <a:t> in a room for a couple of days and brainstormed how we could pull it off. We wanted to provide a conduit for resources and research, that many of you know now as </a:t>
            </a:r>
            <a:r>
              <a:rPr lang="en-US" baseline="0" dirty="0" err="1" smtClean="0"/>
              <a:t>CAUSEweb</a:t>
            </a:r>
            <a:r>
              <a:rPr lang="en-US" baseline="0" dirty="0" smtClean="0"/>
              <a:t>.   We also wanted to bring people together for a conference on teaching statistics so that we could share ideas.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3</a:t>
            </a:fld>
            <a:endParaRPr lang="en-US"/>
          </a:p>
        </p:txBody>
      </p:sp>
    </p:spTree>
    <p:extLst>
      <p:ext uri="{BB962C8B-B14F-4D97-AF65-F5344CB8AC3E}">
        <p14:creationId xmlns:p14="http://schemas.microsoft.com/office/powerpoint/2010/main" val="289431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So we sat</a:t>
            </a:r>
            <a:r>
              <a:rPr lang="en-US" baseline="0" dirty="0" smtClean="0"/>
              <a:t> in a room for a couple of days and brainstormed how we could pull it off. We wanted to provide a conduit for resources and research, that many of you know now as </a:t>
            </a:r>
            <a:r>
              <a:rPr lang="en-US" baseline="0" dirty="0" err="1" smtClean="0"/>
              <a:t>CAUSEweb</a:t>
            </a:r>
            <a:r>
              <a:rPr lang="en-US" baseline="0" dirty="0" smtClean="0"/>
              <a:t>.   We also wanted to bring people together for a conference on teaching statistics so that we could share ideas.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4</a:t>
            </a:fld>
            <a:endParaRPr lang="en-US"/>
          </a:p>
        </p:txBody>
      </p:sp>
    </p:spTree>
    <p:extLst>
      <p:ext uri="{BB962C8B-B14F-4D97-AF65-F5344CB8AC3E}">
        <p14:creationId xmlns:p14="http://schemas.microsoft.com/office/powerpoint/2010/main" val="289431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About that same</a:t>
            </a:r>
            <a:r>
              <a:rPr lang="en-US" baseline="0" dirty="0" smtClean="0"/>
              <a:t> time I started doing workshops for teachers of statistics.  I would g</a:t>
            </a:r>
            <a:r>
              <a:rPr lang="en-US" dirty="0" smtClean="0"/>
              <a:t>o out and spread the word</a:t>
            </a:r>
            <a:r>
              <a:rPr lang="en-US" baseline="0" dirty="0" smtClean="0"/>
              <a:t> about GAISE guidelines and how I had taught stats.  I would show them how to use technology and active learning. </a:t>
            </a:r>
            <a:r>
              <a:rPr lang="en-US" dirty="0" smtClean="0"/>
              <a:t>The workshop</a:t>
            </a:r>
            <a:r>
              <a:rPr lang="en-US" baseline="0" dirty="0" smtClean="0"/>
              <a:t> participants thought felt they learned a lot.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5</a:t>
            </a:fld>
            <a:endParaRPr lang="en-US"/>
          </a:p>
        </p:txBody>
      </p:sp>
    </p:spTree>
    <p:extLst>
      <p:ext uri="{BB962C8B-B14F-4D97-AF65-F5344CB8AC3E}">
        <p14:creationId xmlns:p14="http://schemas.microsoft.com/office/powerpoint/2010/main" val="130417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In</a:t>
            </a:r>
            <a:r>
              <a:rPr lang="en-US" baseline="0" dirty="0" smtClean="0"/>
              <a:t> a 3 day workshop they got too much.  They felt they overwhelmed and couldn’t do everything.  My advice to them was simple.  For your course it is evolution not revolution.  Start small and add a few things at a time.  Each semester add in a few things that make your class better.  Small changes rather than a complete redo.</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6</a:t>
            </a:fld>
            <a:endParaRPr lang="en-US"/>
          </a:p>
        </p:txBody>
      </p:sp>
    </p:spTree>
    <p:extLst>
      <p:ext uri="{BB962C8B-B14F-4D97-AF65-F5344CB8AC3E}">
        <p14:creationId xmlns:p14="http://schemas.microsoft.com/office/powerpoint/2010/main" val="130417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While I was working</a:t>
            </a:r>
            <a:r>
              <a:rPr lang="en-US" baseline="0" dirty="0" smtClean="0"/>
              <a:t> on improving our courses and implementing GAISE, my students were changing.  Our students are now much more connected to technology. My average student has over 500 </a:t>
            </a:r>
            <a:r>
              <a:rPr lang="en-US" baseline="0" dirty="0" err="1" smtClean="0"/>
              <a:t>facebook</a:t>
            </a:r>
            <a:r>
              <a:rPr lang="en-US" baseline="0" dirty="0" smtClean="0"/>
              <a:t> friends.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7</a:t>
            </a:fld>
            <a:endParaRPr lang="en-US"/>
          </a:p>
        </p:txBody>
      </p:sp>
    </p:spTree>
    <p:extLst>
      <p:ext uri="{BB962C8B-B14F-4D97-AF65-F5344CB8AC3E}">
        <p14:creationId xmlns:p14="http://schemas.microsoft.com/office/powerpoint/2010/main" val="200164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So I followed my own advice and further evolved</a:t>
            </a:r>
            <a:r>
              <a:rPr lang="en-US" baseline="0" dirty="0" smtClean="0"/>
              <a:t> my course.   I flipped my course.  Now my students spend two hours per week listening to my voice on their computers and meet with grad students one day a week.  My course has evolved over the past 10 years to be something that is very different.  </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8</a:t>
            </a:fld>
            <a:endParaRPr lang="en-US"/>
          </a:p>
        </p:txBody>
      </p:sp>
    </p:spTree>
    <p:extLst>
      <p:ext uri="{BB962C8B-B14F-4D97-AF65-F5344CB8AC3E}">
        <p14:creationId xmlns:p14="http://schemas.microsoft.com/office/powerpoint/2010/main" val="355358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made me</a:t>
            </a:r>
            <a:r>
              <a:rPr lang="en-US" baseline="0" dirty="0" smtClean="0"/>
              <a:t> think about how evolution.   Many people incorrectly think that individuals develop characteristics to match their environment.  I was making small changes to match the environment.  But that is not how evolution works.</a:t>
            </a:r>
            <a:endParaRPr lang="en-US" dirty="0"/>
          </a:p>
        </p:txBody>
      </p:sp>
      <p:sp>
        <p:nvSpPr>
          <p:cNvPr id="4" name="Slide Number Placeholder 3"/>
          <p:cNvSpPr>
            <a:spLocks noGrp="1"/>
          </p:cNvSpPr>
          <p:nvPr>
            <p:ph type="sldNum" sz="quarter" idx="10"/>
          </p:nvPr>
        </p:nvSpPr>
        <p:spPr/>
        <p:txBody>
          <a:bodyPr/>
          <a:lstStyle/>
          <a:p>
            <a:fld id="{4CFF47AA-C0AA-432D-8E79-84DDEC3C0AA7}" type="slidenum">
              <a:rPr lang="en-US" smtClean="0"/>
              <a:t>9</a:t>
            </a:fld>
            <a:endParaRPr lang="en-US"/>
          </a:p>
        </p:txBody>
      </p:sp>
    </p:spTree>
    <p:extLst>
      <p:ext uri="{BB962C8B-B14F-4D97-AF65-F5344CB8AC3E}">
        <p14:creationId xmlns:p14="http://schemas.microsoft.com/office/powerpoint/2010/main" val="193846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D38F132-673A-4C62-8979-1C8B1069C870}" type="datetimeFigureOut">
              <a:rPr lang="en-US" smtClean="0"/>
              <a:t>5/18/2013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2F30807-6419-4B33-8813-E610088899E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8F132-673A-4C62-8979-1C8B1069C870}"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8F132-673A-4C62-8979-1C8B1069C870}"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38F132-673A-4C62-8979-1C8B1069C870}"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38F132-673A-4C62-8979-1C8B1069C870}" type="datetimeFigureOut">
              <a:rPr lang="en-US" smtClean="0"/>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2F30807-6419-4B33-8813-E610088899E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38F132-673A-4C62-8979-1C8B1069C870}"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38F132-673A-4C62-8979-1C8B1069C870}" type="datetimeFigureOut">
              <a:rPr lang="en-US" smtClean="0"/>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38F132-673A-4C62-8979-1C8B1069C870}" type="datetimeFigureOut">
              <a:rPr lang="en-US" smtClean="0"/>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8F132-673A-4C62-8979-1C8B1069C870}" type="datetimeFigureOut">
              <a:rPr lang="en-US" smtClean="0"/>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38F132-673A-4C62-8979-1C8B1069C870}"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38F132-673A-4C62-8979-1C8B1069C870}" type="datetimeFigureOut">
              <a:rPr lang="en-US" smtClean="0"/>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30807-6419-4B33-8813-E610088899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38F132-673A-4C62-8979-1C8B1069C870}" type="datetimeFigureOut">
              <a:rPr lang="en-US" smtClean="0"/>
              <a:t>5/18/2013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2F30807-6419-4B33-8813-E610088899E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2.png"/><Relationship Id="rId3" Type="http://schemas.openxmlformats.org/officeDocument/2006/relationships/tags" Target="../tags/tag39.xml"/><Relationship Id="rId7" Type="http://schemas.openxmlformats.org/officeDocument/2006/relationships/image" Target="../media/image9.png"/><Relationship Id="rId12" Type="http://schemas.microsoft.com/office/2007/relationships/hdphoto" Target="../media/hdphoto8.wdp"/><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3.xml"/><Relationship Id="rId11" Type="http://schemas.openxmlformats.org/officeDocument/2006/relationships/image" Target="../media/image11.png"/><Relationship Id="rId5" Type="http://schemas.openxmlformats.org/officeDocument/2006/relationships/slideLayout" Target="../slideLayouts/slideLayout2.xml"/><Relationship Id="rId10" Type="http://schemas.microsoft.com/office/2007/relationships/hdphoto" Target="../media/hdphoto7.wdp"/><Relationship Id="rId4" Type="http://schemas.openxmlformats.org/officeDocument/2006/relationships/tags" Target="../tags/tag40.xml"/><Relationship Id="rId9" Type="http://schemas.openxmlformats.org/officeDocument/2006/relationships/image" Target="../media/image10.png"/><Relationship Id="rId1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2.png"/><Relationship Id="rId3" Type="http://schemas.openxmlformats.org/officeDocument/2006/relationships/tags" Target="../tags/tag44.xml"/><Relationship Id="rId7" Type="http://schemas.openxmlformats.org/officeDocument/2006/relationships/image" Target="../media/image9.png"/><Relationship Id="rId12" Type="http://schemas.microsoft.com/office/2007/relationships/hdphoto" Target="../media/hdphoto8.wdp"/><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4.xml"/><Relationship Id="rId11" Type="http://schemas.openxmlformats.org/officeDocument/2006/relationships/image" Target="../media/image11.png"/><Relationship Id="rId5" Type="http://schemas.openxmlformats.org/officeDocument/2006/relationships/slideLayout" Target="../slideLayouts/slideLayout2.xml"/><Relationship Id="rId10" Type="http://schemas.microsoft.com/office/2007/relationships/hdphoto" Target="../media/hdphoto7.wdp"/><Relationship Id="rId4" Type="http://schemas.openxmlformats.org/officeDocument/2006/relationships/tags" Target="../tags/tag45.xml"/><Relationship Id="rId9" Type="http://schemas.openxmlformats.org/officeDocument/2006/relationships/image" Target="../media/image10.png"/><Relationship Id="rId1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3.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3.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55.xml"/><Relationship Id="rId7" Type="http://schemas.openxmlformats.org/officeDocument/2006/relationships/notesSlide" Target="../notesSlides/notesSlide17.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11" Type="http://schemas.openxmlformats.org/officeDocument/2006/relationships/image" Target="../media/image13.jpeg"/><Relationship Id="rId5" Type="http://schemas.openxmlformats.org/officeDocument/2006/relationships/tags" Target="../tags/tag57.xml"/><Relationship Id="rId10" Type="http://schemas.openxmlformats.org/officeDocument/2006/relationships/image" Target="../media/image16.jpeg"/><Relationship Id="rId4" Type="http://schemas.openxmlformats.org/officeDocument/2006/relationships/tags" Target="../tags/tag56.xml"/><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61.xml"/><Relationship Id="rId7" Type="http://schemas.openxmlformats.org/officeDocument/2006/relationships/notesSlide" Target="../notesSlides/notesSlide18.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11" Type="http://schemas.openxmlformats.org/officeDocument/2006/relationships/image" Target="../media/image20.jpeg"/><Relationship Id="rId5" Type="http://schemas.openxmlformats.org/officeDocument/2006/relationships/tags" Target="../tags/tag63.xml"/><Relationship Id="rId10" Type="http://schemas.openxmlformats.org/officeDocument/2006/relationships/image" Target="../media/image19.jpeg"/><Relationship Id="rId4" Type="http://schemas.openxmlformats.org/officeDocument/2006/relationships/tags" Target="../tags/tag62.xml"/><Relationship Id="rId9"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1.jpe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microsoft.com/office/2007/relationships/hdphoto" Target="../media/hdphoto3.wdp"/><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Evolve</a:t>
            </a:r>
            <a:endParaRPr lang="en-US" dirty="0"/>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537978685"/>
      </p:ext>
    </p:extLst>
  </p:cSld>
  <p:clrMapOvr>
    <a:masterClrMapping/>
  </p:clrMapOvr>
  <mc:AlternateContent xmlns:mc="http://schemas.openxmlformats.org/markup-compatibility/2006" xmlns:p14="http://schemas.microsoft.com/office/powerpoint/2010/main">
    <mc:Choice Requires="p14">
      <p:transition spd="slow" p14:dur="2000" advTm="15861"/>
    </mc:Choice>
    <mc:Fallback xmlns="">
      <p:transition spd="slow" advTm="1586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4.bp.blogspot.com/-J52zI9nzoo4/UGcS75zccpI/AAAAAAAAAHs/woJKMANPyss/s1600/saber+tooth+tiger+teeth6.jpg"/>
          <p:cNvPicPr>
            <a:picLocks noChangeAspect="1" noChangeArrowheads="1"/>
          </p:cNvPicPr>
          <p:nvPr>
            <p:custDataLst>
              <p:tags r:id="rId2"/>
            </p:custDataLst>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5400" y="0"/>
            <a:ext cx="6324600" cy="63087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4083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custDataLst>
              <p:tags r:id="rId2"/>
            </p:custDataLst>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400" y="457200"/>
            <a:ext cx="882594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31383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custDataLst>
              <p:tags r:id="rId2"/>
            </p:custDataLst>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400" y="457200"/>
            <a:ext cx="882594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90519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PTShape_0" descr="http://www.boomerangtransport.net/wp-content/uploads/2011/08/bookkeeper.bmp"/>
          <p:cNvPicPr>
            <a:picLocks noChangeAspect="1" noChangeArrowheads="1"/>
          </p:cNvPicPr>
          <p:nvPr>
            <p:custDataLst>
              <p:tags r:id="rId2"/>
            </p:custDataLst>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990552"/>
            <a:ext cx="4202353" cy="38674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dwoodar\AppData\Local\Microsoft\Windows\Temporary Internet Files\Content.IE5\QN1NQ7KJ\MP900430490[1].jp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05400" y="0"/>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PTShape_0" descr="https://www.udacity.com/media/img/logos/udacity/udacity-full-130x140.png"/>
          <p:cNvPicPr>
            <a:picLocks noChangeAspect="1" noChangeArrowheads="1"/>
          </p:cNvPicPr>
          <p:nvPr>
            <p:custDataLst>
              <p:tags r:id="rId3"/>
            </p:custDataLst>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47800" y="228600"/>
            <a:ext cx="2352673" cy="2533650"/>
          </a:xfrm>
          <a:prstGeom prst="rect">
            <a:avLst/>
          </a:prstGeom>
          <a:solidFill>
            <a:schemeClr val="tx1"/>
          </a:solidFill>
          <a:extLst/>
        </p:spPr>
      </p:pic>
      <p:pic>
        <p:nvPicPr>
          <p:cNvPr id="10" name="Picture 2" descr="https://khan-academy.appspot.com/images/khan-logo-vertical-transparent.png"/>
          <p:cNvPicPr>
            <a:picLocks noGrp="1" noChangeAspect="1" noChangeArrowheads="1"/>
          </p:cNvPicPr>
          <p:nvPr>
            <p:ph idx="1"/>
            <p:custDataLst>
              <p:tags r:id="rId4"/>
            </p:custDataLst>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96000" y="4267200"/>
            <a:ext cx="1695687" cy="2381583"/>
          </a:xfrm>
          <a:prstGeom prst="rect">
            <a:avLst/>
          </a:prstGeom>
          <a:solidFill>
            <a:schemeClr val="tx1"/>
          </a:solidFill>
          <a:extLst/>
        </p:spPr>
      </p:pic>
    </p:spTree>
    <p:custDataLst>
      <p:tags r:id="rId1"/>
    </p:custDataLst>
    <p:extLst>
      <p:ext uri="{BB962C8B-B14F-4D97-AF65-F5344CB8AC3E}">
        <p14:creationId xmlns:p14="http://schemas.microsoft.com/office/powerpoint/2010/main" val="3450875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PTShape_0" descr="http://www.boomerangtransport.net/wp-content/uploads/2011/08/bookkeeper.bmp"/>
          <p:cNvPicPr>
            <a:picLocks noChangeAspect="1" noChangeArrowheads="1"/>
          </p:cNvPicPr>
          <p:nvPr>
            <p:custDataLst>
              <p:tags r:id="rId2"/>
            </p:custDataLst>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990552"/>
            <a:ext cx="4202353" cy="38674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dwoodar\AppData\Local\Microsoft\Windows\Temporary Internet Files\Content.IE5\QN1NQ7KJ\MP900430490[1].jp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05400" y="0"/>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PTShape_0" descr="https://www.udacity.com/media/img/logos/udacity/udacity-full-130x140.png"/>
          <p:cNvPicPr>
            <a:picLocks noChangeAspect="1" noChangeArrowheads="1"/>
          </p:cNvPicPr>
          <p:nvPr>
            <p:custDataLst>
              <p:tags r:id="rId3"/>
            </p:custDataLst>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47800" y="228600"/>
            <a:ext cx="2352673" cy="2533650"/>
          </a:xfrm>
          <a:prstGeom prst="rect">
            <a:avLst/>
          </a:prstGeom>
          <a:solidFill>
            <a:schemeClr val="tx1"/>
          </a:solidFill>
          <a:extLst/>
        </p:spPr>
      </p:pic>
      <p:pic>
        <p:nvPicPr>
          <p:cNvPr id="10" name="Picture 2" descr="https://khan-academy.appspot.com/images/khan-logo-vertical-transparent.png"/>
          <p:cNvPicPr>
            <a:picLocks noGrp="1" noChangeAspect="1" noChangeArrowheads="1"/>
          </p:cNvPicPr>
          <p:nvPr>
            <p:ph idx="1"/>
            <p:custDataLst>
              <p:tags r:id="rId4"/>
            </p:custDataLst>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96000" y="4267200"/>
            <a:ext cx="1695687" cy="2381583"/>
          </a:xfrm>
          <a:prstGeom prst="rect">
            <a:avLst/>
          </a:prstGeom>
          <a:solidFill>
            <a:schemeClr val="tx1"/>
          </a:solidFill>
          <a:extLst/>
        </p:spPr>
      </p:pic>
    </p:spTree>
    <p:custDataLst>
      <p:tags r:id="rId1"/>
    </p:custDataLst>
    <p:extLst>
      <p:ext uri="{BB962C8B-B14F-4D97-AF65-F5344CB8AC3E}">
        <p14:creationId xmlns:p14="http://schemas.microsoft.com/office/powerpoint/2010/main" val="3718490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http://greatcatsoftheworld.files.wordpress.com/2012/06/africa-lion-in-grasss-725730.jpg"/>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val="0"/>
              </a:ext>
            </a:extLst>
          </a:blip>
          <a:srcRect l="-2047" b="1573"/>
          <a:stretch/>
        </p:blipFill>
        <p:spPr bwMode="auto">
          <a:xfrm>
            <a:off x="0" y="0"/>
            <a:ext cx="9144000" cy="6819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67087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http://greatcatsoftheworld.files.wordpress.com/2012/06/africa-lion-in-grasss-725730.jpg"/>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val="0"/>
              </a:ext>
            </a:extLst>
          </a:blip>
          <a:srcRect l="-2047" b="1573"/>
          <a:stretch/>
        </p:blipFill>
        <p:spPr bwMode="auto">
          <a:xfrm>
            <a:off x="1" y="38101"/>
            <a:ext cx="9144000" cy="6819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98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00" name="Picture 4" descr="http://www.bigcat.com/CZ2/panther5.jpg"/>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9050" y="3576637"/>
            <a:ext cx="5174252" cy="328136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3.bp.blogspot.com/-YuH8EU4z-5Q/TV-MqMeNevI/AAAAAAAAA18/UUVSArbNGlo/s1600/raw_power_cougar-normal.jp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4886324" cy="3667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4.bp.blogspot.com/-Urk3zVyy0uM/T4aF0vmjeqI/AAAAAAAAFJM/YlUGfX8Foe8/s1600/bengal-tiger_1600x1200.jp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743449" y="3600450"/>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greatcatsoftheworld.files.wordpress.com/2012/06/africa-lion-in-grasss-725730.jpg"/>
          <p:cNvPicPr>
            <a:picLocks noChangeAspect="1" noChangeArrowheads="1"/>
          </p:cNvPicPr>
          <p:nvPr>
            <p:custDataLst>
              <p:tags r:id="rId5"/>
            </p:custDataLst>
          </p:nvPr>
        </p:nvPicPr>
        <p:blipFill rotWithShape="1">
          <a:blip r:embed="rId11" cstate="print">
            <a:extLst>
              <a:ext uri="{28A0092B-C50C-407E-A947-70E740481C1C}">
                <a14:useLocalDpi xmlns:a14="http://schemas.microsoft.com/office/drawing/2010/main" val="0"/>
              </a:ext>
            </a:extLst>
          </a:blip>
          <a:srcRect l="7573"/>
          <a:stretch/>
        </p:blipFill>
        <p:spPr bwMode="auto">
          <a:xfrm>
            <a:off x="4743449" y="5419"/>
            <a:ext cx="4376738" cy="36617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0448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4.bp.blogspot.com/-04uqKoT3k2o/UBKbiQF8ftI/AAAAAAAANR8/aEs1IDRlwGM/s1600/Ocelot.jp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403191" y="3520891"/>
            <a:ext cx="4746671" cy="3537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ynx - lynx-cat Photo"/>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3950" y="3386076"/>
            <a:ext cx="4421898" cy="353751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upload.wikimedia.org/wikipedia/commons/thumb/7/75/Bobcat_Montana_de_Oro.jpg/1280px-Bobcat_Montana_de_Oro.jpg"/>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l="15075" t="6370" r="-2068" b="-924"/>
          <a:stretch/>
        </p:blipFill>
        <p:spPr bwMode="auto">
          <a:xfrm>
            <a:off x="-44501" y="152400"/>
            <a:ext cx="4699654" cy="338607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iwallscreen.com/stock/house-cat-hd-wallpaper.jpg"/>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4403191" y="152400"/>
            <a:ext cx="4740809" cy="33895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9708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1.gstatic.com/images?q=tbn:ANd9GcRQXvvrsUWb15iGoprVbJMd1smTnQ-7Qd7at_JmFpG7O9wBX0jFvw"/>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Evolve</a:t>
            </a:r>
            <a:endParaRPr lang="en-US" dirty="0"/>
          </a:p>
        </p:txBody>
      </p:sp>
      <p:sp>
        <p:nvSpPr>
          <p:cNvPr id="3" name="Content Placeholder 2"/>
          <p:cNvSpPr>
            <a:spLocks noGrp="1"/>
          </p:cNvSpPr>
          <p:nvPr>
            <p:ph idx="1"/>
          </p:nvPr>
        </p:nvSpPr>
        <p:spPr/>
        <p:txBody>
          <a:bodyPr>
            <a:normAutofit/>
          </a:bodyPr>
          <a:lstStyle/>
          <a:p>
            <a:r>
              <a:rPr lang="en-US" sz="4400" dirty="0" smtClean="0"/>
              <a:t>Don’t wait for someone else to make your course better</a:t>
            </a:r>
          </a:p>
          <a:p>
            <a:endParaRPr lang="en-US" sz="4400" dirty="0" smtClean="0"/>
          </a:p>
          <a:p>
            <a:r>
              <a:rPr lang="en-US" sz="4400" dirty="0" smtClean="0"/>
              <a:t>Take what you have learned at USCOTS and INNOVATE</a:t>
            </a:r>
          </a:p>
        </p:txBody>
      </p:sp>
    </p:spTree>
    <p:custDataLst>
      <p:tags r:id="rId1"/>
    </p:custDataLst>
    <p:extLst>
      <p:ext uri="{BB962C8B-B14F-4D97-AF65-F5344CB8AC3E}">
        <p14:creationId xmlns:p14="http://schemas.microsoft.com/office/powerpoint/2010/main" val="3848259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rdwoodar\Pictures\CAUSE meeting\Image009.jpg"/>
          <p:cNvPicPr>
            <a:picLocks noChangeAspect="1" noChangeArrowheads="1"/>
          </p:cNvPicPr>
          <p:nvPr>
            <p:custDataLst>
              <p:tags r:id="rId2"/>
            </p:custDataLst>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3576" t="17463" r="16525" b="25216"/>
          <a:stretch/>
        </p:blipFill>
        <p:spPr bwMode="auto">
          <a:xfrm>
            <a:off x="-43457" y="1349829"/>
            <a:ext cx="9187457" cy="5508171"/>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8077200" y="457200"/>
            <a:ext cx="3810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07251246"/>
      </p:ext>
    </p:extLst>
  </p:cSld>
  <p:clrMapOvr>
    <a:masterClrMapping/>
  </p:clrMapOvr>
  <mc:AlternateContent xmlns:mc="http://schemas.openxmlformats.org/markup-compatibility/2006" xmlns:p14="http://schemas.microsoft.com/office/powerpoint/2010/main">
    <mc:Choice Requires="p14">
      <p:transition spd="slow" p14:dur="2000" advTm="16308"/>
    </mc:Choice>
    <mc:Fallback xmlns="">
      <p:transition spd="slow" advTm="1630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QXvvrsUWb15iGoprVbJMd1smTnQ-7Qd7at_JmFpG7O9wBX0jFvw"/>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Evolve</a:t>
            </a:r>
            <a:endParaRPr lang="en-US" dirty="0"/>
          </a:p>
        </p:txBody>
      </p:sp>
      <p:sp>
        <p:nvSpPr>
          <p:cNvPr id="3" name="Content Placeholder 2"/>
          <p:cNvSpPr>
            <a:spLocks noGrp="1"/>
          </p:cNvSpPr>
          <p:nvPr>
            <p:ph idx="1"/>
          </p:nvPr>
        </p:nvSpPr>
        <p:spPr/>
        <p:txBody>
          <a:bodyPr>
            <a:normAutofit/>
          </a:bodyPr>
          <a:lstStyle/>
          <a:p>
            <a:r>
              <a:rPr lang="en-US" sz="4800" dirty="0" smtClean="0"/>
              <a:t>Don’t stop making changes!</a:t>
            </a:r>
          </a:p>
          <a:p>
            <a:pPr lvl="1"/>
            <a:r>
              <a:rPr lang="en-US" sz="4400" dirty="0" smtClean="0"/>
              <a:t>Keep trying new things!</a:t>
            </a:r>
            <a:endParaRPr lang="en-US" sz="4800" dirty="0"/>
          </a:p>
          <a:p>
            <a:pPr lvl="1"/>
            <a:r>
              <a:rPr lang="en-US" sz="4800" dirty="0" smtClean="0"/>
              <a:t>Come back to USCOTS and tell us about them.</a:t>
            </a:r>
            <a:endParaRPr lang="en-US" sz="4400" dirty="0" smtClean="0"/>
          </a:p>
        </p:txBody>
      </p:sp>
    </p:spTree>
    <p:custDataLst>
      <p:tags r:id="rId1"/>
    </p:custDataLst>
    <p:extLst>
      <p:ext uri="{BB962C8B-B14F-4D97-AF65-F5344CB8AC3E}">
        <p14:creationId xmlns:p14="http://schemas.microsoft.com/office/powerpoint/2010/main" val="4212223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rdwoodar\Pictures\CAUSE meeting\Image009.jpg"/>
          <p:cNvPicPr>
            <a:picLocks noChangeAspect="1" noChangeArrowheads="1"/>
          </p:cNvPicPr>
          <p:nvPr>
            <p:custDataLst>
              <p:tags r:id="rId2"/>
            </p:custDataLst>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3576" t="17463" r="16525" b="25216"/>
          <a:stretch/>
        </p:blipFill>
        <p:spPr bwMode="auto">
          <a:xfrm>
            <a:off x="-43457" y="1349829"/>
            <a:ext cx="9187457" cy="5508171"/>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8077200" y="457200"/>
            <a:ext cx="3810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658100" y="457200"/>
            <a:ext cx="3810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51203993"/>
      </p:ext>
    </p:extLst>
  </p:cSld>
  <p:clrMapOvr>
    <a:masterClrMapping/>
  </p:clrMapOvr>
  <mc:AlternateContent xmlns:mc="http://schemas.openxmlformats.org/markup-compatibility/2006" xmlns:p14="http://schemas.microsoft.com/office/powerpoint/2010/main">
    <mc:Choice Requires="p14">
      <p:transition spd="slow" p14:dur="2000" advTm="16308"/>
    </mc:Choice>
    <mc:Fallback xmlns="">
      <p:transition spd="slow" advTm="1630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rdwoodar\Pictures\CAUSE meeting\Image009.jpg"/>
          <p:cNvPicPr>
            <a:picLocks noChangeAspect="1" noChangeArrowheads="1"/>
          </p:cNvPicPr>
          <p:nvPr>
            <p:custDataLst>
              <p:tags r:id="rId2"/>
            </p:custDataLst>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3576" t="17463" r="16525" b="25216"/>
          <a:stretch/>
        </p:blipFill>
        <p:spPr bwMode="auto">
          <a:xfrm>
            <a:off x="-43457" y="1349829"/>
            <a:ext cx="9187457" cy="5508171"/>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8420100" y="495300"/>
            <a:ext cx="3810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658100" y="495300"/>
            <a:ext cx="3810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039100" y="476250"/>
            <a:ext cx="3810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82723307"/>
      </p:ext>
    </p:extLst>
  </p:cSld>
  <p:clrMapOvr>
    <a:masterClrMapping/>
  </p:clrMapOvr>
  <mc:AlternateContent xmlns:mc="http://schemas.openxmlformats.org/markup-compatibility/2006" xmlns:p14="http://schemas.microsoft.com/office/powerpoint/2010/main">
    <mc:Choice Requires="p14">
      <p:transition spd="slow" p14:dur="2000" advTm="16308"/>
    </mc:Choice>
    <mc:Fallback xmlns="">
      <p:transition spd="slow" advTm="1630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rdwoodar\Pictures\work photos\Atlanta_workshop\P1000131.jpg"/>
          <p:cNvPicPr>
            <a:picLocks noChangeAspect="1" noChangeArrowheads="1"/>
          </p:cNvPicPr>
          <p:nvPr>
            <p:custDataLst>
              <p:tags r:id="rId2"/>
            </p:custDataLst>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56349"/>
            <a:ext cx="9144000" cy="51453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3761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rdwoodar\Pictures\work photos\Atlanta_workshop\P1000131.jpg"/>
          <p:cNvPicPr>
            <a:picLocks noChangeAspect="1" noChangeArrowheads="1"/>
          </p:cNvPicPr>
          <p:nvPr>
            <p:custDataLst>
              <p:tags r:id="rId2"/>
            </p:custDataLst>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38824" r="-1" b="35103"/>
          <a:stretch/>
        </p:blipFill>
        <p:spPr bwMode="auto">
          <a:xfrm>
            <a:off x="94129" y="1066800"/>
            <a:ext cx="9027459" cy="53886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6220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rdwoodar\Pictures\work photos\classes 2012\DSC00045.JPG"/>
          <p:cNvPicPr>
            <a:picLocks noChangeAspect="1" noChangeArrowheads="1"/>
          </p:cNvPicPr>
          <p:nvPr>
            <p:custDataLst>
              <p:tags r:id="rId2"/>
            </p:custDataLst>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838200"/>
            <a:ext cx="9124078" cy="51322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1665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http://www.flipyeahparkour.com/wp-content/uploads/2012/01/parkour-beach-backflip.jpe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1218" y="1156261"/>
            <a:ext cx="9122782" cy="57017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7045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wolfevolution.webs.com/images/evolutionhumans.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5575" y="1676400"/>
            <a:ext cx="8705850" cy="40100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0576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LMS_COMPLETION_TITLE" val="Evolve2"/>
  <p:tag name="LMS_COMPLETION_ID" val="Evolve2"/>
  <p:tag name="LMS_COMPLETION_VERSION" val="1.0"/>
  <p:tag name="LMS_COMPLETION_DURATION" val="1:00:00"/>
  <p:tag name="LMS_COMPLETION_SCO_TITLE" val="Evolve2"/>
  <p:tag name="LMS_COMPLETION_SCO_ID" val="Evolve2"/>
  <p:tag name="LMS_COMPLETION_EDITION" val="0"/>
  <p:tag name="LMS_COMPLETION_THRESHOLD" val="20"/>
  <p:tag name="LMS_COMPLETION_METHOD" val="VIEW"/>
  <p:tag name="ARTICULATE_PRESENTER_VERSION" val="6"/>
  <p:tag name="PUBLISH_TITLE" val="Evolve2"/>
  <p:tag name="ARTICULATE_PUBLISH_PATH" val="C:\Users\rdwoodar\Desktop\New folder (3)"/>
  <p:tag name="ARTICULATE_LOGO" val="(None selected)"/>
  <p:tag name="ARTICULATE_PRESENTER" val="(None selected)"/>
  <p:tag name="ARTICULATE_PRESENTER_GUID" val="9869030842"/>
  <p:tag name="ARTICULATE_LMS" val="0"/>
  <p:tag name="ARTICULATE_TEMPLATE" val="woodard2"/>
  <p:tag name="ARTICULATE_TEMPLATE_GUID" val="3b77ad12-a08d-45c6-a9ce-5caa228a0846"/>
  <p:tag name="LMS_PUBLISH" val="No"/>
  <p:tag name="PRESENTER_PREVIEW_MODE" val="0"/>
  <p:tag name="PRESENTER_PREVIEW_START" val="1"/>
  <p:tag name="LAUNCHINNEWWINDOW" val="0"/>
  <p:tag name="LASTPUBLISHED" val="C:\Users\rdwoodar\Desktop\New folder (3)\Evolve2\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f568e00-dcf9-4b19-9ca2-e50efed049d7"/>
  <p:tag name="AUDIO_ID" val="279"/>
  <p:tag name="ELAPSEDTIME" val="15.1"/>
  <p:tag name="ARTICULATE_SLIDE_NAV" val="3"/>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62352443-978a-4e58-b646-5df734f1b99e"/>
  <p:tag name="AUDIO_ID" val="275"/>
  <p:tag name="ELAPSEDTIME" val="16.3"/>
  <p:tag name="ARTICULATE_SLIDE_NAV" val="5"/>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01t26LSw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32d4cef-2781-4dbf-b9ed-cbae3ed30e5b"/>
  <p:tag name="AUDIO_ID" val="281"/>
  <p:tag name="ELAPSEDTIME" val="17.1"/>
  <p:tag name="ARTICULATE_SLIDE_NAV" val="6"/>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87fbb0a9-88ee-4e02-a760-e6c2eab61171"/>
  <p:tag name="AUDIO_ID" val="286"/>
  <p:tag name="ELAPSEDTIME" val="17.4"/>
  <p:tag name="ARTICULATE_SLIDE_NAV" val="7"/>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689e91bb-6841-44c1-86b6-77a23530acaf"/>
  <p:tag name="AUDIO_ID" val="256"/>
  <p:tag name="ELAPSEDTIME" val="16.8"/>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TU14djLI_files\slide0001_image001.jpg"/>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0cc1abc4-6658-4a6c-b5e3-afe536a47d17"/>
  <p:tag name="AUDIO_ID" val="264"/>
  <p:tag name="ELAPSEDTIME" val="16.4"/>
  <p:tag name="ARTICULATE_SLIDE_NAV" val="9"/>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Ebw34rAb_files\slide0001_image002.png"/>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098ae558-145a-42a5-9a09-ab3b19843f0e"/>
  <p:tag name="AUDIO_ID" val="294"/>
  <p:tag name="ELAPSEDTIME" val="16.0"/>
  <p:tag name="ARTICULATE_SLIDE_NAV" val="1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VVcONTBS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40b8ebb1-9df2-4f79-8279-7fc9a77b8b2b"/>
  <p:tag name="AUDIO_ID" val="283"/>
  <p:tag name="ELAPSEDTIME" val="17.2"/>
  <p:tag name="ARTICULATE_SLIDE_NAV" val="11"/>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qV47UiBo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fd83508e-a02a-43a2-9307-711e458c3d40"/>
  <p:tag name="AUDIO_ID" val="284"/>
  <p:tag name="ELAPSEDTIME" val="17.9"/>
  <p:tag name="ARTICULATE_SLIDE_NAV" val="1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Ol3NZVKL_files\slide0001_image001.png"/>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490203ad-07d6-45e8-a622-c45376f6d27a"/>
  <p:tag name="AUDIO_ID" val="296"/>
  <p:tag name="ELAPSEDTIME" val="17.5"/>
  <p:tag name="ARTICULATE_SLIDE_NAV" val="13"/>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EF3bkpGG_files\slide0001_image001.png"/>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18d013db-60d3-4047-9983-ec2558a2ef00"/>
  <p:tag name="AUDIO_ID" val="282"/>
  <p:tag name="ELAPSEDTIME" val="15.2"/>
  <p:tag name="ARTICULATE_SLIDE_NAV" val="14"/>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IyALEH76_files\slide0001_image001.png"/>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5He4v1zk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74e5af5c-f942-412d-a318-096fa6a9bff3"/>
  <p:tag name="AUDIO_ID" val="257"/>
  <p:tag name="ELAPSEDTIME" val="17.8"/>
  <p:tag name="ARTICULATE_SLIDE_NAV"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reaGUxGa_files\slide0001_image001.png"/>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18d013db-60d3-4047-9983-ec2558a2ef00"/>
  <p:tag name="AUDIO_ID" val="282"/>
  <p:tag name="ELAPSEDTIME" val="15.2"/>
  <p:tag name="ARTICULATE_SLIDE_NAV" val="14"/>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IyALEH76_files\slide0001_image001.png"/>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5He4v1zk_files\slide0001_image001.png"/>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reaGUxGa_files\slide0001_image001.png"/>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fa5eb400-844a-4793-8394-d4ca32f83792"/>
  <p:tag name="AUDIO_ID" val="262"/>
  <p:tag name="ELAPSEDTIME" val="15.9"/>
  <p:tag name="ARTICULATE_SLIDE_NAV" val="16"/>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fa5eb400-844a-4793-8394-d4ca32f83792"/>
  <p:tag name="AUDIO_ID" val="262"/>
  <p:tag name="ELAPSEDTIME" val="15.9"/>
  <p:tag name="ARTICULATE_SLIDE_NAV" val="16"/>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1c69db2c-166f-4c2a-b265-13756b7c0758"/>
  <p:tag name="AUDIO_ID" val="260"/>
  <p:tag name="ELAPSEDTIME" val="17.0"/>
  <p:tag name="ARTICULATE_SLIDE_NAV" val="17"/>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hKypTukF_files\slide0001_image001.jpg"/>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YfimaAd2_files\slide0001_image001.jpg"/>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hKsLPlBt_files\slide0001_image001.jpg"/>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99a936c1-845a-46bf-b887-2ead111e6cc1"/>
  <p:tag name="AUDIO_ID" val="261"/>
  <p:tag name="ELAPSEDTIME" val="16.3"/>
  <p:tag name="ARTICULATE_SLIDE_NAV" val="18"/>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zlhU4KlH_files\slide0001_image001.jpg"/>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HUG9VKPy_files\slide0001_image001.jpg"/>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4mLzjTW2_files\slide0001_image001.jpg"/>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e1259a82-3eb6-4698-bdb4-f97b2f08db2d"/>
  <p:tag name="AUDIO_ID" val="290"/>
  <p:tag name="ELAPSEDTIME" val="14.8"/>
  <p:tag name="ARTICULATE_SLIDE_NAV" val="19"/>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iuFuZbfU_files\slide0001_image002.png"/>
</p:tagLst>
</file>

<file path=ppt/tags/tag6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767cc303-5fa6-49d4-b0f8-12836e25f8bf"/>
  <p:tag name="AUDIO_ID" val="299"/>
  <p:tag name="ELAPSEDTIME" val="10.2"/>
  <p:tag name="ARTICULATE_SLIDE_NAV" val="20"/>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dwoodar\AppData\Local\Temp\articulate\presenter\imgtemp\x1rjdM4h_files\slide0001_image002.png"/>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5f568e00-dcf9-4b19-9ca2-e50efed049d7"/>
  <p:tag name="AUDIO_ID" val="279"/>
  <p:tag name="ELAPSEDTIME" val="15.1"/>
  <p:tag name="ARTICULATE_SLIDE_NAV" val="3"/>
</p:tagLst>
</file>

<file path=ppt/tags/tag7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3961</TotalTime>
  <Words>1137</Words>
  <Application>Microsoft Office PowerPoint</Application>
  <PresentationFormat>On-screen Show (4:3)</PresentationFormat>
  <Paragraphs>53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Evolve</vt:lpstr>
      <vt:lpstr>CAUSE </vt:lpstr>
      <vt:lpstr>CAUSE </vt:lpstr>
      <vt:lpstr>CAUSE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Evolve</vt:lpstr>
      <vt:lpstr>Evolve</vt:lpstr>
    </vt:vector>
  </TitlesOfParts>
  <Company>NCSU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Evolve</dc:title>
  <dc:creator>Roger Woodard</dc:creator>
  <cp:lastModifiedBy>Roger Woodard</cp:lastModifiedBy>
  <cp:revision>73</cp:revision>
  <cp:lastPrinted>2013-05-16T15:04:46Z</cp:lastPrinted>
  <dcterms:created xsi:type="dcterms:W3CDTF">2013-05-13T03:00:12Z</dcterms:created>
  <dcterms:modified xsi:type="dcterms:W3CDTF">2013-05-18T13:24:56Z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CBA2F03A-B12B-4975-B63B-2F13E3F7417B</vt:lpwstr>
  </property>
  <property fmtid="{D5CDD505-2E9C-101B-9397-08002B2CF9AE}" pid="4" name="ArticulatePath">
    <vt:lpwstr>Evolve1</vt:lpwstr>
  </property>
  <property fmtid="{D5CDD505-2E9C-101B-9397-08002B2CF9AE}" pid="5" name="ArticulateProjectFull">
    <vt:lpwstr>C:\Users\rdwoodar\Desktop\Evolve1.ppta</vt:lpwstr>
  </property>
</Properties>
</file>