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5143500" cx="9144000"/>
  <p:notesSz cx="6858000" cy="9144000"/>
  <p:embeddedFontLst>
    <p:embeddedFont>
      <p:font typeface="Roboto Thin"/>
      <p:regular r:id="rId47"/>
      <p:bold r:id="rId48"/>
      <p:italic r:id="rId49"/>
      <p:boldItalic r:id="rId50"/>
    </p:embeddedFont>
    <p:embeddedFont>
      <p:font typeface="Roboto Medium"/>
      <p:regular r:id="rId51"/>
      <p:bold r:id="rId52"/>
      <p:italic r:id="rId53"/>
      <p:boldItalic r:id="rId54"/>
    </p:embeddedFont>
    <p:embeddedFont>
      <p:font typeface="Roboto"/>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Thin-bold.fntdata"/><Relationship Id="rId47" Type="http://schemas.openxmlformats.org/officeDocument/2006/relationships/font" Target="fonts/RobotoThin-regular.fntdata"/><Relationship Id="rId49" Type="http://schemas.openxmlformats.org/officeDocument/2006/relationships/font" Target="fonts/RobotoThin-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Medium-regular.fntdata"/><Relationship Id="rId50" Type="http://schemas.openxmlformats.org/officeDocument/2006/relationships/font" Target="fonts/RobotoThin-boldItalic.fntdata"/><Relationship Id="rId53" Type="http://schemas.openxmlformats.org/officeDocument/2006/relationships/font" Target="fonts/RobotoMedium-italic.fntdata"/><Relationship Id="rId52" Type="http://schemas.openxmlformats.org/officeDocument/2006/relationships/font" Target="fonts/RobotoMedium-bold.fntdata"/><Relationship Id="rId11" Type="http://schemas.openxmlformats.org/officeDocument/2006/relationships/slide" Target="slides/slide6.xml"/><Relationship Id="rId55" Type="http://schemas.openxmlformats.org/officeDocument/2006/relationships/font" Target="fonts/Roboto-regular.fntdata"/><Relationship Id="rId10" Type="http://schemas.openxmlformats.org/officeDocument/2006/relationships/slide" Target="slides/slide5.xml"/><Relationship Id="rId54" Type="http://schemas.openxmlformats.org/officeDocument/2006/relationships/font" Target="fonts/RobotoMedium-boldItalic.fntdata"/><Relationship Id="rId13" Type="http://schemas.openxmlformats.org/officeDocument/2006/relationships/slide" Target="slides/slide8.xml"/><Relationship Id="rId57" Type="http://schemas.openxmlformats.org/officeDocument/2006/relationships/font" Target="fonts/Roboto-italic.fntdata"/><Relationship Id="rId12" Type="http://schemas.openxmlformats.org/officeDocument/2006/relationships/slide" Target="slides/slide7.xml"/><Relationship Id="rId56" Type="http://schemas.openxmlformats.org/officeDocument/2006/relationships/font" Target="fonts/Roboto-bold.fntdata"/><Relationship Id="rId15" Type="http://schemas.openxmlformats.org/officeDocument/2006/relationships/slide" Target="slides/slide10.xml"/><Relationship Id="rId14" Type="http://schemas.openxmlformats.org/officeDocument/2006/relationships/slide" Target="slides/slide9.xml"/><Relationship Id="rId58" Type="http://schemas.openxmlformats.org/officeDocument/2006/relationships/font" Target="fonts/Roboto-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6ec5549427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6ec5549427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6eab3c980b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g36eab3c980b_0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6eab3c980b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g36eab3c980b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6ec5549427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g36ec5549427_0_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6eab3c980b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g36eab3c980b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6ec5549427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6ec5549427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70e28c0c3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70e28c0c3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45720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6ec554942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36ec55494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6ec554942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g36ec5549427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6eab3c980b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g36eab3c980b_0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6ec5549427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g36ec5549427_0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500"/>
              <a:buNone/>
            </a:pPr>
            <a:r>
              <a:t/>
            </a:r>
            <a:endParaRPr sz="900">
              <a:solidFill>
                <a:srgbClr val="595959"/>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6eab3c980b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g36eab3c980b_0_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40000"/>
              </a:lnSpc>
              <a:spcBef>
                <a:spcPts val="0"/>
              </a:spcBef>
              <a:spcAft>
                <a:spcPts val="1200"/>
              </a:spcAft>
              <a:buNone/>
            </a:pPr>
            <a:r>
              <a:t/>
            </a:r>
            <a:endParaRPr sz="9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6ec5549427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g36ec5549427_0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500"/>
              <a:buNone/>
            </a:pPr>
            <a:r>
              <a:t/>
            </a:r>
            <a:endParaRPr sz="900">
              <a:solidFill>
                <a:srgbClr val="595959"/>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6ec5549427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g36ec5549427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500"/>
              <a:buNone/>
            </a:pPr>
            <a:r>
              <a:t/>
            </a:r>
            <a:endParaRPr sz="900">
              <a:solidFill>
                <a:srgbClr val="595959"/>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6ec5549427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g36ec5549427_1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500"/>
              <a:buNone/>
            </a:pPr>
            <a:r>
              <a:t/>
            </a:r>
            <a:endParaRPr sz="900">
              <a:solidFill>
                <a:srgbClr val="595959"/>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6ec554942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g36ec5549427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500"/>
              <a:buNone/>
            </a:pPr>
            <a:r>
              <a:t/>
            </a:r>
            <a:endParaRPr sz="9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6ec5549427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g36ec5549427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500"/>
              <a:buNone/>
            </a:pPr>
            <a:r>
              <a:t/>
            </a:r>
            <a:endParaRPr sz="9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6ec5549427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g36ec5549427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4500"/>
              <a:buFont typeface="Arial"/>
              <a:buNone/>
            </a:pPr>
            <a:r>
              <a:t/>
            </a:r>
            <a:endParaRPr sz="900">
              <a:solidFill>
                <a:srgbClr val="595959"/>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70e28c0c3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70e28c0c3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 name="Google Shape;33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6ec5549427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g36ec5549427_0_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6eab3c980b_0_8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g36eab3c980b_0_8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6eab3c980b_0_9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g36eab3c980b_0_9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6eab3c980b_0_8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g36eab3c980b_0_8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6eab3c980b_0_9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g36eab3c980b_0_9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6eab3c980b_0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6" name="Google Shape;406;g36eab3c980b_0_9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 name="Google Shape;91;p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6ec5549427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36ec5549427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6eab3c980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g36eab3c980b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b="1">
              <a:solidFill>
                <a:srgbClr val="222222"/>
              </a:solidFill>
              <a:highlight>
                <a:srgbClr val="FFFFFF"/>
              </a:highlight>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100"/>
              <a:buNone/>
            </a:pPr>
            <a:r>
              <a:t/>
            </a:r>
            <a:endParaRPr>
              <a:solidFill>
                <a:srgbClr val="222222"/>
              </a:solidFill>
              <a:highlight>
                <a:srgbClr val="FFFFFF"/>
              </a:highlight>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6ec5549427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g36ec5549427_1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6ec5549427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g36ec5549427_1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 name="Google Shape;11;p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1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1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6" name="Google Shape;46;p1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7" name="Google Shape;47;p1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8" name="Google Shape;48;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51" name="Google Shape;51;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4" name="Google Shape;54;p1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5" name="Google Shape;55;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 name="Google Shape;17;p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18" name="Google Shape;18;p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9" name="Google Shape;19;p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 name="Google Shape;20;p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3" name="Google Shape;23;p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8" name="Google Shape;28;p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9" name="Google Shape;29;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2" name="Google Shape;32;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 name="Google Shape;35;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8" name="Google Shape;38;p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9" name="Google Shape;39;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 name="Shape 40"/>
        <p:cNvGrpSpPr/>
        <p:nvPr/>
      </p:nvGrpSpPr>
      <p:grpSpPr>
        <a:xfrm>
          <a:off x="0" y="0"/>
          <a:ext cx="0" cy="0"/>
          <a:chOff x="0" y="0"/>
          <a:chExt cx="0" cy="0"/>
        </a:xfrm>
      </p:grpSpPr>
      <p:sp>
        <p:nvSpPr>
          <p:cNvPr id="41" name="Google Shape;41;p1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2" name="Google Shape;42;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9.png"/><Relationship Id="rId5"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www.youtube.com/watch?v=drnBMAEA3AM" TargetMode="Externa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www.youtube.com/watch?v=Vlx6gQWfjp0" TargetMode="External"/><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docs.google.com/forms/d/1JPRasvJAkOOPr_UVUfPvDRWgAOnL65wcA_g8CLXZKhM/copy"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6.jpg"/><Relationship Id="rId5"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6.png"/><Relationship Id="rId4" Type="http://schemas.openxmlformats.org/officeDocument/2006/relationships/hyperlink" Target="https://docs.google.com/spreadsheets/d/188feeKnrH6u1WZqt8zv8F9szYfmFBheEuEQW_Z7EJCI/edit?usp=sharin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9.png"/><Relationship Id="rId4" Type="http://schemas.openxmlformats.org/officeDocument/2006/relationships/image" Target="../media/image22.png"/><Relationship Id="rId5" Type="http://schemas.openxmlformats.org/officeDocument/2006/relationships/image" Target="../media/image37.png"/><Relationship Id="rId6"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9.png"/><Relationship Id="rId4" Type="http://schemas.openxmlformats.org/officeDocument/2006/relationships/hyperlink" Target="https://docs.google.com/document/d/1tPQpZ5hWN--xyNxVhj1SFtZLFAiwaS5Q/edit?usp=drive_link&amp;ouid=103507187924055610574&amp;rtpof=true&amp;sd=true"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0.png"/></Relationships>
</file>

<file path=ppt/slides/_rels/slide35.xml.rels><?xml version="1.0" encoding="UTF-8" standalone="yes"?><Relationships xmlns="http://schemas.openxmlformats.org/package/2006/relationships"><Relationship Id="rId20" Type="http://schemas.openxmlformats.org/officeDocument/2006/relationships/image" Target="../media/image58.png"/><Relationship Id="rId11" Type="http://schemas.openxmlformats.org/officeDocument/2006/relationships/image" Target="../media/image39.png"/><Relationship Id="rId10" Type="http://schemas.openxmlformats.org/officeDocument/2006/relationships/image" Target="../media/image33.png"/><Relationship Id="rId21" Type="http://schemas.openxmlformats.org/officeDocument/2006/relationships/image" Target="../media/image46.png"/><Relationship Id="rId13" Type="http://schemas.openxmlformats.org/officeDocument/2006/relationships/image" Target="../media/image42.png"/><Relationship Id="rId12"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7.png"/><Relationship Id="rId4" Type="http://schemas.openxmlformats.org/officeDocument/2006/relationships/image" Target="../media/image25.png"/><Relationship Id="rId9" Type="http://schemas.openxmlformats.org/officeDocument/2006/relationships/image" Target="../media/image32.png"/><Relationship Id="rId15" Type="http://schemas.openxmlformats.org/officeDocument/2006/relationships/image" Target="../media/image44.png"/><Relationship Id="rId14" Type="http://schemas.openxmlformats.org/officeDocument/2006/relationships/image" Target="../media/image48.png"/><Relationship Id="rId17" Type="http://schemas.openxmlformats.org/officeDocument/2006/relationships/image" Target="../media/image55.png"/><Relationship Id="rId16" Type="http://schemas.openxmlformats.org/officeDocument/2006/relationships/image" Target="../media/image45.png"/><Relationship Id="rId5" Type="http://schemas.openxmlformats.org/officeDocument/2006/relationships/image" Target="../media/image31.png"/><Relationship Id="rId19" Type="http://schemas.openxmlformats.org/officeDocument/2006/relationships/image" Target="../media/image53.png"/><Relationship Id="rId6" Type="http://schemas.openxmlformats.org/officeDocument/2006/relationships/image" Target="../media/image54.png"/><Relationship Id="rId18" Type="http://schemas.openxmlformats.org/officeDocument/2006/relationships/image" Target="../media/image47.png"/><Relationship Id="rId7" Type="http://schemas.openxmlformats.org/officeDocument/2006/relationships/image" Target="../media/image28.png"/><Relationship Id="rId8"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hyperlink" Target="https://forms.gle/w3WmM61EYxfq1eZbA" TargetMode="External"/><Relationship Id="rId4" Type="http://schemas.openxmlformats.org/officeDocument/2006/relationships/image" Target="../media/image49.png"/><Relationship Id="rId5"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2.png"/><Relationship Id="rId4" Type="http://schemas.openxmlformats.org/officeDocument/2006/relationships/image" Target="../media/image57.png"/><Relationship Id="rId5" Type="http://schemas.openxmlformats.org/officeDocument/2006/relationships/hyperlink" Target="https://drive.google.com/drive/folders/1xMrqkyEXxzWavgbeZU5352XVB78lVbRk?usp=drive_link"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208501" y="1557477"/>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700"/>
              <a:t>Welcome… as you enter take time to</a:t>
            </a:r>
            <a:endParaRPr b="1" sz="3700"/>
          </a:p>
        </p:txBody>
      </p:sp>
      <p:pic>
        <p:nvPicPr>
          <p:cNvPr id="61" name="Google Shape;61;p14"/>
          <p:cNvPicPr preferRelativeResize="0"/>
          <p:nvPr/>
        </p:nvPicPr>
        <p:blipFill rotWithShape="1">
          <a:blip r:embed="rId3">
            <a:alphaModFix/>
          </a:blip>
          <a:srcRect b="0" l="0" r="0" t="0"/>
          <a:stretch/>
        </p:blipFill>
        <p:spPr>
          <a:xfrm>
            <a:off x="3434875" y="2418922"/>
            <a:ext cx="2127725" cy="1225075"/>
          </a:xfrm>
          <a:prstGeom prst="rect">
            <a:avLst/>
          </a:prstGeom>
          <a:noFill/>
          <a:ln>
            <a:noFill/>
          </a:ln>
        </p:spPr>
      </p:pic>
      <p:pic>
        <p:nvPicPr>
          <p:cNvPr id="62" name="Google Shape;62;p14"/>
          <p:cNvPicPr preferRelativeResize="0"/>
          <p:nvPr/>
        </p:nvPicPr>
        <p:blipFill rotWithShape="1">
          <a:blip r:embed="rId4">
            <a:alphaModFix/>
          </a:blip>
          <a:srcRect b="0" l="0" r="0" t="0"/>
          <a:stretch/>
        </p:blipFill>
        <p:spPr>
          <a:xfrm>
            <a:off x="6734650" y="2636220"/>
            <a:ext cx="1676275" cy="938725"/>
          </a:xfrm>
          <a:prstGeom prst="rect">
            <a:avLst/>
          </a:prstGeom>
          <a:noFill/>
          <a:ln>
            <a:noFill/>
          </a:ln>
        </p:spPr>
      </p:pic>
      <p:sp>
        <p:nvSpPr>
          <p:cNvPr id="63" name="Google Shape;63;p14"/>
          <p:cNvSpPr txBox="1"/>
          <p:nvPr>
            <p:ph type="title"/>
          </p:nvPr>
        </p:nvSpPr>
        <p:spPr>
          <a:xfrm>
            <a:off x="311700" y="0"/>
            <a:ext cx="8520600" cy="849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1200"/>
              </a:spcBef>
              <a:spcAft>
                <a:spcPts val="1200"/>
              </a:spcAft>
              <a:buSzPts val="2800"/>
              <a:buNone/>
            </a:pPr>
            <a:r>
              <a:rPr b="1" lang="en" sz="2400"/>
              <a:t>Using Evidence-Based Strategies to Engage &amp; Motivate Students in Large Introductory Statistics Lectures</a:t>
            </a:r>
            <a:endParaRPr sz="2400"/>
          </a:p>
        </p:txBody>
      </p:sp>
      <p:sp>
        <p:nvSpPr>
          <p:cNvPr id="64" name="Google Shape;64;p14"/>
          <p:cNvSpPr txBox="1"/>
          <p:nvPr>
            <p:ph idx="1" type="body"/>
          </p:nvPr>
        </p:nvSpPr>
        <p:spPr>
          <a:xfrm>
            <a:off x="311700" y="1003288"/>
            <a:ext cx="8520600" cy="400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SzPts val="2323"/>
              <a:buNone/>
            </a:pPr>
            <a:r>
              <a:rPr lang="en" sz="2400">
                <a:solidFill>
                  <a:srgbClr val="FFF2CC"/>
                </a:solidFill>
              </a:rPr>
              <a:t>Sheri Johnson and Susan Hardy, Kennesaw State University</a:t>
            </a:r>
            <a:endParaRPr sz="2400">
              <a:solidFill>
                <a:srgbClr val="FFF2CC"/>
              </a:solidFill>
            </a:endParaRPr>
          </a:p>
        </p:txBody>
      </p:sp>
      <p:sp>
        <p:nvSpPr>
          <p:cNvPr id="65" name="Google Shape;65;p14"/>
          <p:cNvSpPr txBox="1"/>
          <p:nvPr>
            <p:ph type="title"/>
          </p:nvPr>
        </p:nvSpPr>
        <p:spPr>
          <a:xfrm>
            <a:off x="532575" y="3644000"/>
            <a:ext cx="2541900" cy="5727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SzPts val="2400"/>
              <a:buAutoNum type="arabicPeriod"/>
            </a:pPr>
            <a:r>
              <a:rPr b="1" lang="en" sz="2400"/>
              <a:t>Record your </a:t>
            </a:r>
            <a:endParaRPr b="1" sz="2400"/>
          </a:p>
          <a:p>
            <a:pPr indent="457200" lvl="0" marL="0" rtl="0" algn="l">
              <a:lnSpc>
                <a:spcPct val="100000"/>
              </a:lnSpc>
              <a:spcBef>
                <a:spcPts val="0"/>
              </a:spcBef>
              <a:spcAft>
                <a:spcPts val="0"/>
              </a:spcAft>
              <a:buNone/>
            </a:pPr>
            <a:r>
              <a:rPr b="1" lang="en" sz="2400"/>
              <a:t>name length</a:t>
            </a:r>
            <a:endParaRPr b="1" sz="2400"/>
          </a:p>
        </p:txBody>
      </p:sp>
      <p:pic>
        <p:nvPicPr>
          <p:cNvPr id="66" name="Google Shape;66;p14"/>
          <p:cNvPicPr preferRelativeResize="0"/>
          <p:nvPr/>
        </p:nvPicPr>
        <p:blipFill>
          <a:blip r:embed="rId5">
            <a:alphaModFix/>
          </a:blip>
          <a:stretch>
            <a:fillRect/>
          </a:stretch>
        </p:blipFill>
        <p:spPr>
          <a:xfrm>
            <a:off x="1258350" y="2642300"/>
            <a:ext cx="809170" cy="938725"/>
          </a:xfrm>
          <a:prstGeom prst="rect">
            <a:avLst/>
          </a:prstGeom>
          <a:noFill/>
          <a:ln>
            <a:noFill/>
          </a:ln>
        </p:spPr>
      </p:pic>
      <p:sp>
        <p:nvSpPr>
          <p:cNvPr id="67" name="Google Shape;67;p14"/>
          <p:cNvSpPr txBox="1"/>
          <p:nvPr>
            <p:ph type="title"/>
          </p:nvPr>
        </p:nvSpPr>
        <p:spPr>
          <a:xfrm>
            <a:off x="3351975" y="3644000"/>
            <a:ext cx="25419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t>2. Make a name</a:t>
            </a:r>
            <a:endParaRPr b="1" sz="2400"/>
          </a:p>
          <a:p>
            <a:pPr indent="457200" lvl="0" marL="0" rtl="0" algn="l">
              <a:lnSpc>
                <a:spcPct val="100000"/>
              </a:lnSpc>
              <a:spcBef>
                <a:spcPts val="0"/>
              </a:spcBef>
              <a:spcAft>
                <a:spcPts val="0"/>
              </a:spcAft>
              <a:buNone/>
            </a:pPr>
            <a:r>
              <a:rPr b="1" lang="en" sz="2400"/>
              <a:t>tent</a:t>
            </a:r>
            <a:endParaRPr b="1" sz="2400"/>
          </a:p>
        </p:txBody>
      </p:sp>
      <p:sp>
        <p:nvSpPr>
          <p:cNvPr id="68" name="Google Shape;68;p14"/>
          <p:cNvSpPr txBox="1"/>
          <p:nvPr>
            <p:ph type="title"/>
          </p:nvPr>
        </p:nvSpPr>
        <p:spPr>
          <a:xfrm>
            <a:off x="6399975" y="3644000"/>
            <a:ext cx="25419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t>3</a:t>
            </a:r>
            <a:r>
              <a:rPr b="1" lang="en" sz="2400"/>
              <a:t>. Use the QR Code to answer a question → </a:t>
            </a:r>
            <a:endParaRPr b="1" sz="2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69" name="Shape 169"/>
        <p:cNvGrpSpPr/>
        <p:nvPr/>
      </p:nvGrpSpPr>
      <p:grpSpPr>
        <a:xfrm>
          <a:off x="0" y="0"/>
          <a:ext cx="0" cy="0"/>
          <a:chOff x="0" y="0"/>
          <a:chExt cx="0" cy="0"/>
        </a:xfrm>
      </p:grpSpPr>
      <p:sp>
        <p:nvSpPr>
          <p:cNvPr id="170" name="Google Shape;170;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71" name="Google Shape;171;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172" name="Google Shape;172;p23"/>
          <p:cNvPicPr preferRelativeResize="0"/>
          <p:nvPr/>
        </p:nvPicPr>
        <p:blipFill>
          <a:blip r:embed="rId3">
            <a:alphaModFix/>
          </a:blip>
          <a:stretch>
            <a:fillRect/>
          </a:stretch>
        </p:blipFill>
        <p:spPr>
          <a:xfrm>
            <a:off x="114300" y="476250"/>
            <a:ext cx="8915400" cy="4191000"/>
          </a:xfrm>
          <a:prstGeom prst="rect">
            <a:avLst/>
          </a:prstGeom>
          <a:noFill/>
          <a:ln>
            <a:noFill/>
          </a:ln>
        </p:spPr>
      </p:pic>
      <p:sp>
        <p:nvSpPr>
          <p:cNvPr id="173" name="Google Shape;173;p23"/>
          <p:cNvSpPr txBox="1"/>
          <p:nvPr/>
        </p:nvSpPr>
        <p:spPr>
          <a:xfrm rot="-5400000">
            <a:off x="310000" y="2605350"/>
            <a:ext cx="27324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2"/>
                </a:solidFill>
              </a:rPr>
              <a:t>Expectation for success</a:t>
            </a:r>
            <a:endParaRPr b="1">
              <a:solidFill>
                <a:schemeClr val="dk2"/>
              </a:solidFill>
            </a:endParaRPr>
          </a:p>
        </p:txBody>
      </p:sp>
      <p:sp>
        <p:nvSpPr>
          <p:cNvPr id="174" name="Google Shape;174;p23"/>
          <p:cNvSpPr/>
          <p:nvPr/>
        </p:nvSpPr>
        <p:spPr>
          <a:xfrm>
            <a:off x="5781925" y="585075"/>
            <a:ext cx="2898000" cy="572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 name="Google Shape;175;p23"/>
          <p:cNvSpPr/>
          <p:nvPr/>
        </p:nvSpPr>
        <p:spPr>
          <a:xfrm>
            <a:off x="1819525" y="3172900"/>
            <a:ext cx="400200" cy="1077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6" name="Google Shape;176;p23"/>
          <p:cNvSpPr/>
          <p:nvPr/>
        </p:nvSpPr>
        <p:spPr>
          <a:xfrm>
            <a:off x="7461875" y="1157775"/>
            <a:ext cx="1218000" cy="4875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 name="Google Shape;177;p23"/>
          <p:cNvSpPr/>
          <p:nvPr/>
        </p:nvSpPr>
        <p:spPr>
          <a:xfrm>
            <a:off x="7529075" y="3172900"/>
            <a:ext cx="1218000" cy="1221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81" name="Shape 181"/>
        <p:cNvGrpSpPr/>
        <p:nvPr/>
      </p:nvGrpSpPr>
      <p:grpSpPr>
        <a:xfrm>
          <a:off x="0" y="0"/>
          <a:ext cx="0" cy="0"/>
          <a:chOff x="0" y="0"/>
          <a:chExt cx="0" cy="0"/>
        </a:xfrm>
      </p:grpSpPr>
      <p:sp>
        <p:nvSpPr>
          <p:cNvPr id="182" name="Google Shape;182;p24"/>
          <p:cNvSpPr txBox="1"/>
          <p:nvPr>
            <p:ph type="title"/>
          </p:nvPr>
        </p:nvSpPr>
        <p:spPr>
          <a:xfrm>
            <a:off x="110550" y="143300"/>
            <a:ext cx="4461600" cy="572700"/>
          </a:xfrm>
          <a:prstGeom prst="rect">
            <a:avLst/>
          </a:prstGeom>
          <a:solidFill>
            <a:schemeClr val="dk1"/>
          </a:solidFill>
          <a:ln cap="flat" cmpd="sng" w="9525">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solidFill>
                  <a:srgbClr val="FFF2CC"/>
                </a:solidFill>
              </a:rPr>
              <a:t>Research Based Practices</a:t>
            </a:r>
            <a:endParaRPr>
              <a:solidFill>
                <a:srgbClr val="FFF2CC"/>
              </a:solidFill>
            </a:endParaRPr>
          </a:p>
        </p:txBody>
      </p:sp>
      <p:pic>
        <p:nvPicPr>
          <p:cNvPr descr="Shop THE SOUND OF MUSIC Super Deluxe Edition, set for release on December 1, 2023 and available for pre-order now. Featured in a variety of formats, including a Super Deluxe Edition (4-CD/1-Blu-Ray Audio box set and digital). Learn more here: https://found.ee/som-superdeluxe&#10;&#10;Rodgers &amp; Hammerstein's® cinematic treasure, “The Sound of Music” is the winner of five Academy Awards®, including Best Picture. In this true-life story, Julie Andrews lights up the screen as Maria, a spirited young Austrian woman who leaves the convent to become a governess for Captain von Trapp’s (Christopher Plummer) seven unruly children. Her charm and songs soon win the hearts of the children – and their father. But when Nazi Germany unites with Austria, Maria is forced to attempt a daring escape with her new family.&#10;&#10;Connect with RODGERS &amp; HAMMERSTEIN here:&#10;https://www.rnh.com/TheSoundOfMusic&#10;https://www.facebook.com/TheSoundOfMusic&#10;https://www.facebook.com/RodgersandHammerstein&#10;https://www.twitter.com/SoundOfMusic&#10;https://twitter.com/RnH_Legacy&#10;https://www.instagram.com/soundofmusic&#10;https://www.instagram.com/rodgershammerstein" id="183" name="Google Shape;183;p24" title="&quot;Do-Re-Mi&quot; - THE SOUND OF MUSIC (1965)">
            <a:hlinkClick r:id="rId3"/>
          </p:cNvPr>
          <p:cNvPicPr preferRelativeResize="0"/>
          <p:nvPr/>
        </p:nvPicPr>
        <p:blipFill rotWithShape="1">
          <a:blip r:embed="rId4">
            <a:alphaModFix/>
          </a:blip>
          <a:srcRect b="0" l="0" r="0" t="0"/>
          <a:stretch/>
        </p:blipFill>
        <p:spPr>
          <a:xfrm>
            <a:off x="1057550" y="941350"/>
            <a:ext cx="6888300" cy="3874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87" name="Shape 187"/>
        <p:cNvGrpSpPr/>
        <p:nvPr/>
      </p:nvGrpSpPr>
      <p:grpSpPr>
        <a:xfrm>
          <a:off x="0" y="0"/>
          <a:ext cx="0" cy="0"/>
          <a:chOff x="0" y="0"/>
          <a:chExt cx="0" cy="0"/>
        </a:xfrm>
      </p:grpSpPr>
      <p:sp>
        <p:nvSpPr>
          <p:cNvPr id="188" name="Google Shape;188;p25"/>
          <p:cNvSpPr txBox="1"/>
          <p:nvPr>
            <p:ph type="title"/>
          </p:nvPr>
        </p:nvSpPr>
        <p:spPr>
          <a:xfrm>
            <a:off x="311700" y="9022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Using Syllabus to create Engagement from the Start</a:t>
            </a:r>
            <a:endParaRPr/>
          </a:p>
          <a:p>
            <a:pPr indent="0" lvl="0" marL="0" rtl="0" algn="l">
              <a:lnSpc>
                <a:spcPct val="100000"/>
              </a:lnSpc>
              <a:spcBef>
                <a:spcPts val="0"/>
              </a:spcBef>
              <a:spcAft>
                <a:spcPts val="0"/>
              </a:spcAft>
              <a:buSzPct val="111111"/>
              <a:buNone/>
            </a:pPr>
            <a:r>
              <a:t/>
            </a:r>
            <a:endParaRPr/>
          </a:p>
        </p:txBody>
      </p:sp>
      <p:sp>
        <p:nvSpPr>
          <p:cNvPr id="189" name="Google Shape;189;p25"/>
          <p:cNvSpPr txBox="1"/>
          <p:nvPr>
            <p:ph idx="1" type="body"/>
          </p:nvPr>
        </p:nvSpPr>
        <p:spPr>
          <a:xfrm>
            <a:off x="311700" y="101772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t/>
            </a:r>
            <a:endParaRPr sz="2400"/>
          </a:p>
          <a:p>
            <a:pPr indent="0" lvl="0" marL="0" rtl="0" algn="l">
              <a:lnSpc>
                <a:spcPct val="115000"/>
              </a:lnSpc>
              <a:spcBef>
                <a:spcPts val="0"/>
              </a:spcBef>
              <a:spcAft>
                <a:spcPts val="0"/>
              </a:spcAft>
              <a:buSzPts val="1800"/>
              <a:buNone/>
            </a:pPr>
            <a:r>
              <a:t/>
            </a:r>
            <a:endParaRPr sz="2400"/>
          </a:p>
          <a:p>
            <a:pPr indent="0" lvl="0" marL="0" rtl="0" algn="l">
              <a:lnSpc>
                <a:spcPct val="115000"/>
              </a:lnSpc>
              <a:spcBef>
                <a:spcPts val="0"/>
              </a:spcBef>
              <a:spcAft>
                <a:spcPts val="0"/>
              </a:spcAft>
              <a:buSzPts val="1800"/>
              <a:buNone/>
            </a:pPr>
            <a:r>
              <a:t/>
            </a:r>
            <a:endParaRPr sz="2400"/>
          </a:p>
          <a:p>
            <a:pPr indent="0" lvl="0" marL="0" rtl="0" algn="l">
              <a:lnSpc>
                <a:spcPct val="115000"/>
              </a:lnSpc>
              <a:spcBef>
                <a:spcPts val="0"/>
              </a:spcBef>
              <a:spcAft>
                <a:spcPts val="0"/>
              </a:spcAft>
              <a:buSzPts val="1800"/>
              <a:buNone/>
            </a:pPr>
            <a:r>
              <a:t/>
            </a:r>
            <a:endParaRPr sz="2400"/>
          </a:p>
          <a:p>
            <a:pPr indent="0" lvl="0" marL="0" rtl="0" algn="l">
              <a:lnSpc>
                <a:spcPct val="115000"/>
              </a:lnSpc>
              <a:spcBef>
                <a:spcPts val="0"/>
              </a:spcBef>
              <a:spcAft>
                <a:spcPts val="0"/>
              </a:spcAft>
              <a:buSzPts val="1800"/>
              <a:buNone/>
            </a:pPr>
            <a:r>
              <a:t/>
            </a:r>
            <a:endParaRPr sz="2400"/>
          </a:p>
          <a:p>
            <a:pPr indent="0" lvl="0" marL="0" rtl="0" algn="l">
              <a:lnSpc>
                <a:spcPct val="115000"/>
              </a:lnSpc>
              <a:spcBef>
                <a:spcPts val="0"/>
              </a:spcBef>
              <a:spcAft>
                <a:spcPts val="0"/>
              </a:spcAft>
              <a:buSzPts val="1800"/>
              <a:buNone/>
            </a:pPr>
            <a:r>
              <a:t/>
            </a:r>
            <a:endParaRPr sz="2400"/>
          </a:p>
        </p:txBody>
      </p:sp>
      <p:sp>
        <p:nvSpPr>
          <p:cNvPr id="190" name="Google Shape;190;p25"/>
          <p:cNvSpPr txBox="1"/>
          <p:nvPr/>
        </p:nvSpPr>
        <p:spPr>
          <a:xfrm>
            <a:off x="1762325" y="1569500"/>
            <a:ext cx="6307200" cy="295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en" sz="3600" u="none" cap="none" strike="noStrike">
                <a:solidFill>
                  <a:srgbClr val="0563C1"/>
                </a:solidFill>
                <a:latin typeface="Arial"/>
                <a:ea typeface="Arial"/>
                <a:cs typeface="Arial"/>
                <a:sym typeface="Arial"/>
              </a:rPr>
              <a:t>“Have I whipped you up into a fevered pitch of excitement, eager to dive right into the semester?</a:t>
            </a:r>
            <a:r>
              <a:rPr lang="en" sz="3600">
                <a:solidFill>
                  <a:srgbClr val="0563C1"/>
                </a:solidFill>
              </a:rPr>
              <a:t>”</a:t>
            </a:r>
            <a:r>
              <a:rPr b="0" i="0" lang="en" sz="3600" u="none" cap="none" strike="noStrike">
                <a:solidFill>
                  <a:srgbClr val="0563C1"/>
                </a:solidFill>
                <a:latin typeface="Arial"/>
                <a:ea typeface="Arial"/>
                <a:cs typeface="Arial"/>
                <a:sym typeface="Arial"/>
              </a:rPr>
              <a:t> 															</a:t>
            </a:r>
            <a:r>
              <a:rPr b="0" i="1" lang="en" sz="3600" u="none" cap="none" strike="noStrike">
                <a:solidFill>
                  <a:srgbClr val="0563C1"/>
                </a:solidFill>
                <a:latin typeface="Arial"/>
                <a:ea typeface="Arial"/>
                <a:cs typeface="Arial"/>
                <a:sym typeface="Arial"/>
              </a:rPr>
              <a:t>Lang,  p. 125</a:t>
            </a:r>
            <a:endParaRPr b="0" i="1" sz="3600" u="none" cap="none" strike="noStrike">
              <a:solidFill>
                <a:srgbClr val="0563C1"/>
              </a:solidFill>
              <a:latin typeface="Arial"/>
              <a:ea typeface="Arial"/>
              <a:cs typeface="Arial"/>
              <a:sym typeface="Arial"/>
            </a:endParaRPr>
          </a:p>
        </p:txBody>
      </p:sp>
      <p:sp>
        <p:nvSpPr>
          <p:cNvPr id="191" name="Google Shape;191;p25"/>
          <p:cNvSpPr/>
          <p:nvPr/>
        </p:nvSpPr>
        <p:spPr>
          <a:xfrm>
            <a:off x="432325" y="-388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2CC"/>
                </a:solidFill>
                <a:latin typeface="Arial"/>
                <a:ea typeface="Arial"/>
                <a:cs typeface="Arial"/>
                <a:sym typeface="Arial"/>
              </a:rPr>
              <a:t>Cultivating Community</a:t>
            </a:r>
            <a:endParaRPr b="0" i="0" sz="1400" u="none" cap="none" strike="noStrike">
              <a:solidFill>
                <a:srgbClr val="FFF2CC"/>
              </a:solidFill>
              <a:latin typeface="Arial"/>
              <a:ea typeface="Arial"/>
              <a:cs typeface="Arial"/>
              <a:sym typeface="Arial"/>
            </a:endParaRPr>
          </a:p>
        </p:txBody>
      </p:sp>
      <p:sp>
        <p:nvSpPr>
          <p:cNvPr id="192" name="Google Shape;192;p25"/>
          <p:cNvSpPr/>
          <p:nvPr/>
        </p:nvSpPr>
        <p:spPr>
          <a:xfrm>
            <a:off x="3023125" y="-38850"/>
            <a:ext cx="2471100" cy="572700"/>
          </a:xfrm>
          <a:prstGeom prst="right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Teaching Modules</a:t>
            </a:r>
            <a:endParaRPr b="0" i="0" sz="1400" u="none" cap="none" strike="noStrike">
              <a:solidFill>
                <a:schemeClr val="dk1"/>
              </a:solidFill>
              <a:latin typeface="Arial"/>
              <a:ea typeface="Arial"/>
              <a:cs typeface="Arial"/>
              <a:sym typeface="Arial"/>
            </a:endParaRPr>
          </a:p>
        </p:txBody>
      </p:sp>
      <p:sp>
        <p:nvSpPr>
          <p:cNvPr id="193" name="Google Shape;193;p25"/>
          <p:cNvSpPr/>
          <p:nvPr/>
        </p:nvSpPr>
        <p:spPr>
          <a:xfrm>
            <a:off x="5690125" y="-38850"/>
            <a:ext cx="2471100" cy="572700"/>
          </a:xfrm>
          <a:prstGeom prst="right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dk1"/>
                </a:solidFill>
              </a:rPr>
              <a:t>Automate Course Logistics</a:t>
            </a:r>
            <a:r>
              <a:rPr b="0" i="0" lang="en" sz="1400" u="none" cap="none" strike="noStrike">
                <a:solidFill>
                  <a:schemeClr val="lt1"/>
                </a:solidFill>
                <a:latin typeface="Arial"/>
                <a:ea typeface="Arial"/>
                <a:cs typeface="Arial"/>
                <a:sym typeface="Arial"/>
              </a:rPr>
              <a:t> </a:t>
            </a:r>
            <a:endParaRPr b="0" i="0" sz="1400" u="none" cap="none" strike="noStrike">
              <a:solidFill>
                <a:schemeClr val="lt1"/>
              </a:solidFill>
              <a:latin typeface="Arial"/>
              <a:ea typeface="Arial"/>
              <a:cs typeface="Arial"/>
              <a:sym typeface="Arial"/>
            </a:endParaRPr>
          </a:p>
        </p:txBody>
      </p:sp>
      <p:sp>
        <p:nvSpPr>
          <p:cNvPr id="194" name="Google Shape;194;p25"/>
          <p:cNvSpPr txBox="1"/>
          <p:nvPr/>
        </p:nvSpPr>
        <p:spPr>
          <a:xfrm rot="-5398814">
            <a:off x="-1992425" y="2623525"/>
            <a:ext cx="4347000" cy="4617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2CC"/>
                </a:solidFill>
              </a:rPr>
              <a:t>Research Based Practices Enacted</a:t>
            </a:r>
            <a:endParaRPr sz="1800">
              <a:solidFill>
                <a:srgbClr val="FFF2CC"/>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98" name="Shape 198"/>
        <p:cNvGrpSpPr/>
        <p:nvPr/>
      </p:nvGrpSpPr>
      <p:grpSpPr>
        <a:xfrm>
          <a:off x="0" y="0"/>
          <a:ext cx="0" cy="0"/>
          <a:chOff x="0" y="0"/>
          <a:chExt cx="0" cy="0"/>
        </a:xfrm>
      </p:grpSpPr>
      <p:sp>
        <p:nvSpPr>
          <p:cNvPr id="199" name="Google Shape;199;p26"/>
          <p:cNvSpPr txBox="1"/>
          <p:nvPr>
            <p:ph type="title"/>
          </p:nvPr>
        </p:nvSpPr>
        <p:spPr>
          <a:xfrm>
            <a:off x="311700" y="9022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Using Syllabus to create Engagement from the Start</a:t>
            </a:r>
            <a:endParaRPr/>
          </a:p>
          <a:p>
            <a:pPr indent="0" lvl="0" marL="0" rtl="0" algn="l">
              <a:lnSpc>
                <a:spcPct val="100000"/>
              </a:lnSpc>
              <a:spcBef>
                <a:spcPts val="0"/>
              </a:spcBef>
              <a:spcAft>
                <a:spcPts val="0"/>
              </a:spcAft>
              <a:buSzPct val="111111"/>
              <a:buNone/>
            </a:pPr>
            <a:r>
              <a:t/>
            </a:r>
            <a:endParaRPr/>
          </a:p>
        </p:txBody>
      </p:sp>
      <p:sp>
        <p:nvSpPr>
          <p:cNvPr id="200" name="Google Shape;200;p26"/>
          <p:cNvSpPr txBox="1"/>
          <p:nvPr/>
        </p:nvSpPr>
        <p:spPr>
          <a:xfrm>
            <a:off x="311700" y="3259425"/>
            <a:ext cx="8674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lang="en" sz="3600">
                <a:solidFill>
                  <a:srgbClr val="0563C1"/>
                </a:solidFill>
              </a:rPr>
              <a:t>Cold language → Warm language</a:t>
            </a:r>
            <a:endParaRPr b="0" i="1" sz="3600" u="none" cap="none" strike="noStrike">
              <a:solidFill>
                <a:srgbClr val="0563C1"/>
              </a:solidFill>
              <a:latin typeface="Arial"/>
              <a:ea typeface="Arial"/>
              <a:cs typeface="Arial"/>
              <a:sym typeface="Arial"/>
            </a:endParaRPr>
          </a:p>
        </p:txBody>
      </p:sp>
      <p:sp>
        <p:nvSpPr>
          <p:cNvPr id="201" name="Google Shape;201;p26"/>
          <p:cNvSpPr/>
          <p:nvPr/>
        </p:nvSpPr>
        <p:spPr>
          <a:xfrm>
            <a:off x="432325" y="-388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2CC"/>
                </a:solidFill>
                <a:latin typeface="Arial"/>
                <a:ea typeface="Arial"/>
                <a:cs typeface="Arial"/>
                <a:sym typeface="Arial"/>
              </a:rPr>
              <a:t>Cultivating Community</a:t>
            </a:r>
            <a:endParaRPr b="0" i="0" sz="1400" u="none" cap="none" strike="noStrike">
              <a:solidFill>
                <a:srgbClr val="FFF2CC"/>
              </a:solidFill>
              <a:latin typeface="Arial"/>
              <a:ea typeface="Arial"/>
              <a:cs typeface="Arial"/>
              <a:sym typeface="Arial"/>
            </a:endParaRPr>
          </a:p>
        </p:txBody>
      </p:sp>
      <p:sp>
        <p:nvSpPr>
          <p:cNvPr id="202" name="Google Shape;202;p26"/>
          <p:cNvSpPr txBox="1"/>
          <p:nvPr>
            <p:ph type="title"/>
          </p:nvPr>
        </p:nvSpPr>
        <p:spPr>
          <a:xfrm>
            <a:off x="464100" y="1588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PUT AWAY AND TURN OFF YOUR CELL PHONES!</a:t>
            </a:r>
            <a:r>
              <a:rPr lang="en"/>
              <a:t> </a:t>
            </a:r>
            <a:endParaRPr/>
          </a:p>
          <a:p>
            <a:pPr indent="0" lvl="0" marL="0" rtl="0" algn="l">
              <a:lnSpc>
                <a:spcPct val="100000"/>
              </a:lnSpc>
              <a:spcBef>
                <a:spcPts val="0"/>
              </a:spcBef>
              <a:spcAft>
                <a:spcPts val="0"/>
              </a:spcAft>
              <a:buSzPct val="111111"/>
              <a:buNone/>
            </a:pPr>
            <a:r>
              <a:rPr lang="en"/>
              <a:t>If your phone rings or vibrates in class, or I see you checking it or texting, you will be absent for that day.</a:t>
            </a:r>
            <a:endParaRPr/>
          </a:p>
          <a:p>
            <a:pPr indent="0" lvl="0" marL="0" rtl="0" algn="l">
              <a:lnSpc>
                <a:spcPct val="100000"/>
              </a:lnSpc>
              <a:spcBef>
                <a:spcPts val="0"/>
              </a:spcBef>
              <a:spcAft>
                <a:spcPts val="0"/>
              </a:spcAft>
              <a:buSzPct val="111111"/>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06" name="Shape 206"/>
        <p:cNvGrpSpPr/>
        <p:nvPr/>
      </p:nvGrpSpPr>
      <p:grpSpPr>
        <a:xfrm>
          <a:off x="0" y="0"/>
          <a:ext cx="0" cy="0"/>
          <a:chOff x="0" y="0"/>
          <a:chExt cx="0" cy="0"/>
        </a:xfrm>
      </p:grpSpPr>
      <p:sp>
        <p:nvSpPr>
          <p:cNvPr id="207" name="Google Shape;207;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Are you sacrificing the students who want to learn in the name of controlling the students who don't</a:t>
            </a:r>
            <a:endParaRPr/>
          </a:p>
        </p:txBody>
      </p:sp>
      <p:sp>
        <p:nvSpPr>
          <p:cNvPr id="208" name="Google Shape;208;p27"/>
          <p:cNvSpPr txBox="1"/>
          <p:nvPr>
            <p:ph idx="1" type="body"/>
          </p:nvPr>
        </p:nvSpPr>
        <p:spPr>
          <a:xfrm>
            <a:off x="311700" y="1842000"/>
            <a:ext cx="3066000" cy="27270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Video sliders</a:t>
            </a:r>
            <a:endParaRPr/>
          </a:p>
          <a:p>
            <a:pPr indent="-342900" lvl="0" marL="457200" rtl="0" algn="l">
              <a:lnSpc>
                <a:spcPct val="115000"/>
              </a:lnSpc>
              <a:spcBef>
                <a:spcPts val="0"/>
              </a:spcBef>
              <a:spcAft>
                <a:spcPts val="0"/>
              </a:spcAft>
              <a:buSzPts val="1800"/>
              <a:buChar char="●"/>
            </a:pPr>
            <a:r>
              <a:rPr lang="en"/>
              <a:t>Availability of materials</a:t>
            </a:r>
            <a:endParaRPr/>
          </a:p>
          <a:p>
            <a:pPr indent="-342900" lvl="0" marL="457200" rtl="0" algn="l">
              <a:lnSpc>
                <a:spcPct val="115000"/>
              </a:lnSpc>
              <a:spcBef>
                <a:spcPts val="0"/>
              </a:spcBef>
              <a:spcAft>
                <a:spcPts val="0"/>
              </a:spcAft>
              <a:buSzPts val="1800"/>
              <a:buChar char="●"/>
            </a:pPr>
            <a:r>
              <a:rPr lang="en"/>
              <a:t>Accessibility</a:t>
            </a:r>
            <a:endParaRPr/>
          </a:p>
          <a:p>
            <a:pPr indent="-342900" lvl="0" marL="457200" rtl="0" algn="l">
              <a:lnSpc>
                <a:spcPct val="115000"/>
              </a:lnSpc>
              <a:spcBef>
                <a:spcPts val="0"/>
              </a:spcBef>
              <a:spcAft>
                <a:spcPts val="0"/>
              </a:spcAft>
              <a:buSzPts val="1800"/>
              <a:buChar char="●"/>
            </a:pPr>
            <a:r>
              <a:rPr lang="en"/>
              <a:t>Lockdown browsers</a:t>
            </a:r>
            <a:endParaRPr/>
          </a:p>
          <a:p>
            <a:pPr indent="-342900" lvl="0" marL="457200" rtl="0" algn="l">
              <a:lnSpc>
                <a:spcPct val="115000"/>
              </a:lnSpc>
              <a:spcBef>
                <a:spcPts val="0"/>
              </a:spcBef>
              <a:spcAft>
                <a:spcPts val="0"/>
              </a:spcAft>
              <a:buSzPts val="1800"/>
              <a:buChar char="●"/>
            </a:pPr>
            <a:r>
              <a:rPr lang="en"/>
              <a:t>Scanned Notes</a:t>
            </a:r>
            <a:endParaRPr/>
          </a:p>
          <a:p>
            <a:pPr indent="-342900" lvl="0" marL="457200" rtl="0" algn="l">
              <a:lnSpc>
                <a:spcPct val="115000"/>
              </a:lnSpc>
              <a:spcBef>
                <a:spcPts val="0"/>
              </a:spcBef>
              <a:spcAft>
                <a:spcPts val="0"/>
              </a:spcAft>
              <a:buSzPts val="1800"/>
              <a:buChar char="●"/>
            </a:pPr>
            <a:r>
              <a:rPr lang="en"/>
              <a:t>Answer Keys</a:t>
            </a:r>
            <a:endParaRPr/>
          </a:p>
          <a:p>
            <a:pPr indent="-342900" lvl="0" marL="457200" rtl="0" algn="l">
              <a:lnSpc>
                <a:spcPct val="115000"/>
              </a:lnSpc>
              <a:spcBef>
                <a:spcPts val="0"/>
              </a:spcBef>
              <a:spcAft>
                <a:spcPts val="0"/>
              </a:spcAft>
              <a:buSzPts val="1800"/>
              <a:buChar char="●"/>
            </a:pPr>
            <a:r>
              <a:rPr lang="en"/>
              <a:t>Formula Sheets online</a:t>
            </a:r>
            <a:endParaRPr/>
          </a:p>
          <a:p>
            <a:pPr indent="-342900" lvl="0" marL="457200" rtl="0" algn="l">
              <a:lnSpc>
                <a:spcPct val="115000"/>
              </a:lnSpc>
              <a:spcBef>
                <a:spcPts val="0"/>
              </a:spcBef>
              <a:spcAft>
                <a:spcPts val="0"/>
              </a:spcAft>
              <a:buSzPts val="1800"/>
              <a:buChar char="●"/>
            </a:pPr>
            <a:r>
              <a:rPr lang="en"/>
              <a:t>…</a:t>
            </a:r>
            <a:endParaRPr/>
          </a:p>
        </p:txBody>
      </p:sp>
      <p:pic>
        <p:nvPicPr>
          <p:cNvPr id="209" name="Google Shape;209;p27"/>
          <p:cNvPicPr preferRelativeResize="0"/>
          <p:nvPr/>
        </p:nvPicPr>
        <p:blipFill rotWithShape="1">
          <a:blip r:embed="rId3">
            <a:alphaModFix/>
          </a:blip>
          <a:srcRect b="0" l="0" r="0" t="0"/>
          <a:stretch/>
        </p:blipFill>
        <p:spPr>
          <a:xfrm>
            <a:off x="3751175" y="1382475"/>
            <a:ext cx="5084626" cy="3387700"/>
          </a:xfrm>
          <a:prstGeom prst="rect">
            <a:avLst/>
          </a:prstGeom>
          <a:noFill/>
          <a:ln>
            <a:noFill/>
          </a:ln>
        </p:spPr>
      </p:pic>
      <p:sp>
        <p:nvSpPr>
          <p:cNvPr id="210" name="Google Shape;210;p27"/>
          <p:cNvSpPr/>
          <p:nvPr/>
        </p:nvSpPr>
        <p:spPr>
          <a:xfrm>
            <a:off x="432325" y="-388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2CC"/>
                </a:solidFill>
                <a:latin typeface="Arial"/>
                <a:ea typeface="Arial"/>
                <a:cs typeface="Arial"/>
                <a:sym typeface="Arial"/>
              </a:rPr>
              <a:t>Cultivating Community</a:t>
            </a:r>
            <a:endParaRPr b="0" i="0" sz="1400" u="none" cap="none" strike="noStrike">
              <a:solidFill>
                <a:srgbClr val="FFF2CC"/>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14" name="Shape 214"/>
        <p:cNvGrpSpPr/>
        <p:nvPr/>
      </p:nvGrpSpPr>
      <p:grpSpPr>
        <a:xfrm>
          <a:off x="0" y="0"/>
          <a:ext cx="0" cy="0"/>
          <a:chOff x="0" y="0"/>
          <a:chExt cx="0" cy="0"/>
        </a:xfrm>
      </p:grpSpPr>
      <p:sp>
        <p:nvSpPr>
          <p:cNvPr id="215" name="Google Shape;215;p28"/>
          <p:cNvSpPr txBox="1"/>
          <p:nvPr>
            <p:ph type="title"/>
          </p:nvPr>
        </p:nvSpPr>
        <p:spPr>
          <a:xfrm>
            <a:off x="311700" y="3810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Engagement Agreement</a:t>
            </a:r>
            <a:endParaRPr/>
          </a:p>
        </p:txBody>
      </p:sp>
      <p:pic>
        <p:nvPicPr>
          <p:cNvPr id="216" name="Google Shape;216;p28"/>
          <p:cNvPicPr preferRelativeResize="0"/>
          <p:nvPr/>
        </p:nvPicPr>
        <p:blipFill rotWithShape="1">
          <a:blip r:embed="rId3">
            <a:alphaModFix/>
          </a:blip>
          <a:srcRect b="12517" l="0" r="0" t="0"/>
          <a:stretch/>
        </p:blipFill>
        <p:spPr>
          <a:xfrm>
            <a:off x="0" y="1495026"/>
            <a:ext cx="9144000" cy="3579626"/>
          </a:xfrm>
          <a:prstGeom prst="rect">
            <a:avLst/>
          </a:prstGeom>
          <a:noFill/>
          <a:ln>
            <a:noFill/>
          </a:ln>
        </p:spPr>
      </p:pic>
      <p:cxnSp>
        <p:nvCxnSpPr>
          <p:cNvPr id="217" name="Google Shape;217;p28"/>
          <p:cNvCxnSpPr/>
          <p:nvPr/>
        </p:nvCxnSpPr>
        <p:spPr>
          <a:xfrm>
            <a:off x="2415025" y="1540275"/>
            <a:ext cx="6666300" cy="28800"/>
          </a:xfrm>
          <a:prstGeom prst="straightConnector1">
            <a:avLst/>
          </a:prstGeom>
          <a:noFill/>
          <a:ln cap="flat" cmpd="sng" w="76200">
            <a:solidFill>
              <a:srgbClr val="999999"/>
            </a:solidFill>
            <a:prstDash val="solid"/>
            <a:round/>
            <a:headEnd len="med" w="med" type="stealth"/>
            <a:tailEnd len="med" w="med" type="stealth"/>
          </a:ln>
        </p:spPr>
      </p:cxnSp>
      <p:sp>
        <p:nvSpPr>
          <p:cNvPr id="218" name="Google Shape;218;p28"/>
          <p:cNvSpPr txBox="1"/>
          <p:nvPr/>
        </p:nvSpPr>
        <p:spPr>
          <a:xfrm>
            <a:off x="2630525" y="771475"/>
            <a:ext cx="62784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6AA84F"/>
                </a:solidFill>
                <a:latin typeface="Arial"/>
                <a:ea typeface="Arial"/>
                <a:cs typeface="Arial"/>
                <a:sym typeface="Arial"/>
              </a:rPr>
              <a:t>Engaged</a:t>
            </a:r>
            <a:r>
              <a:rPr b="1" i="0" lang="en" sz="1800" u="none" cap="none" strike="noStrike">
                <a:solidFill>
                  <a:schemeClr val="dk2"/>
                </a:solidFill>
                <a:latin typeface="Arial"/>
                <a:ea typeface="Arial"/>
                <a:cs typeface="Arial"/>
                <a:sym typeface="Arial"/>
              </a:rPr>
              <a:t>			</a:t>
            </a:r>
            <a:r>
              <a:rPr b="1" i="0" lang="en" sz="1800" u="none" cap="none" strike="noStrike">
                <a:solidFill>
                  <a:srgbClr val="BF9000"/>
                </a:solidFill>
                <a:latin typeface="Arial"/>
                <a:ea typeface="Arial"/>
                <a:cs typeface="Arial"/>
                <a:sym typeface="Arial"/>
              </a:rPr>
              <a:t>On phone</a:t>
            </a:r>
            <a:r>
              <a:rPr b="1" i="0" lang="en" sz="1800" u="none" cap="none" strike="noStrike">
                <a:solidFill>
                  <a:schemeClr val="dk2"/>
                </a:solidFill>
                <a:latin typeface="Arial"/>
                <a:ea typeface="Arial"/>
                <a:cs typeface="Arial"/>
                <a:sym typeface="Arial"/>
              </a:rPr>
              <a:t>				</a:t>
            </a:r>
            <a:r>
              <a:rPr b="1" i="0" lang="en" sz="1800" u="none" cap="none" strike="noStrike">
                <a:solidFill>
                  <a:srgbClr val="E06666"/>
                </a:solidFill>
                <a:latin typeface="Arial"/>
                <a:ea typeface="Arial"/>
                <a:cs typeface="Arial"/>
                <a:sym typeface="Arial"/>
              </a:rPr>
              <a:t>Asleep</a:t>
            </a:r>
            <a:endParaRPr b="1" i="0" sz="1800" u="none" cap="none" strike="noStrike">
              <a:solidFill>
                <a:srgbClr val="E06666"/>
              </a:solidFill>
              <a:latin typeface="Arial"/>
              <a:ea typeface="Arial"/>
              <a:cs typeface="Arial"/>
              <a:sym typeface="Arial"/>
            </a:endParaRPr>
          </a:p>
        </p:txBody>
      </p:sp>
      <p:sp>
        <p:nvSpPr>
          <p:cNvPr id="219" name="Google Shape;219;p28"/>
          <p:cNvSpPr/>
          <p:nvPr/>
        </p:nvSpPr>
        <p:spPr>
          <a:xfrm>
            <a:off x="432325" y="-388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2CC"/>
                </a:solidFill>
                <a:latin typeface="Arial"/>
                <a:ea typeface="Arial"/>
                <a:cs typeface="Arial"/>
                <a:sym typeface="Arial"/>
              </a:rPr>
              <a:t>Cultivating Community</a:t>
            </a:r>
            <a:endParaRPr b="0" i="0" sz="1400" u="none" cap="none" strike="noStrike">
              <a:solidFill>
                <a:srgbClr val="FFF2CC"/>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23" name="Shape 223"/>
        <p:cNvGrpSpPr/>
        <p:nvPr/>
      </p:nvGrpSpPr>
      <p:grpSpPr>
        <a:xfrm>
          <a:off x="0" y="0"/>
          <a:ext cx="0" cy="0"/>
          <a:chOff x="0" y="0"/>
          <a:chExt cx="0" cy="0"/>
        </a:xfrm>
      </p:grpSpPr>
      <p:pic>
        <p:nvPicPr>
          <p:cNvPr descr="Marni Nixon (dubbing Deobrah Kerr) sings &quot;Getting to Know You’' from the 1956 film of Rodgers &amp; Hammerstein's The King and I.&#10;&#10;CONNECT WITH RODGERS &amp; HAMMERSTEIN here: &#10;http://www.rodgersandhammerstein.com&#10;http://www.facebook.com/RodgersandHammerstein&#10;https://twitter.com/RnH_Legacy&#10;http://instagram.com/rodgersandhammerstein&#10;https://www.tiktok.com/@rodgersandhammerstein&#10;&#10;ABOUT RODGERS &amp; HAMMERSTEIN&#10;After long and highly distinguished careers with other collaborators, Richard Rodgers (Composer, 1902-1979) and Oscar Hammerstein II (Librettist/Lyricist, 1895-1960) joined forces in 1943 to create the most successful partnership in American musical theater. Prior to joining forces, Rodgers collaborated with lyricist Lorenz Hart on musical comedies that epitomized wit and sophistication (Pal Joey, On Your Toes, Babes In Arms and more), while Hammerstein brought new life to operetta and created the classic Show Boat with Jerome Kern. Oklahoma!, the first Rodgers &amp; Hammerstein musical, introduced an integrated form that became known as “the musical play.” Their shows that followed included Carousel, South Pacific, The King and I, and The Sound of Music. Collectively, the Rodgers &amp; Hammerstein musicals have earned Tony, Oscar, Grammy, Emmy, Pulitzer, and Olivier Awards. The Rodgers &amp; Hammerstein Organization is a Concord Company, www.concord.com.&#10;&#10;#Broadway #Theater #Theatre #RodgersAndHammerstein #RichardRodgers #OscarHammerstein #Rodgers #Hammerstein #KingandI" id="224" name="Google Shape;224;p29" title="Getting to Know You from The King and I">
            <a:hlinkClick r:id="rId3"/>
          </p:cNvPr>
          <p:cNvPicPr preferRelativeResize="0"/>
          <p:nvPr/>
        </p:nvPicPr>
        <p:blipFill>
          <a:blip r:embed="rId4">
            <a:alphaModFix/>
          </a:blip>
          <a:stretch>
            <a:fillRect/>
          </a:stretch>
        </p:blipFill>
        <p:spPr>
          <a:xfrm>
            <a:off x="877475" y="749830"/>
            <a:ext cx="7389050" cy="4156346"/>
          </a:xfrm>
          <a:prstGeom prst="rect">
            <a:avLst/>
          </a:prstGeom>
          <a:noFill/>
          <a:ln>
            <a:noFill/>
          </a:ln>
        </p:spPr>
      </p:pic>
      <p:sp>
        <p:nvSpPr>
          <p:cNvPr id="225" name="Google Shape;225;p29"/>
          <p:cNvSpPr/>
          <p:nvPr/>
        </p:nvSpPr>
        <p:spPr>
          <a:xfrm>
            <a:off x="432325" y="-388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2CC"/>
                </a:solidFill>
                <a:latin typeface="Arial"/>
                <a:ea typeface="Arial"/>
                <a:cs typeface="Arial"/>
                <a:sym typeface="Arial"/>
              </a:rPr>
              <a:t>Cultivating Community</a:t>
            </a:r>
            <a:endParaRPr b="0" i="0" sz="1400" u="none" cap="none" strike="noStrike">
              <a:solidFill>
                <a:srgbClr val="FFF2CC"/>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0"/>
                                        <p:tgtEl>
                                          <p:spTgt spid="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29" name="Shape 229"/>
        <p:cNvGrpSpPr/>
        <p:nvPr/>
      </p:nvGrpSpPr>
      <p:grpSpPr>
        <a:xfrm>
          <a:off x="0" y="0"/>
          <a:ext cx="0" cy="0"/>
          <a:chOff x="0" y="0"/>
          <a:chExt cx="0" cy="0"/>
        </a:xfrm>
      </p:grpSpPr>
      <p:sp>
        <p:nvSpPr>
          <p:cNvPr id="230" name="Google Shape;230;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Getting to Know you Example Survey</a:t>
            </a:r>
            <a:endParaRPr/>
          </a:p>
        </p:txBody>
      </p:sp>
      <p:sp>
        <p:nvSpPr>
          <p:cNvPr id="231" name="Google Shape;231;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Link to copy an sample of a Google Forms Survey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35" name="Shape 235"/>
        <p:cNvGrpSpPr/>
        <p:nvPr/>
      </p:nvGrpSpPr>
      <p:grpSpPr>
        <a:xfrm>
          <a:off x="0" y="0"/>
          <a:ext cx="0" cy="0"/>
          <a:chOff x="0" y="0"/>
          <a:chExt cx="0" cy="0"/>
        </a:xfrm>
      </p:grpSpPr>
      <p:sp>
        <p:nvSpPr>
          <p:cNvPr id="236" name="Google Shape;236;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en" sz="1200">
                <a:solidFill>
                  <a:srgbClr val="FFFFFF"/>
                </a:solidFill>
                <a:highlight>
                  <a:srgbClr val="FFFFFF"/>
                </a:highlight>
                <a:latin typeface="Roboto"/>
                <a:ea typeface="Roboto"/>
                <a:cs typeface="Roboto"/>
                <a:sym typeface="Roboto"/>
              </a:rPr>
              <a:t>Reflection</a:t>
            </a:r>
            <a:endParaRPr/>
          </a:p>
        </p:txBody>
      </p:sp>
      <p:pic>
        <p:nvPicPr>
          <p:cNvPr id="237" name="Google Shape;237;p31"/>
          <p:cNvPicPr preferRelativeResize="0"/>
          <p:nvPr/>
        </p:nvPicPr>
        <p:blipFill rotWithShape="1">
          <a:blip r:embed="rId3">
            <a:alphaModFix/>
          </a:blip>
          <a:srcRect b="0" l="0" r="0" t="0"/>
          <a:stretch/>
        </p:blipFill>
        <p:spPr>
          <a:xfrm>
            <a:off x="44833" y="0"/>
            <a:ext cx="9054333" cy="5143499"/>
          </a:xfrm>
          <a:prstGeom prst="rect">
            <a:avLst/>
          </a:prstGeom>
          <a:noFill/>
          <a:ln>
            <a:noFill/>
          </a:ln>
        </p:spPr>
      </p:pic>
      <p:sp>
        <p:nvSpPr>
          <p:cNvPr id="238" name="Google Shape;238;p31"/>
          <p:cNvSpPr/>
          <p:nvPr/>
        </p:nvSpPr>
        <p:spPr>
          <a:xfrm>
            <a:off x="432325" y="-388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2CC"/>
                </a:solidFill>
                <a:latin typeface="Arial"/>
                <a:ea typeface="Arial"/>
                <a:cs typeface="Arial"/>
                <a:sym typeface="Arial"/>
              </a:rPr>
              <a:t>Cultivating Community</a:t>
            </a:r>
            <a:endParaRPr b="0" i="0" sz="1400" u="none" cap="none" strike="noStrike">
              <a:solidFill>
                <a:srgbClr val="FFF2CC"/>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42" name="Shape 242"/>
        <p:cNvGrpSpPr/>
        <p:nvPr/>
      </p:nvGrpSpPr>
      <p:grpSpPr>
        <a:xfrm>
          <a:off x="0" y="0"/>
          <a:ext cx="0" cy="0"/>
          <a:chOff x="0" y="0"/>
          <a:chExt cx="0" cy="0"/>
        </a:xfrm>
      </p:grpSpPr>
      <p:sp>
        <p:nvSpPr>
          <p:cNvPr id="243" name="Google Shape;243;p32"/>
          <p:cNvSpPr txBox="1"/>
          <p:nvPr>
            <p:ph type="ctrTitle"/>
          </p:nvPr>
        </p:nvSpPr>
        <p:spPr>
          <a:xfrm>
            <a:off x="390525" y="1819275"/>
            <a:ext cx="3156000" cy="9336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First Name Length</a:t>
            </a:r>
            <a:endParaRPr/>
          </a:p>
        </p:txBody>
      </p:sp>
      <p:sp>
        <p:nvSpPr>
          <p:cNvPr id="244" name="Google Shape;244;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245" name="Google Shape;245;p32"/>
          <p:cNvPicPr preferRelativeResize="0"/>
          <p:nvPr/>
        </p:nvPicPr>
        <p:blipFill rotWithShape="1">
          <a:blip r:embed="rId3">
            <a:alphaModFix/>
          </a:blip>
          <a:srcRect b="0" l="0" r="0" t="0"/>
          <a:stretch/>
        </p:blipFill>
        <p:spPr>
          <a:xfrm>
            <a:off x="3687075" y="743281"/>
            <a:ext cx="4419600" cy="4345944"/>
          </a:xfrm>
          <a:prstGeom prst="rect">
            <a:avLst/>
          </a:prstGeom>
          <a:noFill/>
          <a:ln>
            <a:noFill/>
          </a:ln>
        </p:spPr>
      </p:pic>
      <p:sp>
        <p:nvSpPr>
          <p:cNvPr id="246" name="Google Shape;246;p32"/>
          <p:cNvSpPr txBox="1"/>
          <p:nvPr/>
        </p:nvSpPr>
        <p:spPr>
          <a:xfrm>
            <a:off x="6200375" y="845500"/>
            <a:ext cx="1831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563C1"/>
                </a:solidFill>
                <a:latin typeface="Roboto"/>
                <a:ea typeface="Roboto"/>
                <a:cs typeface="Roboto"/>
                <a:sym typeface="Roboto"/>
              </a:rPr>
              <a:t>Mean = 6.63</a:t>
            </a:r>
            <a:endParaRPr b="0" i="0" sz="1800" u="none" cap="none" strike="noStrike">
              <a:solidFill>
                <a:srgbClr val="0563C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E06666"/>
                </a:solidFill>
                <a:latin typeface="Roboto"/>
                <a:ea typeface="Roboto"/>
                <a:cs typeface="Roboto"/>
                <a:sym typeface="Roboto"/>
              </a:rPr>
              <a:t>Median = 7</a:t>
            </a:r>
            <a:endParaRPr b="0" i="0" sz="1800" u="none" cap="none" strike="noStrike">
              <a:solidFill>
                <a:srgbClr val="E06666"/>
              </a:solidFill>
              <a:latin typeface="Roboto"/>
              <a:ea typeface="Roboto"/>
              <a:cs typeface="Roboto"/>
              <a:sym typeface="Roboto"/>
            </a:endParaRPr>
          </a:p>
        </p:txBody>
      </p:sp>
      <p:sp>
        <p:nvSpPr>
          <p:cNvPr id="247" name="Google Shape;247;p32"/>
          <p:cNvSpPr/>
          <p:nvPr/>
        </p:nvSpPr>
        <p:spPr>
          <a:xfrm>
            <a:off x="432325" y="-388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2CC"/>
                </a:solidFill>
                <a:latin typeface="Arial"/>
                <a:ea typeface="Arial"/>
                <a:cs typeface="Arial"/>
                <a:sym typeface="Arial"/>
              </a:rPr>
              <a:t>Cultivating Community</a:t>
            </a:r>
            <a:endParaRPr b="0" i="0" sz="1400" u="none" cap="none" strike="noStrike">
              <a:solidFill>
                <a:srgbClr val="FFF2CC"/>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4" name="Google Shape;74;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75" name="Google Shape;75;p15"/>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76" name="Google Shape;76;p15"/>
          <p:cNvSpPr txBox="1"/>
          <p:nvPr/>
        </p:nvSpPr>
        <p:spPr>
          <a:xfrm>
            <a:off x="2207100" y="1277750"/>
            <a:ext cx="2057700" cy="366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 sz="2200" u="none" cap="none" strike="noStrike">
                <a:solidFill>
                  <a:srgbClr val="000000"/>
                </a:solidFill>
                <a:latin typeface="Arial"/>
                <a:ea typeface="Arial"/>
                <a:cs typeface="Arial"/>
                <a:sym typeface="Arial"/>
              </a:rPr>
              <a:t>Sheri Johnson</a:t>
            </a:r>
            <a:endParaRPr b="0" i="0" sz="2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77" name="Google Shape;77;p15"/>
          <p:cNvSpPr txBox="1"/>
          <p:nvPr/>
        </p:nvSpPr>
        <p:spPr>
          <a:xfrm>
            <a:off x="4710350" y="1286425"/>
            <a:ext cx="2057700" cy="366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 sz="2200" u="none" cap="none" strike="noStrike">
                <a:solidFill>
                  <a:srgbClr val="000000"/>
                </a:solidFill>
                <a:latin typeface="Arial"/>
                <a:ea typeface="Arial"/>
                <a:cs typeface="Arial"/>
                <a:sym typeface="Arial"/>
              </a:rPr>
              <a:t>Susan Hardy</a:t>
            </a:r>
            <a:endParaRPr b="0" i="0" sz="1400" u="none" cap="none" strike="noStrike">
              <a:solidFill>
                <a:srgbClr val="000000"/>
              </a:solidFill>
              <a:latin typeface="Arial"/>
              <a:ea typeface="Arial"/>
              <a:cs typeface="Arial"/>
              <a:sym typeface="Arial"/>
            </a:endParaRPr>
          </a:p>
        </p:txBody>
      </p:sp>
      <p:pic>
        <p:nvPicPr>
          <p:cNvPr id="78" name="Google Shape;78;p15" title="SusanHardy_0005.jpg"/>
          <p:cNvPicPr preferRelativeResize="0"/>
          <p:nvPr/>
        </p:nvPicPr>
        <p:blipFill rotWithShape="1">
          <a:blip r:embed="rId4">
            <a:alphaModFix/>
          </a:blip>
          <a:srcRect b="26413" l="7405" r="9846" t="11914"/>
          <a:stretch/>
        </p:blipFill>
        <p:spPr>
          <a:xfrm>
            <a:off x="4710575" y="1757250"/>
            <a:ext cx="2057575" cy="2299151"/>
          </a:xfrm>
          <a:prstGeom prst="rect">
            <a:avLst/>
          </a:prstGeom>
          <a:noFill/>
          <a:ln>
            <a:noFill/>
          </a:ln>
        </p:spPr>
      </p:pic>
      <p:pic>
        <p:nvPicPr>
          <p:cNvPr id="79" name="Google Shape;79;p15" title="SheriJohnsonKSU[3393].jpg"/>
          <p:cNvPicPr preferRelativeResize="0"/>
          <p:nvPr/>
        </p:nvPicPr>
        <p:blipFill rotWithShape="1">
          <a:blip r:embed="rId5">
            <a:alphaModFix/>
          </a:blip>
          <a:srcRect b="0" l="0" r="0" t="16191"/>
          <a:stretch/>
        </p:blipFill>
        <p:spPr>
          <a:xfrm>
            <a:off x="2207050" y="1757250"/>
            <a:ext cx="2057576" cy="2299151"/>
          </a:xfrm>
          <a:prstGeom prst="rect">
            <a:avLst/>
          </a:prstGeom>
          <a:noFill/>
          <a:ln>
            <a:noFill/>
          </a:ln>
        </p:spPr>
      </p:pic>
      <p:sp>
        <p:nvSpPr>
          <p:cNvPr id="80" name="Google Shape;80;p15"/>
          <p:cNvSpPr txBox="1"/>
          <p:nvPr>
            <p:ph idx="4294967295" type="title"/>
          </p:nvPr>
        </p:nvSpPr>
        <p:spPr>
          <a:xfrm>
            <a:off x="333525" y="323600"/>
            <a:ext cx="8520600" cy="849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1200"/>
              </a:spcBef>
              <a:spcAft>
                <a:spcPts val="1200"/>
              </a:spcAft>
              <a:buSzPts val="2800"/>
              <a:buNone/>
            </a:pPr>
            <a:r>
              <a:rPr b="1" lang="en" sz="2400"/>
              <a:t>Using Evidence-Based Strategies to Engage &amp; Motivate Students in Large Introductory Statistics Lectures</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51" name="Shape 251"/>
        <p:cNvGrpSpPr/>
        <p:nvPr/>
      </p:nvGrpSpPr>
      <p:grpSpPr>
        <a:xfrm>
          <a:off x="0" y="0"/>
          <a:ext cx="0" cy="0"/>
          <a:chOff x="0" y="0"/>
          <a:chExt cx="0" cy="0"/>
        </a:xfrm>
      </p:grpSpPr>
      <p:sp>
        <p:nvSpPr>
          <p:cNvPr id="252" name="Google Shape;252;p33"/>
          <p:cNvSpPr txBox="1"/>
          <p:nvPr>
            <p:ph type="ctrTitle"/>
          </p:nvPr>
        </p:nvSpPr>
        <p:spPr>
          <a:xfrm>
            <a:off x="144375" y="862825"/>
            <a:ext cx="3636000" cy="38028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1110"/>
              <a:buNone/>
            </a:pPr>
            <a:r>
              <a:rPr lang="en"/>
              <a:t>Sampling Distributions</a:t>
            </a:r>
            <a:endParaRPr/>
          </a:p>
          <a:p>
            <a:pPr indent="0" lvl="0" marL="0" rtl="0" algn="l">
              <a:lnSpc>
                <a:spcPct val="100000"/>
              </a:lnSpc>
              <a:spcBef>
                <a:spcPts val="0"/>
              </a:spcBef>
              <a:spcAft>
                <a:spcPts val="0"/>
              </a:spcAft>
              <a:buSzPct val="218029"/>
              <a:buNone/>
            </a:pPr>
            <a:r>
              <a:t/>
            </a:r>
            <a:endParaRPr sz="2650"/>
          </a:p>
          <a:p>
            <a:pPr indent="-380047" lvl="0" marL="457200" rtl="0" algn="l">
              <a:lnSpc>
                <a:spcPct val="200000"/>
              </a:lnSpc>
              <a:spcBef>
                <a:spcPts val="0"/>
              </a:spcBef>
              <a:spcAft>
                <a:spcPts val="0"/>
              </a:spcAft>
              <a:buSzPct val="100000"/>
              <a:buChar char="●"/>
            </a:pPr>
            <a:r>
              <a:rPr lang="en" sz="2650"/>
              <a:t>Groups of 5</a:t>
            </a:r>
            <a:endParaRPr sz="2650"/>
          </a:p>
          <a:p>
            <a:pPr indent="-380047" lvl="0" marL="457200" rtl="0" algn="l">
              <a:lnSpc>
                <a:spcPct val="200000"/>
              </a:lnSpc>
              <a:spcBef>
                <a:spcPts val="0"/>
              </a:spcBef>
              <a:spcAft>
                <a:spcPts val="0"/>
              </a:spcAft>
              <a:buSzPct val="100000"/>
              <a:buChar char="●"/>
            </a:pPr>
            <a:r>
              <a:rPr lang="en" sz="2650"/>
              <a:t>Average Name length</a:t>
            </a:r>
            <a:endParaRPr sz="2650"/>
          </a:p>
        </p:txBody>
      </p:sp>
      <p:sp>
        <p:nvSpPr>
          <p:cNvPr id="253" name="Google Shape;253;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254" name="Google Shape;254;p33"/>
          <p:cNvPicPr preferRelativeResize="0"/>
          <p:nvPr/>
        </p:nvPicPr>
        <p:blipFill>
          <a:blip r:embed="rId3">
            <a:alphaModFix/>
          </a:blip>
          <a:stretch>
            <a:fillRect/>
          </a:stretch>
        </p:blipFill>
        <p:spPr>
          <a:xfrm>
            <a:off x="3962325" y="862825"/>
            <a:ext cx="5058825" cy="2846511"/>
          </a:xfrm>
          <a:prstGeom prst="rect">
            <a:avLst/>
          </a:prstGeom>
          <a:noFill/>
          <a:ln>
            <a:noFill/>
          </a:ln>
        </p:spPr>
      </p:pic>
      <p:sp>
        <p:nvSpPr>
          <p:cNvPr id="255" name="Google Shape;255;p33"/>
          <p:cNvSpPr txBox="1"/>
          <p:nvPr/>
        </p:nvSpPr>
        <p:spPr>
          <a:xfrm>
            <a:off x="6514850" y="3335425"/>
            <a:ext cx="2506200" cy="307800"/>
          </a:xfrm>
          <a:prstGeom prst="rect">
            <a:avLst/>
          </a:prstGeom>
          <a:solidFill>
            <a:schemeClr val="lt1"/>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sz="800">
                <a:solidFill>
                  <a:srgbClr val="FF0000"/>
                </a:solidFill>
              </a:rPr>
              <a:t>Average</a:t>
            </a:r>
            <a:r>
              <a:rPr lang="en" sz="800">
                <a:solidFill>
                  <a:srgbClr val="FF0000"/>
                </a:solidFill>
              </a:rPr>
              <a:t> Name length</a:t>
            </a:r>
            <a:endParaRPr sz="800">
              <a:solidFill>
                <a:srgbClr val="FF0000"/>
              </a:solidFill>
            </a:endParaRPr>
          </a:p>
        </p:txBody>
      </p:sp>
      <p:sp>
        <p:nvSpPr>
          <p:cNvPr id="256" name="Google Shape;256;p33"/>
          <p:cNvSpPr/>
          <p:nvPr/>
        </p:nvSpPr>
        <p:spPr>
          <a:xfrm>
            <a:off x="432325" y="-388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2CC"/>
                </a:solidFill>
                <a:latin typeface="Arial"/>
                <a:ea typeface="Arial"/>
                <a:cs typeface="Arial"/>
                <a:sym typeface="Arial"/>
              </a:rPr>
              <a:t>Cultivating Community</a:t>
            </a:r>
            <a:endParaRPr b="0" i="0" sz="1400" u="none" cap="none" strike="noStrike">
              <a:solidFill>
                <a:srgbClr val="FFF2CC"/>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60" name="Shape 260"/>
        <p:cNvGrpSpPr/>
        <p:nvPr/>
      </p:nvGrpSpPr>
      <p:grpSpPr>
        <a:xfrm>
          <a:off x="0" y="0"/>
          <a:ext cx="0" cy="0"/>
          <a:chOff x="0" y="0"/>
          <a:chExt cx="0" cy="0"/>
        </a:xfrm>
      </p:grpSpPr>
      <p:sp>
        <p:nvSpPr>
          <p:cNvPr id="261" name="Google Shape;261;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Peer-to-Peer Mentoring</a:t>
            </a:r>
            <a:endParaRPr/>
          </a:p>
        </p:txBody>
      </p:sp>
      <p:sp>
        <p:nvSpPr>
          <p:cNvPr id="262" name="Google Shape;262;p34"/>
          <p:cNvSpPr txBox="1"/>
          <p:nvPr>
            <p:ph idx="1" type="body"/>
          </p:nvPr>
        </p:nvSpPr>
        <p:spPr>
          <a:xfrm>
            <a:off x="311700" y="1208250"/>
            <a:ext cx="3108900" cy="2969100"/>
          </a:xfrm>
          <a:prstGeom prst="rect">
            <a:avLst/>
          </a:prstGeom>
          <a:noFill/>
          <a:ln>
            <a:noFill/>
          </a:ln>
        </p:spPr>
        <p:txBody>
          <a:bodyPr anchorCtr="0" anchor="t" bIns="91425" lIns="91425" spcFirstLastPara="1" rIns="91425" wrap="square" tIns="91425">
            <a:normAutofit fontScale="92500" lnSpcReduction="10000"/>
          </a:bodyPr>
          <a:lstStyle/>
          <a:p>
            <a:pPr indent="-334327" lvl="0" marL="457200" rtl="0" algn="l">
              <a:lnSpc>
                <a:spcPct val="115000"/>
              </a:lnSpc>
              <a:spcBef>
                <a:spcPts val="0"/>
              </a:spcBef>
              <a:spcAft>
                <a:spcPts val="0"/>
              </a:spcAft>
              <a:buSzPct val="100000"/>
              <a:buChar char="●"/>
            </a:pPr>
            <a:r>
              <a:rPr lang="en"/>
              <a:t>Zoom room</a:t>
            </a:r>
            <a:endParaRPr/>
          </a:p>
          <a:p>
            <a:pPr indent="-334327" lvl="0" marL="457200" rtl="0" algn="l">
              <a:lnSpc>
                <a:spcPct val="115000"/>
              </a:lnSpc>
              <a:spcBef>
                <a:spcPts val="0"/>
              </a:spcBef>
              <a:spcAft>
                <a:spcPts val="0"/>
              </a:spcAft>
              <a:buSzPct val="100000"/>
              <a:buChar char="●"/>
            </a:pPr>
            <a:r>
              <a:rPr lang="en"/>
              <a:t>Invite peer leaders</a:t>
            </a:r>
            <a:endParaRPr/>
          </a:p>
          <a:p>
            <a:pPr indent="-334327" lvl="0" marL="457200" rtl="0" algn="l">
              <a:lnSpc>
                <a:spcPct val="115000"/>
              </a:lnSpc>
              <a:spcBef>
                <a:spcPts val="0"/>
              </a:spcBef>
              <a:spcAft>
                <a:spcPts val="0"/>
              </a:spcAft>
              <a:buSzPct val="100000"/>
              <a:buChar char="●"/>
            </a:pPr>
            <a:r>
              <a:rPr lang="en"/>
              <a:t>Note impact in LOR</a:t>
            </a:r>
            <a:endParaRPr/>
          </a:p>
          <a:p>
            <a:pPr indent="-334327" lvl="0" marL="457200" rtl="0" algn="l">
              <a:lnSpc>
                <a:spcPct val="115000"/>
              </a:lnSpc>
              <a:spcBef>
                <a:spcPts val="0"/>
              </a:spcBef>
              <a:spcAft>
                <a:spcPts val="0"/>
              </a:spcAft>
              <a:buSzPct val="100000"/>
              <a:buChar char="●"/>
            </a:pPr>
            <a:r>
              <a:rPr lang="en"/>
              <a:t>Activity to make geographical connections</a:t>
            </a:r>
            <a:endParaRPr/>
          </a:p>
          <a:p>
            <a:pPr indent="-334327" lvl="0" marL="457200" rtl="0" algn="l">
              <a:lnSpc>
                <a:spcPct val="115000"/>
              </a:lnSpc>
              <a:spcBef>
                <a:spcPts val="0"/>
              </a:spcBef>
              <a:spcAft>
                <a:spcPts val="0"/>
              </a:spcAft>
              <a:buSzPct val="100000"/>
              <a:buChar char="●"/>
            </a:pPr>
            <a:r>
              <a:rPr lang="en"/>
              <a:t>Group Messaging Apps (e.g. GroupMe) </a:t>
            </a:r>
            <a:endParaRPr/>
          </a:p>
          <a:p>
            <a:pPr indent="-334327" lvl="0" marL="457200" rtl="0" algn="l">
              <a:lnSpc>
                <a:spcPct val="115000"/>
              </a:lnSpc>
              <a:spcBef>
                <a:spcPts val="0"/>
              </a:spcBef>
              <a:spcAft>
                <a:spcPts val="0"/>
              </a:spcAft>
              <a:buSzPct val="100000"/>
              <a:buChar char="●"/>
            </a:pPr>
            <a:r>
              <a:rPr lang="en"/>
              <a:t>Encourage teamwork with “Go Team” at the end of the class</a:t>
            </a:r>
            <a:endParaRPr/>
          </a:p>
        </p:txBody>
      </p:sp>
      <p:pic>
        <p:nvPicPr>
          <p:cNvPr id="263" name="Google Shape;263;p34"/>
          <p:cNvPicPr preferRelativeResize="0"/>
          <p:nvPr/>
        </p:nvPicPr>
        <p:blipFill rotWithShape="1">
          <a:blip r:embed="rId3">
            <a:alphaModFix/>
          </a:blip>
          <a:srcRect b="0" l="0" r="0" t="0"/>
          <a:stretch/>
        </p:blipFill>
        <p:spPr>
          <a:xfrm>
            <a:off x="3530100" y="1170125"/>
            <a:ext cx="5302200" cy="2969232"/>
          </a:xfrm>
          <a:prstGeom prst="rect">
            <a:avLst/>
          </a:prstGeom>
          <a:noFill/>
          <a:ln>
            <a:noFill/>
          </a:ln>
        </p:spPr>
      </p:pic>
      <p:sp>
        <p:nvSpPr>
          <p:cNvPr id="264" name="Google Shape;264;p34"/>
          <p:cNvSpPr/>
          <p:nvPr/>
        </p:nvSpPr>
        <p:spPr>
          <a:xfrm>
            <a:off x="432325" y="-388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2CC"/>
                </a:solidFill>
                <a:latin typeface="Arial"/>
                <a:ea typeface="Arial"/>
                <a:cs typeface="Arial"/>
                <a:sym typeface="Arial"/>
              </a:rPr>
              <a:t>Cultivating Community</a:t>
            </a:r>
            <a:endParaRPr b="0" i="0" sz="1400" u="none" cap="none" strike="noStrike">
              <a:solidFill>
                <a:srgbClr val="FFF2CC"/>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68" name="Shape 268"/>
        <p:cNvGrpSpPr/>
        <p:nvPr/>
      </p:nvGrpSpPr>
      <p:grpSpPr>
        <a:xfrm>
          <a:off x="0" y="0"/>
          <a:ext cx="0" cy="0"/>
          <a:chOff x="0" y="0"/>
          <a:chExt cx="0" cy="0"/>
        </a:xfrm>
      </p:grpSpPr>
      <p:sp>
        <p:nvSpPr>
          <p:cNvPr id="269" name="Google Shape;269;p35"/>
          <p:cNvSpPr txBox="1"/>
          <p:nvPr>
            <p:ph idx="1" type="body"/>
          </p:nvPr>
        </p:nvSpPr>
        <p:spPr>
          <a:xfrm>
            <a:off x="1926450" y="1122250"/>
            <a:ext cx="5274600" cy="31245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4500"/>
              <a:buFont typeface="Arial"/>
              <a:buNone/>
            </a:pPr>
            <a:r>
              <a:rPr lang="en" sz="3600">
                <a:solidFill>
                  <a:srgbClr val="0563C1"/>
                </a:solidFill>
              </a:rPr>
              <a:t>What is happening in the classroom when students are engaged?</a:t>
            </a:r>
            <a:endParaRPr sz="2400">
              <a:solidFill>
                <a:srgbClr val="0563C1"/>
              </a:solidFill>
            </a:endParaRPr>
          </a:p>
          <a:p>
            <a:pPr indent="0" lvl="0" marL="0" rtl="0" algn="l">
              <a:lnSpc>
                <a:spcPct val="100000"/>
              </a:lnSpc>
              <a:spcBef>
                <a:spcPts val="0"/>
              </a:spcBef>
              <a:spcAft>
                <a:spcPts val="0"/>
              </a:spcAft>
              <a:buClr>
                <a:schemeClr val="dk1"/>
              </a:buClr>
              <a:buSzPts val="4500"/>
              <a:buFont typeface="Arial"/>
              <a:buNone/>
            </a:pPr>
            <a:r>
              <a:t/>
            </a:r>
            <a:endParaRPr sz="2400">
              <a:solidFill>
                <a:srgbClr val="0563C1"/>
              </a:solidFill>
            </a:endParaRPr>
          </a:p>
        </p:txBody>
      </p:sp>
      <p:sp>
        <p:nvSpPr>
          <p:cNvPr id="270" name="Google Shape;270;p35"/>
          <p:cNvSpPr/>
          <p:nvPr/>
        </p:nvSpPr>
        <p:spPr>
          <a:xfrm>
            <a:off x="3023125" y="373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2CC"/>
                </a:solidFill>
                <a:latin typeface="Arial"/>
                <a:ea typeface="Arial"/>
                <a:cs typeface="Arial"/>
                <a:sym typeface="Arial"/>
              </a:rPr>
              <a:t>Teaching </a:t>
            </a:r>
            <a:r>
              <a:rPr lang="en">
                <a:solidFill>
                  <a:srgbClr val="FFF2CC"/>
                </a:solidFill>
              </a:rPr>
              <a:t>Modules</a:t>
            </a:r>
            <a:endParaRPr b="0" i="0" sz="1400" u="none" cap="none" strike="noStrike">
              <a:solidFill>
                <a:schemeClr val="dk1"/>
              </a:solidFill>
              <a:latin typeface="Arial"/>
              <a:ea typeface="Arial"/>
              <a:cs typeface="Arial"/>
              <a:sym typeface="Arial"/>
            </a:endParaRPr>
          </a:p>
        </p:txBody>
      </p:sp>
      <p:sp>
        <p:nvSpPr>
          <p:cNvPr id="271" name="Google Shape;271;p35"/>
          <p:cNvSpPr txBox="1"/>
          <p:nvPr/>
        </p:nvSpPr>
        <p:spPr>
          <a:xfrm rot="-5398814">
            <a:off x="-1992425" y="2623525"/>
            <a:ext cx="4347000" cy="4617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2CC"/>
                </a:solidFill>
              </a:rPr>
              <a:t>Research Based Practices Enacted</a:t>
            </a:r>
            <a:endParaRPr sz="1800">
              <a:solidFill>
                <a:srgbClr val="FFF2CC"/>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75" name="Shape 275"/>
        <p:cNvGrpSpPr/>
        <p:nvPr/>
      </p:nvGrpSpPr>
      <p:grpSpPr>
        <a:xfrm>
          <a:off x="0" y="0"/>
          <a:ext cx="0" cy="0"/>
          <a:chOff x="0" y="0"/>
          <a:chExt cx="0" cy="0"/>
        </a:xfrm>
      </p:grpSpPr>
      <p:sp>
        <p:nvSpPr>
          <p:cNvPr id="276" name="Google Shape;276;p36"/>
          <p:cNvSpPr/>
          <p:nvPr/>
        </p:nvSpPr>
        <p:spPr>
          <a:xfrm>
            <a:off x="432325" y="37350"/>
            <a:ext cx="2471100" cy="572700"/>
          </a:xfrm>
          <a:prstGeom prst="right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Cultivating </a:t>
            </a:r>
            <a:r>
              <a:rPr lang="en">
                <a:solidFill>
                  <a:schemeClr val="dk1"/>
                </a:solidFill>
              </a:rPr>
              <a:t>Community</a:t>
            </a:r>
            <a:endParaRPr b="0" i="0" sz="1400" u="none" cap="none" strike="noStrike">
              <a:solidFill>
                <a:schemeClr val="dk1"/>
              </a:solidFill>
              <a:latin typeface="Arial"/>
              <a:ea typeface="Arial"/>
              <a:cs typeface="Arial"/>
              <a:sym typeface="Arial"/>
            </a:endParaRPr>
          </a:p>
        </p:txBody>
      </p:sp>
      <p:sp>
        <p:nvSpPr>
          <p:cNvPr id="277" name="Google Shape;277;p36"/>
          <p:cNvSpPr/>
          <p:nvPr/>
        </p:nvSpPr>
        <p:spPr>
          <a:xfrm>
            <a:off x="3023125" y="373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2CC"/>
                </a:solidFill>
                <a:latin typeface="Arial"/>
                <a:ea typeface="Arial"/>
                <a:cs typeface="Arial"/>
                <a:sym typeface="Arial"/>
              </a:rPr>
              <a:t>Teaching </a:t>
            </a:r>
            <a:r>
              <a:rPr lang="en">
                <a:solidFill>
                  <a:srgbClr val="FFF2CC"/>
                </a:solidFill>
              </a:rPr>
              <a:t>Modules</a:t>
            </a:r>
            <a:endParaRPr b="0" i="0" sz="1400" u="none" cap="none" strike="noStrike">
              <a:solidFill>
                <a:schemeClr val="dk1"/>
              </a:solidFill>
              <a:latin typeface="Arial"/>
              <a:ea typeface="Arial"/>
              <a:cs typeface="Arial"/>
              <a:sym typeface="Arial"/>
            </a:endParaRPr>
          </a:p>
        </p:txBody>
      </p:sp>
      <p:sp>
        <p:nvSpPr>
          <p:cNvPr id="278" name="Google Shape;278;p36"/>
          <p:cNvSpPr/>
          <p:nvPr/>
        </p:nvSpPr>
        <p:spPr>
          <a:xfrm>
            <a:off x="5690125" y="37350"/>
            <a:ext cx="2471100" cy="572700"/>
          </a:xfrm>
          <a:prstGeom prst="right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dk1"/>
                </a:solidFill>
              </a:rPr>
              <a:t>Automate Course Logistics</a:t>
            </a:r>
            <a:r>
              <a:rPr b="0" i="0" lang="en" sz="1400" u="none" cap="none" strike="noStrike">
                <a:solidFill>
                  <a:schemeClr val="lt1"/>
                </a:solidFill>
                <a:latin typeface="Arial"/>
                <a:ea typeface="Arial"/>
                <a:cs typeface="Arial"/>
                <a:sym typeface="Arial"/>
              </a:rPr>
              <a:t> </a:t>
            </a:r>
            <a:endParaRPr b="0" i="0" sz="1400" u="none" cap="none" strike="noStrike">
              <a:solidFill>
                <a:schemeClr val="lt1"/>
              </a:solidFill>
              <a:latin typeface="Arial"/>
              <a:ea typeface="Arial"/>
              <a:cs typeface="Arial"/>
              <a:sym typeface="Arial"/>
            </a:endParaRPr>
          </a:p>
        </p:txBody>
      </p:sp>
      <p:pic>
        <p:nvPicPr>
          <p:cNvPr id="279" name="Google Shape;279;p36"/>
          <p:cNvPicPr preferRelativeResize="0"/>
          <p:nvPr/>
        </p:nvPicPr>
        <p:blipFill>
          <a:blip r:embed="rId3">
            <a:alphaModFix/>
          </a:blip>
          <a:stretch>
            <a:fillRect/>
          </a:stretch>
        </p:blipFill>
        <p:spPr>
          <a:xfrm>
            <a:off x="152400" y="762450"/>
            <a:ext cx="8457300" cy="42286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83" name="Shape 283"/>
        <p:cNvGrpSpPr/>
        <p:nvPr/>
      </p:nvGrpSpPr>
      <p:grpSpPr>
        <a:xfrm>
          <a:off x="0" y="0"/>
          <a:ext cx="0" cy="0"/>
          <a:chOff x="0" y="0"/>
          <a:chExt cx="0" cy="0"/>
        </a:xfrm>
      </p:grpSpPr>
      <p:sp>
        <p:nvSpPr>
          <p:cNvPr id="284" name="Google Shape;284;p37"/>
          <p:cNvSpPr txBox="1"/>
          <p:nvPr>
            <p:ph idx="1" type="body"/>
          </p:nvPr>
        </p:nvSpPr>
        <p:spPr>
          <a:xfrm>
            <a:off x="1926450" y="1122250"/>
            <a:ext cx="6421800" cy="31245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00000"/>
              </a:lnSpc>
              <a:spcBef>
                <a:spcPts val="0"/>
              </a:spcBef>
              <a:spcAft>
                <a:spcPts val="0"/>
              </a:spcAft>
              <a:buClr>
                <a:schemeClr val="dk1"/>
              </a:buClr>
              <a:buSzPct val="125000"/>
              <a:buFont typeface="Arial"/>
              <a:buNone/>
            </a:pPr>
            <a:r>
              <a:rPr lang="en" sz="3600">
                <a:solidFill>
                  <a:srgbClr val="0563C1"/>
                </a:solidFill>
              </a:rPr>
              <a:t>What helped stir up the attention of students was the shift from passive to active…</a:t>
            </a:r>
            <a:endParaRPr sz="3600">
              <a:solidFill>
                <a:srgbClr val="0563C1"/>
              </a:solidFill>
            </a:endParaRPr>
          </a:p>
          <a:p>
            <a:pPr indent="0" lvl="0" marL="0" rtl="0" algn="l">
              <a:lnSpc>
                <a:spcPct val="100000"/>
              </a:lnSpc>
              <a:spcBef>
                <a:spcPts val="0"/>
              </a:spcBef>
              <a:spcAft>
                <a:spcPts val="0"/>
              </a:spcAft>
              <a:buClr>
                <a:schemeClr val="dk1"/>
              </a:buClr>
              <a:buSzPct val="125000"/>
              <a:buFont typeface="Arial"/>
              <a:buNone/>
            </a:pPr>
            <a:r>
              <a:t/>
            </a:r>
            <a:endParaRPr sz="3600">
              <a:solidFill>
                <a:srgbClr val="0563C1"/>
              </a:solidFill>
            </a:endParaRPr>
          </a:p>
          <a:p>
            <a:pPr indent="0" lvl="0" marL="0" rtl="0" algn="l">
              <a:lnSpc>
                <a:spcPct val="100000"/>
              </a:lnSpc>
              <a:spcBef>
                <a:spcPts val="0"/>
              </a:spcBef>
              <a:spcAft>
                <a:spcPts val="0"/>
              </a:spcAft>
              <a:buClr>
                <a:schemeClr val="dk1"/>
              </a:buClr>
              <a:buSzPct val="125000"/>
              <a:buFont typeface="Arial"/>
              <a:buNone/>
            </a:pPr>
            <a:r>
              <a:rPr lang="en" sz="3600">
                <a:solidFill>
                  <a:srgbClr val="0563C1"/>
                </a:solidFill>
              </a:rPr>
              <a:t>What mattered was the change.</a:t>
            </a:r>
            <a:endParaRPr sz="3600">
              <a:solidFill>
                <a:srgbClr val="0563C1"/>
              </a:solidFill>
            </a:endParaRPr>
          </a:p>
          <a:p>
            <a:pPr indent="0" lvl="0" marL="0" rtl="0" algn="l">
              <a:lnSpc>
                <a:spcPct val="100000"/>
              </a:lnSpc>
              <a:spcBef>
                <a:spcPts val="0"/>
              </a:spcBef>
              <a:spcAft>
                <a:spcPts val="0"/>
              </a:spcAft>
              <a:buClr>
                <a:schemeClr val="dk1"/>
              </a:buClr>
              <a:buSzPct val="125000"/>
              <a:buFont typeface="Arial"/>
              <a:buNone/>
            </a:pPr>
            <a:r>
              <a:t/>
            </a:r>
            <a:endParaRPr sz="3600">
              <a:solidFill>
                <a:srgbClr val="0563C1"/>
              </a:solidFill>
            </a:endParaRPr>
          </a:p>
          <a:p>
            <a:pPr indent="0" lvl="0" marL="0" rtl="0" algn="l">
              <a:lnSpc>
                <a:spcPct val="100000"/>
              </a:lnSpc>
              <a:spcBef>
                <a:spcPts val="0"/>
              </a:spcBef>
              <a:spcAft>
                <a:spcPts val="0"/>
              </a:spcAft>
              <a:buClr>
                <a:schemeClr val="dk1"/>
              </a:buClr>
              <a:buSzPct val="100000"/>
              <a:buFont typeface="Arial"/>
              <a:buNone/>
            </a:pPr>
            <a:r>
              <a:rPr lang="en" sz="3600">
                <a:solidFill>
                  <a:srgbClr val="0563C1"/>
                </a:solidFill>
              </a:rPr>
              <a:t>								</a:t>
            </a:r>
            <a:r>
              <a:rPr i="1" lang="en" sz="3600">
                <a:solidFill>
                  <a:srgbClr val="0563C1"/>
                </a:solidFill>
              </a:rPr>
              <a:t>Lang,  p. 154</a:t>
            </a:r>
            <a:endParaRPr sz="3600">
              <a:solidFill>
                <a:srgbClr val="0563C1"/>
              </a:solidFill>
            </a:endParaRPr>
          </a:p>
        </p:txBody>
      </p:sp>
      <p:sp>
        <p:nvSpPr>
          <p:cNvPr id="285" name="Google Shape;285;p37"/>
          <p:cNvSpPr/>
          <p:nvPr/>
        </p:nvSpPr>
        <p:spPr>
          <a:xfrm>
            <a:off x="3023125" y="373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2CC"/>
                </a:solidFill>
                <a:latin typeface="Arial"/>
                <a:ea typeface="Arial"/>
                <a:cs typeface="Arial"/>
                <a:sym typeface="Arial"/>
              </a:rPr>
              <a:t>Teaching </a:t>
            </a:r>
            <a:r>
              <a:rPr lang="en">
                <a:solidFill>
                  <a:srgbClr val="FFF2CC"/>
                </a:solidFill>
              </a:rPr>
              <a:t>Modules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89" name="Shape 289"/>
        <p:cNvGrpSpPr/>
        <p:nvPr/>
      </p:nvGrpSpPr>
      <p:grpSpPr>
        <a:xfrm>
          <a:off x="0" y="0"/>
          <a:ext cx="0" cy="0"/>
          <a:chOff x="0" y="0"/>
          <a:chExt cx="0" cy="0"/>
        </a:xfrm>
      </p:grpSpPr>
      <p:sp>
        <p:nvSpPr>
          <p:cNvPr id="290" name="Google Shape;290;p38"/>
          <p:cNvSpPr txBox="1"/>
          <p:nvPr>
            <p:ph type="title"/>
          </p:nvPr>
        </p:nvSpPr>
        <p:spPr>
          <a:xfrm>
            <a:off x="311700" y="9784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Structuring a Class with Teaching Modules</a:t>
            </a:r>
            <a:endParaRPr/>
          </a:p>
        </p:txBody>
      </p:sp>
      <p:sp>
        <p:nvSpPr>
          <p:cNvPr id="291" name="Google Shape;291;p38"/>
          <p:cNvSpPr txBox="1"/>
          <p:nvPr>
            <p:ph idx="1" type="body"/>
          </p:nvPr>
        </p:nvSpPr>
        <p:spPr>
          <a:xfrm>
            <a:off x="311700" y="1931375"/>
            <a:ext cx="3899100" cy="31245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Clr>
                <a:schemeClr val="dk1"/>
              </a:buClr>
              <a:buSzPts val="4500"/>
              <a:buFont typeface="Arial"/>
              <a:buNone/>
            </a:pPr>
            <a:r>
              <a:rPr lang="en" sz="3600">
                <a:solidFill>
                  <a:srgbClr val="0563C1"/>
                </a:solidFill>
              </a:rPr>
              <a:t>Write the teaching activities you do in your classes </a:t>
            </a:r>
            <a:endParaRPr sz="3600">
              <a:solidFill>
                <a:srgbClr val="0563C1"/>
              </a:solidFill>
            </a:endParaRPr>
          </a:p>
          <a:p>
            <a:pPr indent="0" lvl="0" marL="0" rtl="0" algn="l">
              <a:lnSpc>
                <a:spcPct val="100000"/>
              </a:lnSpc>
              <a:spcBef>
                <a:spcPts val="0"/>
              </a:spcBef>
              <a:spcAft>
                <a:spcPts val="0"/>
              </a:spcAft>
              <a:buClr>
                <a:schemeClr val="dk1"/>
              </a:buClr>
              <a:buSzPts val="4500"/>
              <a:buFont typeface="Arial"/>
              <a:buNone/>
            </a:pPr>
            <a:r>
              <a:rPr lang="en" sz="2400">
                <a:solidFill>
                  <a:srgbClr val="0563C1"/>
                </a:solidFill>
              </a:rPr>
              <a:t>(one activity per card)</a:t>
            </a:r>
            <a:endParaRPr sz="2400">
              <a:solidFill>
                <a:srgbClr val="0563C1"/>
              </a:solidFill>
            </a:endParaRPr>
          </a:p>
          <a:p>
            <a:pPr indent="0" lvl="0" marL="0" rtl="0" algn="l">
              <a:lnSpc>
                <a:spcPct val="100000"/>
              </a:lnSpc>
              <a:spcBef>
                <a:spcPts val="0"/>
              </a:spcBef>
              <a:spcAft>
                <a:spcPts val="0"/>
              </a:spcAft>
              <a:buClr>
                <a:schemeClr val="dk1"/>
              </a:buClr>
              <a:buSzPts val="4500"/>
              <a:buFont typeface="Arial"/>
              <a:buNone/>
            </a:pPr>
            <a:r>
              <a:t/>
            </a:r>
            <a:endParaRPr sz="2400">
              <a:solidFill>
                <a:srgbClr val="0563C1"/>
              </a:solidFill>
            </a:endParaRPr>
          </a:p>
          <a:p>
            <a:pPr indent="0" lvl="0" marL="0" rtl="0" algn="l">
              <a:lnSpc>
                <a:spcPct val="100000"/>
              </a:lnSpc>
              <a:spcBef>
                <a:spcPts val="0"/>
              </a:spcBef>
              <a:spcAft>
                <a:spcPts val="0"/>
              </a:spcAft>
              <a:buClr>
                <a:schemeClr val="dk1"/>
              </a:buClr>
              <a:buSzPts val="4500"/>
              <a:buFont typeface="Arial"/>
              <a:buNone/>
            </a:pPr>
            <a:r>
              <a:t/>
            </a:r>
            <a:endParaRPr sz="2400">
              <a:solidFill>
                <a:srgbClr val="0563C1"/>
              </a:solidFill>
            </a:endParaRPr>
          </a:p>
          <a:p>
            <a:pPr indent="0" lvl="0" marL="0" rtl="0" algn="l">
              <a:lnSpc>
                <a:spcPct val="100000"/>
              </a:lnSpc>
              <a:spcBef>
                <a:spcPts val="0"/>
              </a:spcBef>
              <a:spcAft>
                <a:spcPts val="0"/>
              </a:spcAft>
              <a:buClr>
                <a:schemeClr val="dk1"/>
              </a:buClr>
              <a:buSzPts val="4500"/>
              <a:buFont typeface="Arial"/>
              <a:buNone/>
            </a:pPr>
            <a:r>
              <a:t/>
            </a:r>
            <a:endParaRPr sz="2400">
              <a:solidFill>
                <a:srgbClr val="0563C1"/>
              </a:solidFill>
            </a:endParaRPr>
          </a:p>
          <a:p>
            <a:pPr indent="0" lvl="0" marL="0" rtl="0" algn="l">
              <a:lnSpc>
                <a:spcPct val="100000"/>
              </a:lnSpc>
              <a:spcBef>
                <a:spcPts val="0"/>
              </a:spcBef>
              <a:spcAft>
                <a:spcPts val="0"/>
              </a:spcAft>
              <a:buClr>
                <a:schemeClr val="dk1"/>
              </a:buClr>
              <a:buSzPts val="4500"/>
              <a:buFont typeface="Arial"/>
              <a:buNone/>
            </a:pPr>
            <a:r>
              <a:t/>
            </a:r>
            <a:endParaRPr sz="2400">
              <a:solidFill>
                <a:srgbClr val="0563C1"/>
              </a:solidFill>
            </a:endParaRPr>
          </a:p>
        </p:txBody>
      </p:sp>
      <p:pic>
        <p:nvPicPr>
          <p:cNvPr id="292" name="Google Shape;292;p38"/>
          <p:cNvPicPr preferRelativeResize="0"/>
          <p:nvPr/>
        </p:nvPicPr>
        <p:blipFill rotWithShape="1">
          <a:blip r:embed="rId3">
            <a:alphaModFix/>
          </a:blip>
          <a:srcRect b="0" l="0" r="0" t="0"/>
          <a:stretch/>
        </p:blipFill>
        <p:spPr>
          <a:xfrm>
            <a:off x="4428350" y="1685875"/>
            <a:ext cx="3991024" cy="3991025"/>
          </a:xfrm>
          <a:prstGeom prst="rect">
            <a:avLst/>
          </a:prstGeom>
          <a:noFill/>
          <a:ln>
            <a:noFill/>
          </a:ln>
        </p:spPr>
      </p:pic>
      <p:sp>
        <p:nvSpPr>
          <p:cNvPr id="293" name="Google Shape;293;p38"/>
          <p:cNvSpPr/>
          <p:nvPr/>
        </p:nvSpPr>
        <p:spPr>
          <a:xfrm>
            <a:off x="3023125" y="373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2CC"/>
                </a:solidFill>
                <a:latin typeface="Arial"/>
                <a:ea typeface="Arial"/>
                <a:cs typeface="Arial"/>
                <a:sym typeface="Arial"/>
              </a:rPr>
              <a:t>Teaching </a:t>
            </a:r>
            <a:r>
              <a:rPr lang="en">
                <a:solidFill>
                  <a:srgbClr val="FFF2CC"/>
                </a:solidFill>
              </a:rPr>
              <a:t>Modules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97" name="Shape 297"/>
        <p:cNvGrpSpPr/>
        <p:nvPr/>
      </p:nvGrpSpPr>
      <p:grpSpPr>
        <a:xfrm>
          <a:off x="0" y="0"/>
          <a:ext cx="0" cy="0"/>
          <a:chOff x="0" y="0"/>
          <a:chExt cx="0" cy="0"/>
        </a:xfrm>
      </p:grpSpPr>
      <p:sp>
        <p:nvSpPr>
          <p:cNvPr id="298" name="Google Shape;298;p39"/>
          <p:cNvSpPr txBox="1"/>
          <p:nvPr>
            <p:ph idx="1" type="body"/>
          </p:nvPr>
        </p:nvSpPr>
        <p:spPr>
          <a:xfrm>
            <a:off x="311700" y="1931375"/>
            <a:ext cx="3899100" cy="31245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Clr>
                <a:schemeClr val="dk1"/>
              </a:buClr>
              <a:buSzPts val="4500"/>
              <a:buFont typeface="Arial"/>
              <a:buNone/>
            </a:pPr>
            <a:r>
              <a:rPr lang="en" sz="3600">
                <a:solidFill>
                  <a:srgbClr val="0563C1"/>
                </a:solidFill>
              </a:rPr>
              <a:t>Write the teaching activities you do in your classes </a:t>
            </a:r>
            <a:endParaRPr sz="3600">
              <a:solidFill>
                <a:srgbClr val="0563C1"/>
              </a:solidFill>
            </a:endParaRPr>
          </a:p>
          <a:p>
            <a:pPr indent="0" lvl="0" marL="0" rtl="0" algn="l">
              <a:lnSpc>
                <a:spcPct val="100000"/>
              </a:lnSpc>
              <a:spcBef>
                <a:spcPts val="0"/>
              </a:spcBef>
              <a:spcAft>
                <a:spcPts val="0"/>
              </a:spcAft>
              <a:buClr>
                <a:schemeClr val="dk1"/>
              </a:buClr>
              <a:buSzPts val="4500"/>
              <a:buFont typeface="Arial"/>
              <a:buNone/>
            </a:pPr>
            <a:r>
              <a:rPr lang="en" sz="2400">
                <a:solidFill>
                  <a:srgbClr val="0563C1"/>
                </a:solidFill>
              </a:rPr>
              <a:t>(one activity per card)</a:t>
            </a:r>
            <a:endParaRPr sz="2400">
              <a:solidFill>
                <a:srgbClr val="0563C1"/>
              </a:solidFill>
            </a:endParaRPr>
          </a:p>
          <a:p>
            <a:pPr indent="0" lvl="0" marL="0" rtl="0" algn="l">
              <a:lnSpc>
                <a:spcPct val="100000"/>
              </a:lnSpc>
              <a:spcBef>
                <a:spcPts val="0"/>
              </a:spcBef>
              <a:spcAft>
                <a:spcPts val="0"/>
              </a:spcAft>
              <a:buClr>
                <a:schemeClr val="dk1"/>
              </a:buClr>
              <a:buSzPts val="4500"/>
              <a:buFont typeface="Arial"/>
              <a:buNone/>
            </a:pPr>
            <a:r>
              <a:t/>
            </a:r>
            <a:endParaRPr sz="2400">
              <a:solidFill>
                <a:srgbClr val="0563C1"/>
              </a:solidFill>
            </a:endParaRPr>
          </a:p>
          <a:p>
            <a:pPr indent="0" lvl="0" marL="0" rtl="0" algn="l">
              <a:lnSpc>
                <a:spcPct val="100000"/>
              </a:lnSpc>
              <a:spcBef>
                <a:spcPts val="0"/>
              </a:spcBef>
              <a:spcAft>
                <a:spcPts val="0"/>
              </a:spcAft>
              <a:buClr>
                <a:schemeClr val="dk1"/>
              </a:buClr>
              <a:buSzPts val="4500"/>
              <a:buFont typeface="Arial"/>
              <a:buNone/>
            </a:pPr>
            <a:r>
              <a:t/>
            </a:r>
            <a:endParaRPr sz="2400">
              <a:solidFill>
                <a:srgbClr val="0563C1"/>
              </a:solidFill>
            </a:endParaRPr>
          </a:p>
          <a:p>
            <a:pPr indent="0" lvl="0" marL="0" rtl="0" algn="l">
              <a:lnSpc>
                <a:spcPct val="100000"/>
              </a:lnSpc>
              <a:spcBef>
                <a:spcPts val="0"/>
              </a:spcBef>
              <a:spcAft>
                <a:spcPts val="0"/>
              </a:spcAft>
              <a:buClr>
                <a:schemeClr val="dk1"/>
              </a:buClr>
              <a:buSzPts val="4500"/>
              <a:buFont typeface="Arial"/>
              <a:buNone/>
            </a:pPr>
            <a:r>
              <a:t/>
            </a:r>
            <a:endParaRPr sz="2400">
              <a:solidFill>
                <a:srgbClr val="0563C1"/>
              </a:solidFill>
            </a:endParaRPr>
          </a:p>
          <a:p>
            <a:pPr indent="0" lvl="0" marL="0" rtl="0" algn="l">
              <a:lnSpc>
                <a:spcPct val="100000"/>
              </a:lnSpc>
              <a:spcBef>
                <a:spcPts val="0"/>
              </a:spcBef>
              <a:spcAft>
                <a:spcPts val="0"/>
              </a:spcAft>
              <a:buClr>
                <a:schemeClr val="dk1"/>
              </a:buClr>
              <a:buSzPts val="4500"/>
              <a:buFont typeface="Arial"/>
              <a:buNone/>
            </a:pPr>
            <a:r>
              <a:t/>
            </a:r>
            <a:endParaRPr sz="2400">
              <a:solidFill>
                <a:srgbClr val="0563C1"/>
              </a:solidFill>
            </a:endParaRPr>
          </a:p>
        </p:txBody>
      </p:sp>
      <p:sp>
        <p:nvSpPr>
          <p:cNvPr id="299" name="Google Shape;299;p39"/>
          <p:cNvSpPr/>
          <p:nvPr/>
        </p:nvSpPr>
        <p:spPr>
          <a:xfrm>
            <a:off x="3023125" y="373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2CC"/>
                </a:solidFill>
                <a:latin typeface="Arial"/>
                <a:ea typeface="Arial"/>
                <a:cs typeface="Arial"/>
                <a:sym typeface="Arial"/>
              </a:rPr>
              <a:t>Teaching </a:t>
            </a:r>
            <a:r>
              <a:rPr lang="en">
                <a:solidFill>
                  <a:srgbClr val="FFF2CC"/>
                </a:solidFill>
              </a:rPr>
              <a:t>Modules</a:t>
            </a:r>
            <a:endParaRPr b="0" i="0" sz="1400" u="none" cap="none" strike="noStrike">
              <a:solidFill>
                <a:schemeClr val="dk1"/>
              </a:solidFill>
              <a:latin typeface="Arial"/>
              <a:ea typeface="Arial"/>
              <a:cs typeface="Arial"/>
              <a:sym typeface="Arial"/>
            </a:endParaRPr>
          </a:p>
        </p:txBody>
      </p:sp>
      <p:pic>
        <p:nvPicPr>
          <p:cNvPr id="300" name="Google Shape;300;p39"/>
          <p:cNvPicPr preferRelativeResize="0"/>
          <p:nvPr/>
        </p:nvPicPr>
        <p:blipFill>
          <a:blip r:embed="rId3">
            <a:alphaModFix/>
          </a:blip>
          <a:stretch>
            <a:fillRect/>
          </a:stretch>
        </p:blipFill>
        <p:spPr>
          <a:xfrm>
            <a:off x="0" y="1297132"/>
            <a:ext cx="9143999" cy="2549236"/>
          </a:xfrm>
          <a:prstGeom prst="rect">
            <a:avLst/>
          </a:prstGeom>
          <a:noFill/>
          <a:ln>
            <a:noFill/>
          </a:ln>
        </p:spPr>
      </p:pic>
      <p:sp>
        <p:nvSpPr>
          <p:cNvPr id="301" name="Google Shape;301;p39"/>
          <p:cNvSpPr txBox="1"/>
          <p:nvPr/>
        </p:nvSpPr>
        <p:spPr>
          <a:xfrm>
            <a:off x="86175" y="3471725"/>
            <a:ext cx="88320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u="sng">
                <a:solidFill>
                  <a:schemeClr val="hlink"/>
                </a:solidFill>
                <a:hlinkClick r:id="rId4"/>
              </a:rPr>
              <a:t>Link to anonymized list of activities</a:t>
            </a:r>
            <a:endParaRPr sz="3600">
              <a:solidFill>
                <a:schemeClr val="dk2"/>
              </a:solidFill>
            </a:endParaRPr>
          </a:p>
          <a:p>
            <a:pPr indent="0" lvl="0" marL="0" rtl="0" algn="ctr">
              <a:spcBef>
                <a:spcPts val="0"/>
              </a:spcBef>
              <a:spcAft>
                <a:spcPts val="0"/>
              </a:spcAft>
              <a:buNone/>
            </a:pPr>
            <a:r>
              <a:t/>
            </a:r>
            <a:endParaRPr sz="36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305" name="Shape 305"/>
        <p:cNvGrpSpPr/>
        <p:nvPr/>
      </p:nvGrpSpPr>
      <p:grpSpPr>
        <a:xfrm>
          <a:off x="0" y="0"/>
          <a:ext cx="0" cy="0"/>
          <a:chOff x="0" y="0"/>
          <a:chExt cx="0" cy="0"/>
        </a:xfrm>
      </p:grpSpPr>
      <p:sp>
        <p:nvSpPr>
          <p:cNvPr id="306" name="Google Shape;306;p40"/>
          <p:cNvSpPr txBox="1"/>
          <p:nvPr>
            <p:ph type="title"/>
          </p:nvPr>
        </p:nvSpPr>
        <p:spPr>
          <a:xfrm>
            <a:off x="311700" y="9784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Structuring a Class with Teaching Modules</a:t>
            </a:r>
            <a:endParaRPr/>
          </a:p>
        </p:txBody>
      </p:sp>
      <p:sp>
        <p:nvSpPr>
          <p:cNvPr id="307" name="Google Shape;307;p40"/>
          <p:cNvSpPr txBox="1"/>
          <p:nvPr>
            <p:ph idx="1" type="body"/>
          </p:nvPr>
        </p:nvSpPr>
        <p:spPr>
          <a:xfrm>
            <a:off x="311700" y="1931375"/>
            <a:ext cx="3899100" cy="31245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4500"/>
              <a:buFont typeface="Arial"/>
              <a:buNone/>
            </a:pPr>
            <a:r>
              <a:rPr lang="en" sz="3600">
                <a:solidFill>
                  <a:srgbClr val="0563C1"/>
                </a:solidFill>
              </a:rPr>
              <a:t>Classify each activity/module as active or passive for the student.</a:t>
            </a:r>
            <a:endParaRPr sz="2400">
              <a:solidFill>
                <a:srgbClr val="0563C1"/>
              </a:solidFill>
            </a:endParaRPr>
          </a:p>
        </p:txBody>
      </p:sp>
      <p:pic>
        <p:nvPicPr>
          <p:cNvPr id="308" name="Google Shape;308;p40"/>
          <p:cNvPicPr preferRelativeResize="0"/>
          <p:nvPr/>
        </p:nvPicPr>
        <p:blipFill rotWithShape="1">
          <a:blip r:embed="rId3">
            <a:alphaModFix/>
          </a:blip>
          <a:srcRect b="0" l="0" r="0" t="0"/>
          <a:stretch/>
        </p:blipFill>
        <p:spPr>
          <a:xfrm>
            <a:off x="4428350" y="1685875"/>
            <a:ext cx="3991024" cy="3991025"/>
          </a:xfrm>
          <a:prstGeom prst="rect">
            <a:avLst/>
          </a:prstGeom>
          <a:noFill/>
          <a:ln>
            <a:noFill/>
          </a:ln>
        </p:spPr>
      </p:pic>
      <p:sp>
        <p:nvSpPr>
          <p:cNvPr id="309" name="Google Shape;309;p40"/>
          <p:cNvSpPr/>
          <p:nvPr/>
        </p:nvSpPr>
        <p:spPr>
          <a:xfrm>
            <a:off x="3023125" y="373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2CC"/>
                </a:solidFill>
                <a:latin typeface="Arial"/>
                <a:ea typeface="Arial"/>
                <a:cs typeface="Arial"/>
                <a:sym typeface="Arial"/>
              </a:rPr>
              <a:t>Teaching </a:t>
            </a:r>
            <a:r>
              <a:rPr lang="en">
                <a:solidFill>
                  <a:srgbClr val="FFF2CC"/>
                </a:solidFill>
              </a:rPr>
              <a:t>Modules</a:t>
            </a:r>
            <a:endParaRPr b="0" i="0" sz="1400" u="none" cap="none" strike="noStrike">
              <a:solidFill>
                <a:schemeClr val="dk1"/>
              </a:solidFill>
              <a:latin typeface="Arial"/>
              <a:ea typeface="Arial"/>
              <a:cs typeface="Arial"/>
              <a:sym typeface="Arial"/>
            </a:endParaRPr>
          </a:p>
        </p:txBody>
      </p:sp>
      <p:sp>
        <p:nvSpPr>
          <p:cNvPr id="310" name="Google Shape;310;p40"/>
          <p:cNvSpPr txBox="1"/>
          <p:nvPr/>
        </p:nvSpPr>
        <p:spPr>
          <a:xfrm rot="492202">
            <a:off x="7017737" y="3045423"/>
            <a:ext cx="1061764" cy="46164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Active</a:t>
            </a:r>
            <a:endParaRPr sz="1800">
              <a:solidFill>
                <a:schemeClr val="dk2"/>
              </a:solidFill>
            </a:endParaRPr>
          </a:p>
        </p:txBody>
      </p:sp>
      <p:sp>
        <p:nvSpPr>
          <p:cNvPr id="311" name="Google Shape;311;p40"/>
          <p:cNvSpPr txBox="1"/>
          <p:nvPr/>
        </p:nvSpPr>
        <p:spPr>
          <a:xfrm rot="492202">
            <a:off x="7017737" y="2664423"/>
            <a:ext cx="1061764" cy="46164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Passive</a:t>
            </a:r>
            <a:endParaRPr sz="18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315" name="Shape 315"/>
        <p:cNvGrpSpPr/>
        <p:nvPr/>
      </p:nvGrpSpPr>
      <p:grpSpPr>
        <a:xfrm>
          <a:off x="0" y="0"/>
          <a:ext cx="0" cy="0"/>
          <a:chOff x="0" y="0"/>
          <a:chExt cx="0" cy="0"/>
        </a:xfrm>
      </p:grpSpPr>
      <p:sp>
        <p:nvSpPr>
          <p:cNvPr id="316" name="Google Shape;316;p41"/>
          <p:cNvSpPr txBox="1"/>
          <p:nvPr>
            <p:ph type="title"/>
          </p:nvPr>
        </p:nvSpPr>
        <p:spPr>
          <a:xfrm>
            <a:off x="311700" y="9784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Structuring a Class with Teaching Modules</a:t>
            </a:r>
            <a:endParaRPr/>
          </a:p>
        </p:txBody>
      </p:sp>
      <p:sp>
        <p:nvSpPr>
          <p:cNvPr id="317" name="Google Shape;317;p41"/>
          <p:cNvSpPr txBox="1"/>
          <p:nvPr>
            <p:ph idx="1" type="body"/>
          </p:nvPr>
        </p:nvSpPr>
        <p:spPr>
          <a:xfrm>
            <a:off x="311700" y="1931375"/>
            <a:ext cx="3899100" cy="31245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4500"/>
              <a:buFont typeface="Arial"/>
              <a:buNone/>
            </a:pPr>
            <a:r>
              <a:rPr lang="en" sz="3600">
                <a:solidFill>
                  <a:srgbClr val="0563C1"/>
                </a:solidFill>
              </a:rPr>
              <a:t>Now, think of something you will cover in one class. </a:t>
            </a:r>
            <a:endParaRPr sz="3600">
              <a:solidFill>
                <a:srgbClr val="0563C1"/>
              </a:solidFill>
            </a:endParaRPr>
          </a:p>
        </p:txBody>
      </p:sp>
      <p:pic>
        <p:nvPicPr>
          <p:cNvPr id="318" name="Google Shape;318;p41"/>
          <p:cNvPicPr preferRelativeResize="0"/>
          <p:nvPr/>
        </p:nvPicPr>
        <p:blipFill>
          <a:blip r:embed="rId3">
            <a:alphaModFix/>
          </a:blip>
          <a:stretch>
            <a:fillRect/>
          </a:stretch>
        </p:blipFill>
        <p:spPr>
          <a:xfrm>
            <a:off x="4363200" y="1703525"/>
            <a:ext cx="4253286" cy="3287574"/>
          </a:xfrm>
          <a:prstGeom prst="rect">
            <a:avLst/>
          </a:prstGeom>
          <a:noFill/>
          <a:ln>
            <a:noFill/>
          </a:ln>
        </p:spPr>
      </p:pic>
      <p:sp>
        <p:nvSpPr>
          <p:cNvPr id="319" name="Google Shape;319;p41"/>
          <p:cNvSpPr/>
          <p:nvPr/>
        </p:nvSpPr>
        <p:spPr>
          <a:xfrm>
            <a:off x="5634475" y="3248025"/>
            <a:ext cx="501900" cy="522300"/>
          </a:xfrm>
          <a:prstGeom prst="hear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0" name="Google Shape;320;p41"/>
          <p:cNvSpPr/>
          <p:nvPr/>
        </p:nvSpPr>
        <p:spPr>
          <a:xfrm>
            <a:off x="3023125" y="373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2CC"/>
                </a:solidFill>
                <a:latin typeface="Arial"/>
                <a:ea typeface="Arial"/>
                <a:cs typeface="Arial"/>
                <a:sym typeface="Arial"/>
              </a:rPr>
              <a:t>Teaching </a:t>
            </a:r>
            <a:r>
              <a:rPr lang="en">
                <a:solidFill>
                  <a:srgbClr val="FFF2CC"/>
                </a:solidFill>
              </a:rPr>
              <a:t>Modules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324" name="Shape 324"/>
        <p:cNvGrpSpPr/>
        <p:nvPr/>
      </p:nvGrpSpPr>
      <p:grpSpPr>
        <a:xfrm>
          <a:off x="0" y="0"/>
          <a:ext cx="0" cy="0"/>
          <a:chOff x="0" y="0"/>
          <a:chExt cx="0" cy="0"/>
        </a:xfrm>
      </p:grpSpPr>
      <p:sp>
        <p:nvSpPr>
          <p:cNvPr id="325" name="Google Shape;325;p42"/>
          <p:cNvSpPr txBox="1"/>
          <p:nvPr>
            <p:ph type="title"/>
          </p:nvPr>
        </p:nvSpPr>
        <p:spPr>
          <a:xfrm>
            <a:off x="311700" y="9784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Structuring a Class with Teaching Modules</a:t>
            </a:r>
            <a:endParaRPr/>
          </a:p>
        </p:txBody>
      </p:sp>
      <p:sp>
        <p:nvSpPr>
          <p:cNvPr id="326" name="Google Shape;326;p42"/>
          <p:cNvSpPr txBox="1"/>
          <p:nvPr>
            <p:ph idx="1" type="body"/>
          </p:nvPr>
        </p:nvSpPr>
        <p:spPr>
          <a:xfrm>
            <a:off x="311700" y="1931375"/>
            <a:ext cx="3899100" cy="31245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00000"/>
              </a:lnSpc>
              <a:spcBef>
                <a:spcPts val="0"/>
              </a:spcBef>
              <a:spcAft>
                <a:spcPts val="0"/>
              </a:spcAft>
              <a:buClr>
                <a:schemeClr val="dk1"/>
              </a:buClr>
              <a:buSzPct val="125000"/>
              <a:buFont typeface="Arial"/>
              <a:buNone/>
            </a:pPr>
            <a:r>
              <a:rPr lang="en" sz="3600">
                <a:solidFill>
                  <a:srgbClr val="0563C1"/>
                </a:solidFill>
              </a:rPr>
              <a:t>With that class in mind…</a:t>
            </a:r>
            <a:endParaRPr sz="3600">
              <a:solidFill>
                <a:srgbClr val="0563C1"/>
              </a:solidFill>
            </a:endParaRPr>
          </a:p>
          <a:p>
            <a:pPr indent="0" lvl="0" marL="0" rtl="0" algn="l">
              <a:lnSpc>
                <a:spcPct val="100000"/>
              </a:lnSpc>
              <a:spcBef>
                <a:spcPts val="0"/>
              </a:spcBef>
              <a:spcAft>
                <a:spcPts val="0"/>
              </a:spcAft>
              <a:buClr>
                <a:schemeClr val="dk1"/>
              </a:buClr>
              <a:buSzPct val="125000"/>
              <a:buFont typeface="Arial"/>
              <a:buNone/>
            </a:pPr>
            <a:r>
              <a:rPr lang="en" sz="3600">
                <a:solidFill>
                  <a:srgbClr val="0563C1"/>
                </a:solidFill>
              </a:rPr>
              <a:t>Select and order activities/modules, mixing active and passive.</a:t>
            </a:r>
            <a:endParaRPr sz="3600">
              <a:solidFill>
                <a:srgbClr val="0563C1"/>
              </a:solidFill>
            </a:endParaRPr>
          </a:p>
          <a:p>
            <a:pPr indent="0" lvl="0" marL="0" rtl="0" algn="l">
              <a:lnSpc>
                <a:spcPct val="100000"/>
              </a:lnSpc>
              <a:spcBef>
                <a:spcPts val="0"/>
              </a:spcBef>
              <a:spcAft>
                <a:spcPts val="0"/>
              </a:spcAft>
              <a:buClr>
                <a:schemeClr val="dk1"/>
              </a:buClr>
              <a:buSzPct val="125000"/>
              <a:buFont typeface="Arial"/>
              <a:buNone/>
            </a:pPr>
            <a:r>
              <a:t/>
            </a:r>
            <a:endParaRPr sz="3600">
              <a:solidFill>
                <a:srgbClr val="0563C1"/>
              </a:solidFill>
            </a:endParaRPr>
          </a:p>
        </p:txBody>
      </p:sp>
      <p:pic>
        <p:nvPicPr>
          <p:cNvPr id="327" name="Google Shape;327;p42"/>
          <p:cNvPicPr preferRelativeResize="0"/>
          <p:nvPr/>
        </p:nvPicPr>
        <p:blipFill>
          <a:blip r:embed="rId3">
            <a:alphaModFix/>
          </a:blip>
          <a:stretch>
            <a:fillRect/>
          </a:stretch>
        </p:blipFill>
        <p:spPr>
          <a:xfrm>
            <a:off x="4363200" y="1703525"/>
            <a:ext cx="3287576" cy="3287575"/>
          </a:xfrm>
          <a:prstGeom prst="rect">
            <a:avLst/>
          </a:prstGeom>
          <a:noFill/>
          <a:ln>
            <a:noFill/>
          </a:ln>
        </p:spPr>
      </p:pic>
      <p:sp>
        <p:nvSpPr>
          <p:cNvPr id="328" name="Google Shape;328;p42"/>
          <p:cNvSpPr/>
          <p:nvPr/>
        </p:nvSpPr>
        <p:spPr>
          <a:xfrm>
            <a:off x="3023125" y="373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2CC"/>
                </a:solidFill>
                <a:latin typeface="Arial"/>
                <a:ea typeface="Arial"/>
                <a:cs typeface="Arial"/>
                <a:sym typeface="Arial"/>
              </a:rPr>
              <a:t>Teaching </a:t>
            </a:r>
            <a:r>
              <a:rPr lang="en">
                <a:solidFill>
                  <a:srgbClr val="FFF2CC"/>
                </a:solidFill>
              </a:rPr>
              <a:t>Modules</a:t>
            </a:r>
            <a:endParaRPr b="0" i="0" sz="1400" u="none" cap="none" strike="noStrike">
              <a:solidFill>
                <a:schemeClr val="dk1"/>
              </a:solidFill>
              <a:latin typeface="Arial"/>
              <a:ea typeface="Arial"/>
              <a:cs typeface="Arial"/>
              <a:sym typeface="Arial"/>
            </a:endParaRPr>
          </a:p>
        </p:txBody>
      </p:sp>
      <p:sp>
        <p:nvSpPr>
          <p:cNvPr id="329" name="Google Shape;329;p42"/>
          <p:cNvSpPr txBox="1"/>
          <p:nvPr/>
        </p:nvSpPr>
        <p:spPr>
          <a:xfrm>
            <a:off x="7890850" y="21850"/>
            <a:ext cx="1061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545D7E"/>
                </a:solidFill>
                <a:highlight>
                  <a:srgbClr val="FFFFFF"/>
                </a:highlight>
                <a:latin typeface="Roboto"/>
                <a:ea typeface="Roboto"/>
                <a:cs typeface="Roboto"/>
                <a:sym typeface="Roboto"/>
              </a:rPr>
              <a:t>“&lt;&lt;3:00&gt;&gt;”</a:t>
            </a:r>
            <a:endParaRPr sz="1200">
              <a:solidFill>
                <a:srgbClr val="545D7E"/>
              </a:solidFill>
              <a:highlight>
                <a:srgbClr val="FFFFFF"/>
              </a:highlight>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6" name="Google Shape;86;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87" name="Google Shape;87;p16"/>
          <p:cNvPicPr preferRelativeResize="0"/>
          <p:nvPr/>
        </p:nvPicPr>
        <p:blipFill>
          <a:blip r:embed="rId3">
            <a:alphaModFix/>
          </a:blip>
          <a:stretch>
            <a:fillRect/>
          </a:stretch>
        </p:blipFill>
        <p:spPr>
          <a:xfrm>
            <a:off x="1991" y="0"/>
            <a:ext cx="9140019" cy="51435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333" name="Shape 333"/>
        <p:cNvGrpSpPr/>
        <p:nvPr/>
      </p:nvGrpSpPr>
      <p:grpSpPr>
        <a:xfrm>
          <a:off x="0" y="0"/>
          <a:ext cx="0" cy="0"/>
          <a:chOff x="0" y="0"/>
          <a:chExt cx="0" cy="0"/>
        </a:xfrm>
      </p:grpSpPr>
      <p:pic>
        <p:nvPicPr>
          <p:cNvPr id="334" name="Google Shape;334;p43"/>
          <p:cNvPicPr preferRelativeResize="0"/>
          <p:nvPr/>
        </p:nvPicPr>
        <p:blipFill rotWithShape="1">
          <a:blip r:embed="rId3">
            <a:alphaModFix/>
          </a:blip>
          <a:srcRect b="0" l="0" r="0" t="0"/>
          <a:stretch/>
        </p:blipFill>
        <p:spPr>
          <a:xfrm>
            <a:off x="672275" y="1798688"/>
            <a:ext cx="7338601" cy="2633263"/>
          </a:xfrm>
          <a:prstGeom prst="rect">
            <a:avLst/>
          </a:prstGeom>
          <a:noFill/>
          <a:ln>
            <a:noFill/>
          </a:ln>
        </p:spPr>
      </p:pic>
      <p:sp>
        <p:nvSpPr>
          <p:cNvPr id="335" name="Google Shape;335;p43"/>
          <p:cNvSpPr txBox="1"/>
          <p:nvPr/>
        </p:nvSpPr>
        <p:spPr>
          <a:xfrm>
            <a:off x="672275" y="749300"/>
            <a:ext cx="8144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How might you need to modify activities for a large classroom?</a:t>
            </a:r>
            <a:endParaRPr b="0" i="0" sz="1800" u="none" cap="none" strike="noStrike">
              <a:solidFill>
                <a:schemeClr val="dk2"/>
              </a:solidFill>
              <a:latin typeface="Arial"/>
              <a:ea typeface="Arial"/>
              <a:cs typeface="Arial"/>
              <a:sym typeface="Arial"/>
            </a:endParaRPr>
          </a:p>
        </p:txBody>
      </p:sp>
      <p:sp>
        <p:nvSpPr>
          <p:cNvPr id="336" name="Google Shape;336;p43"/>
          <p:cNvSpPr/>
          <p:nvPr/>
        </p:nvSpPr>
        <p:spPr>
          <a:xfrm>
            <a:off x="3023125" y="373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2CC"/>
                </a:solidFill>
                <a:latin typeface="Arial"/>
                <a:ea typeface="Arial"/>
                <a:cs typeface="Arial"/>
                <a:sym typeface="Arial"/>
              </a:rPr>
              <a:t>Teaching </a:t>
            </a:r>
            <a:r>
              <a:rPr lang="en">
                <a:solidFill>
                  <a:srgbClr val="FFF2CC"/>
                </a:solidFill>
              </a:rPr>
              <a:t>Modules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340" name="Shape 340"/>
        <p:cNvGrpSpPr/>
        <p:nvPr/>
      </p:nvGrpSpPr>
      <p:grpSpPr>
        <a:xfrm>
          <a:off x="0" y="0"/>
          <a:ext cx="0" cy="0"/>
          <a:chOff x="0" y="0"/>
          <a:chExt cx="0" cy="0"/>
        </a:xfrm>
      </p:grpSpPr>
      <p:sp>
        <p:nvSpPr>
          <p:cNvPr id="341" name="Google Shape;341;p44"/>
          <p:cNvSpPr/>
          <p:nvPr/>
        </p:nvSpPr>
        <p:spPr>
          <a:xfrm>
            <a:off x="432325" y="-38850"/>
            <a:ext cx="2471100" cy="572700"/>
          </a:xfrm>
          <a:prstGeom prst="right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dk1"/>
                </a:solidFill>
              </a:rPr>
              <a:t>Cultivating Community</a:t>
            </a:r>
            <a:endParaRPr>
              <a:solidFill>
                <a:schemeClr val="dk1"/>
              </a:solidFill>
            </a:endParaRPr>
          </a:p>
        </p:txBody>
      </p:sp>
      <p:sp>
        <p:nvSpPr>
          <p:cNvPr id="342" name="Google Shape;342;p44"/>
          <p:cNvSpPr/>
          <p:nvPr/>
        </p:nvSpPr>
        <p:spPr>
          <a:xfrm>
            <a:off x="3023125" y="-38850"/>
            <a:ext cx="2471100" cy="572700"/>
          </a:xfrm>
          <a:prstGeom prst="right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Teaching Modules</a:t>
            </a:r>
            <a:endParaRPr b="0" i="0" sz="1400" u="none" cap="none" strike="noStrike">
              <a:solidFill>
                <a:schemeClr val="dk1"/>
              </a:solidFill>
              <a:latin typeface="Arial"/>
              <a:ea typeface="Arial"/>
              <a:cs typeface="Arial"/>
              <a:sym typeface="Arial"/>
            </a:endParaRPr>
          </a:p>
        </p:txBody>
      </p:sp>
      <p:sp>
        <p:nvSpPr>
          <p:cNvPr id="343" name="Google Shape;343;p44"/>
          <p:cNvSpPr/>
          <p:nvPr/>
        </p:nvSpPr>
        <p:spPr>
          <a:xfrm>
            <a:off x="5690125" y="-388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rgbClr val="FFF2CC"/>
                </a:solidFill>
              </a:rPr>
              <a:t>Automate Course</a:t>
            </a:r>
            <a:r>
              <a:rPr lang="en">
                <a:solidFill>
                  <a:srgbClr val="FFF2CC"/>
                </a:solidFill>
              </a:rPr>
              <a:t> Logistics </a:t>
            </a:r>
            <a:endParaRPr>
              <a:solidFill>
                <a:srgbClr val="FFF2CC"/>
              </a:solidFill>
            </a:endParaRPr>
          </a:p>
        </p:txBody>
      </p:sp>
      <p:sp>
        <p:nvSpPr>
          <p:cNvPr id="344" name="Google Shape;344;p44"/>
          <p:cNvSpPr txBox="1"/>
          <p:nvPr/>
        </p:nvSpPr>
        <p:spPr>
          <a:xfrm>
            <a:off x="1465325" y="954975"/>
            <a:ext cx="63072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lang="en" sz="3600">
                <a:solidFill>
                  <a:srgbClr val="0563C1"/>
                </a:solidFill>
              </a:rPr>
              <a:t>How can we automate course logistics in large classes so we can focus on student mastery?</a:t>
            </a:r>
            <a:endParaRPr b="0" i="1" sz="3600" u="none" cap="none" strike="noStrike">
              <a:solidFill>
                <a:srgbClr val="0563C1"/>
              </a:solidFill>
              <a:latin typeface="Arial"/>
              <a:ea typeface="Arial"/>
              <a:cs typeface="Arial"/>
              <a:sym typeface="Arial"/>
            </a:endParaRPr>
          </a:p>
        </p:txBody>
      </p:sp>
      <p:sp>
        <p:nvSpPr>
          <p:cNvPr id="345" name="Google Shape;345;p44"/>
          <p:cNvSpPr txBox="1"/>
          <p:nvPr/>
        </p:nvSpPr>
        <p:spPr>
          <a:xfrm rot="-5398814">
            <a:off x="-1992425" y="2623525"/>
            <a:ext cx="4347000" cy="4617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2CC"/>
                </a:solidFill>
              </a:rPr>
              <a:t>Research Based Practices Enacted</a:t>
            </a:r>
            <a:endParaRPr sz="1800">
              <a:solidFill>
                <a:srgbClr val="FFF2CC"/>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349" name="Shape 349"/>
        <p:cNvGrpSpPr/>
        <p:nvPr/>
      </p:nvGrpSpPr>
      <p:grpSpPr>
        <a:xfrm>
          <a:off x="0" y="0"/>
          <a:ext cx="0" cy="0"/>
          <a:chOff x="0" y="0"/>
          <a:chExt cx="0" cy="0"/>
        </a:xfrm>
      </p:grpSpPr>
      <p:pic>
        <p:nvPicPr>
          <p:cNvPr id="350" name="Google Shape;350;p45"/>
          <p:cNvPicPr preferRelativeResize="0"/>
          <p:nvPr/>
        </p:nvPicPr>
        <p:blipFill rotWithShape="1">
          <a:blip r:embed="rId3">
            <a:alphaModFix/>
          </a:blip>
          <a:srcRect b="0" l="0" r="0" t="0"/>
          <a:stretch/>
        </p:blipFill>
        <p:spPr>
          <a:xfrm>
            <a:off x="1066225" y="285825"/>
            <a:ext cx="2751100" cy="2266900"/>
          </a:xfrm>
          <a:prstGeom prst="rect">
            <a:avLst/>
          </a:prstGeom>
          <a:noFill/>
          <a:ln>
            <a:noFill/>
          </a:ln>
        </p:spPr>
      </p:pic>
      <p:pic>
        <p:nvPicPr>
          <p:cNvPr id="351" name="Google Shape;351;p45"/>
          <p:cNvPicPr preferRelativeResize="0"/>
          <p:nvPr/>
        </p:nvPicPr>
        <p:blipFill rotWithShape="1">
          <a:blip r:embed="rId4">
            <a:alphaModFix/>
          </a:blip>
          <a:srcRect b="0" l="0" r="0" t="0"/>
          <a:stretch/>
        </p:blipFill>
        <p:spPr>
          <a:xfrm>
            <a:off x="5658024" y="3050737"/>
            <a:ext cx="3366650" cy="2028775"/>
          </a:xfrm>
          <a:prstGeom prst="rect">
            <a:avLst/>
          </a:prstGeom>
          <a:noFill/>
          <a:ln>
            <a:noFill/>
          </a:ln>
        </p:spPr>
      </p:pic>
      <p:pic>
        <p:nvPicPr>
          <p:cNvPr id="352" name="Google Shape;352;p45"/>
          <p:cNvPicPr preferRelativeResize="0"/>
          <p:nvPr/>
        </p:nvPicPr>
        <p:blipFill rotWithShape="1">
          <a:blip r:embed="rId5">
            <a:alphaModFix/>
          </a:blip>
          <a:srcRect b="0" l="0" r="0" t="0"/>
          <a:stretch/>
        </p:blipFill>
        <p:spPr>
          <a:xfrm>
            <a:off x="560452" y="3170144"/>
            <a:ext cx="3366649" cy="1789956"/>
          </a:xfrm>
          <a:prstGeom prst="rect">
            <a:avLst/>
          </a:prstGeom>
          <a:noFill/>
          <a:ln>
            <a:noFill/>
          </a:ln>
        </p:spPr>
      </p:pic>
      <p:pic>
        <p:nvPicPr>
          <p:cNvPr id="353" name="Google Shape;353;p45"/>
          <p:cNvPicPr preferRelativeResize="0"/>
          <p:nvPr/>
        </p:nvPicPr>
        <p:blipFill rotWithShape="1">
          <a:blip r:embed="rId6">
            <a:alphaModFix/>
          </a:blip>
          <a:srcRect b="0" l="0" r="0" t="0"/>
          <a:stretch/>
        </p:blipFill>
        <p:spPr>
          <a:xfrm>
            <a:off x="5927450" y="378251"/>
            <a:ext cx="2602550" cy="2082040"/>
          </a:xfrm>
          <a:prstGeom prst="rect">
            <a:avLst/>
          </a:prstGeom>
          <a:noFill/>
          <a:ln>
            <a:noFill/>
          </a:ln>
        </p:spPr>
      </p:pic>
      <p:sp>
        <p:nvSpPr>
          <p:cNvPr id="354" name="Google Shape;354;p45"/>
          <p:cNvSpPr/>
          <p:nvPr/>
        </p:nvSpPr>
        <p:spPr>
          <a:xfrm>
            <a:off x="3363250" y="1425350"/>
            <a:ext cx="2873400" cy="28017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111"/>
              <a:buFont typeface="Arial"/>
              <a:buNone/>
            </a:pPr>
            <a:r>
              <a:rPr b="0" i="0" lang="en" sz="2800" u="none" cap="none" strike="noStrike">
                <a:solidFill>
                  <a:srgbClr val="FFF2CC"/>
                </a:solidFill>
                <a:latin typeface="Arial"/>
                <a:ea typeface="Arial"/>
                <a:cs typeface="Arial"/>
                <a:sym typeface="Arial"/>
              </a:rPr>
              <a:t>Automate Course Logistics</a:t>
            </a:r>
            <a:endParaRPr b="0" i="0" sz="2800" u="none" cap="none" strike="noStrike">
              <a:solidFill>
                <a:srgbClr val="FFF2CC"/>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2CC"/>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358" name="Shape 358"/>
        <p:cNvGrpSpPr/>
        <p:nvPr/>
      </p:nvGrpSpPr>
      <p:grpSpPr>
        <a:xfrm>
          <a:off x="0" y="0"/>
          <a:ext cx="0" cy="0"/>
          <a:chOff x="0" y="0"/>
          <a:chExt cx="0" cy="0"/>
        </a:xfrm>
      </p:grpSpPr>
      <p:pic>
        <p:nvPicPr>
          <p:cNvPr id="359" name="Google Shape;359;p46"/>
          <p:cNvPicPr preferRelativeResize="0"/>
          <p:nvPr/>
        </p:nvPicPr>
        <p:blipFill rotWithShape="1">
          <a:blip r:embed="rId3">
            <a:alphaModFix/>
          </a:blip>
          <a:srcRect b="0" l="0" r="0" t="0"/>
          <a:stretch/>
        </p:blipFill>
        <p:spPr>
          <a:xfrm>
            <a:off x="1066225" y="971625"/>
            <a:ext cx="2751100" cy="2266900"/>
          </a:xfrm>
          <a:prstGeom prst="rect">
            <a:avLst/>
          </a:prstGeom>
          <a:noFill/>
          <a:ln>
            <a:noFill/>
          </a:ln>
        </p:spPr>
      </p:pic>
      <p:sp>
        <p:nvSpPr>
          <p:cNvPr id="360" name="Google Shape;360;p46"/>
          <p:cNvSpPr txBox="1"/>
          <p:nvPr/>
        </p:nvSpPr>
        <p:spPr>
          <a:xfrm>
            <a:off x="4097775" y="904475"/>
            <a:ext cx="4936500" cy="29553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None/>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Char char="●"/>
            </a:pPr>
            <a:r>
              <a:rPr lang="en" sz="1800">
                <a:solidFill>
                  <a:schemeClr val="dk2"/>
                </a:solidFill>
              </a:rPr>
              <a:t>Grading Policies</a:t>
            </a:r>
            <a:endParaRPr sz="1800">
              <a:solidFill>
                <a:schemeClr val="dk2"/>
              </a:solidFill>
            </a:endParaRPr>
          </a:p>
          <a:p>
            <a:pPr indent="-342900" lvl="1" marL="914400" marR="0" rtl="0" algn="l">
              <a:lnSpc>
                <a:spcPct val="100000"/>
              </a:lnSpc>
              <a:spcBef>
                <a:spcPts val="0"/>
              </a:spcBef>
              <a:spcAft>
                <a:spcPts val="0"/>
              </a:spcAft>
              <a:buClr>
                <a:schemeClr val="dk2"/>
              </a:buClr>
              <a:buSzPts val="1800"/>
              <a:buFont typeface="Arial"/>
              <a:buChar char="○"/>
            </a:pPr>
            <a:r>
              <a:rPr lang="en" sz="1800">
                <a:solidFill>
                  <a:schemeClr val="dk2"/>
                </a:solidFill>
              </a:rPr>
              <a:t>Partial late credit with no exceptions</a:t>
            </a:r>
            <a:endParaRPr sz="1800">
              <a:solidFill>
                <a:schemeClr val="dk2"/>
              </a:solidFill>
            </a:endParaRPr>
          </a:p>
          <a:p>
            <a:pPr indent="-342900" lvl="1" marL="914400" marR="0" rtl="0" algn="l">
              <a:lnSpc>
                <a:spcPct val="100000"/>
              </a:lnSpc>
              <a:spcBef>
                <a:spcPts val="0"/>
              </a:spcBef>
              <a:spcAft>
                <a:spcPts val="0"/>
              </a:spcAft>
              <a:buClr>
                <a:schemeClr val="dk2"/>
              </a:buClr>
              <a:buSzPts val="1800"/>
              <a:buFont typeface="Arial"/>
              <a:buChar char="○"/>
            </a:pPr>
            <a:r>
              <a:rPr lang="en" sz="1800">
                <a:solidFill>
                  <a:schemeClr val="dk2"/>
                </a:solidFill>
              </a:rPr>
              <a:t>Make-ups</a:t>
            </a:r>
            <a:endParaRPr sz="1800">
              <a:solidFill>
                <a:schemeClr val="dk2"/>
              </a:solidFill>
            </a:endParaRPr>
          </a:p>
          <a:p>
            <a:pPr indent="-342900" lvl="1" marL="914400" marR="0" rtl="0" algn="l">
              <a:lnSpc>
                <a:spcPct val="100000"/>
              </a:lnSpc>
              <a:spcBef>
                <a:spcPts val="0"/>
              </a:spcBef>
              <a:spcAft>
                <a:spcPts val="0"/>
              </a:spcAft>
              <a:buClr>
                <a:schemeClr val="dk2"/>
              </a:buClr>
              <a:buSzPts val="1800"/>
              <a:buChar char="○"/>
            </a:pPr>
            <a:r>
              <a:rPr lang="en" sz="1800">
                <a:solidFill>
                  <a:schemeClr val="dk2"/>
                </a:solidFill>
              </a:rPr>
              <a:t>Re-takes</a:t>
            </a:r>
            <a:endParaRPr sz="1800">
              <a:solidFill>
                <a:schemeClr val="dk2"/>
              </a:solidFill>
            </a:endParaRPr>
          </a:p>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Pedagogically kind and Consistently Implemented</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Resources</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Student triage</a:t>
            </a:r>
            <a:endParaRPr b="0" i="0" sz="1800" u="none" cap="none" strike="noStrike">
              <a:solidFill>
                <a:schemeClr val="dk2"/>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1" name="Google Shape;361;p46"/>
          <p:cNvSpPr/>
          <p:nvPr/>
        </p:nvSpPr>
        <p:spPr>
          <a:xfrm>
            <a:off x="5690125" y="-388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rgbClr val="FFF2CC"/>
                </a:solidFill>
              </a:rPr>
              <a:t>Automate Course Logistics </a:t>
            </a:r>
            <a:endParaRPr>
              <a:solidFill>
                <a:srgbClr val="FFF2CC"/>
              </a:solidFill>
            </a:endParaRPr>
          </a:p>
        </p:txBody>
      </p:sp>
      <p:sp>
        <p:nvSpPr>
          <p:cNvPr id="362" name="Google Shape;362;p46"/>
          <p:cNvSpPr txBox="1"/>
          <p:nvPr/>
        </p:nvSpPr>
        <p:spPr>
          <a:xfrm>
            <a:off x="576850" y="4131575"/>
            <a:ext cx="8375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u="sng">
                <a:solidFill>
                  <a:schemeClr val="hlink"/>
                </a:solidFill>
                <a:hlinkClick r:id="rId4"/>
              </a:rPr>
              <a:t>Link to Susan Hardy’s Introductory Survey</a:t>
            </a:r>
            <a:endParaRPr sz="1800">
              <a:solidFill>
                <a:schemeClr val="dk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366" name="Shape 366"/>
        <p:cNvGrpSpPr/>
        <p:nvPr/>
      </p:nvGrpSpPr>
      <p:grpSpPr>
        <a:xfrm>
          <a:off x="0" y="0"/>
          <a:ext cx="0" cy="0"/>
          <a:chOff x="0" y="0"/>
          <a:chExt cx="0" cy="0"/>
        </a:xfrm>
      </p:grpSpPr>
      <p:pic>
        <p:nvPicPr>
          <p:cNvPr id="367" name="Google Shape;367;p47"/>
          <p:cNvPicPr preferRelativeResize="0"/>
          <p:nvPr/>
        </p:nvPicPr>
        <p:blipFill rotWithShape="1">
          <a:blip r:embed="rId3">
            <a:alphaModFix/>
          </a:blip>
          <a:srcRect b="0" l="0" r="0" t="0"/>
          <a:stretch/>
        </p:blipFill>
        <p:spPr>
          <a:xfrm>
            <a:off x="5855675" y="952563"/>
            <a:ext cx="2602550" cy="2082040"/>
          </a:xfrm>
          <a:prstGeom prst="rect">
            <a:avLst/>
          </a:prstGeom>
          <a:noFill/>
          <a:ln>
            <a:noFill/>
          </a:ln>
        </p:spPr>
      </p:pic>
      <p:sp>
        <p:nvSpPr>
          <p:cNvPr id="368" name="Google Shape;368;p47"/>
          <p:cNvSpPr txBox="1"/>
          <p:nvPr/>
        </p:nvSpPr>
        <p:spPr>
          <a:xfrm>
            <a:off x="661800" y="952563"/>
            <a:ext cx="46839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Announcement prompted from student question</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Char char="●"/>
            </a:pPr>
            <a:r>
              <a:rPr lang="en" sz="1800">
                <a:solidFill>
                  <a:schemeClr val="dk2"/>
                </a:solidFill>
              </a:rPr>
              <a:t>LMS Notification Apps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Weekly Communication</a:t>
            </a:r>
            <a:endParaRPr sz="1800">
              <a:solidFill>
                <a:schemeClr val="dk2"/>
              </a:solidFill>
            </a:endParaRPr>
          </a:p>
        </p:txBody>
      </p:sp>
      <p:sp>
        <p:nvSpPr>
          <p:cNvPr id="369" name="Google Shape;369;p47"/>
          <p:cNvSpPr/>
          <p:nvPr/>
        </p:nvSpPr>
        <p:spPr>
          <a:xfrm>
            <a:off x="5690125" y="-388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rgbClr val="FFF2CC"/>
                </a:solidFill>
              </a:rPr>
              <a:t>Automate Course Logistics </a:t>
            </a:r>
            <a:endParaRPr>
              <a:solidFill>
                <a:srgbClr val="FFF2CC"/>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373" name="Shape 373"/>
        <p:cNvGrpSpPr/>
        <p:nvPr/>
      </p:nvGrpSpPr>
      <p:grpSpPr>
        <a:xfrm>
          <a:off x="0" y="0"/>
          <a:ext cx="0" cy="0"/>
          <a:chOff x="0" y="0"/>
          <a:chExt cx="0" cy="0"/>
        </a:xfrm>
      </p:grpSpPr>
      <p:pic>
        <p:nvPicPr>
          <p:cNvPr id="374" name="Google Shape;374;p48"/>
          <p:cNvPicPr preferRelativeResize="0"/>
          <p:nvPr/>
        </p:nvPicPr>
        <p:blipFill rotWithShape="1">
          <a:blip r:embed="rId3">
            <a:alphaModFix/>
          </a:blip>
          <a:srcRect b="0" l="0" r="0" t="0"/>
          <a:stretch/>
        </p:blipFill>
        <p:spPr>
          <a:xfrm>
            <a:off x="642402" y="771469"/>
            <a:ext cx="3366649" cy="1789956"/>
          </a:xfrm>
          <a:prstGeom prst="rect">
            <a:avLst/>
          </a:prstGeom>
          <a:noFill/>
          <a:ln>
            <a:noFill/>
          </a:ln>
        </p:spPr>
      </p:pic>
      <p:sp>
        <p:nvSpPr>
          <p:cNvPr id="375" name="Google Shape;375;p48"/>
          <p:cNvSpPr txBox="1"/>
          <p:nvPr/>
        </p:nvSpPr>
        <p:spPr>
          <a:xfrm>
            <a:off x="4311475" y="590550"/>
            <a:ext cx="46839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rPr lang="en" sz="1800">
                <a:solidFill>
                  <a:schemeClr val="dk2"/>
                </a:solidFill>
              </a:rPr>
              <a:t>HW systems</a:t>
            </a:r>
            <a:endParaRPr sz="1800">
              <a:solidFill>
                <a:schemeClr val="dk2"/>
              </a:solidFill>
            </a:endParaRPr>
          </a:p>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Initial </a:t>
            </a:r>
            <a:r>
              <a:rPr lang="en" sz="1800">
                <a:solidFill>
                  <a:schemeClr val="dk2"/>
                </a:solidFill>
              </a:rPr>
              <a:t>“</a:t>
            </a:r>
            <a:r>
              <a:rPr b="0" i="0" lang="en" sz="1800" u="none" cap="none" strike="noStrike">
                <a:solidFill>
                  <a:schemeClr val="dk2"/>
                </a:solidFill>
                <a:latin typeface="Arial"/>
                <a:ea typeface="Arial"/>
                <a:cs typeface="Arial"/>
                <a:sym typeface="Arial"/>
              </a:rPr>
              <a:t>Getting to Know You</a:t>
            </a:r>
            <a:r>
              <a:rPr lang="en" sz="1800">
                <a:solidFill>
                  <a:schemeClr val="dk2"/>
                </a:solidFill>
              </a:rPr>
              <a:t>”</a:t>
            </a:r>
            <a:r>
              <a:rPr b="0" i="0" lang="en" sz="1800" u="none" cap="none" strike="noStrike">
                <a:solidFill>
                  <a:schemeClr val="dk2"/>
                </a:solidFill>
                <a:latin typeface="Arial"/>
                <a:ea typeface="Arial"/>
                <a:cs typeface="Arial"/>
                <a:sym typeface="Arial"/>
              </a:rPr>
              <a:t> Survey</a:t>
            </a:r>
            <a:endParaRPr sz="1800">
              <a:solidFill>
                <a:schemeClr val="dk2"/>
              </a:solidFill>
            </a:endParaRPr>
          </a:p>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Open attendance question</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Exit tickets</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Chapter reviews - test prep</a:t>
            </a:r>
            <a:endParaRPr b="0" i="0" sz="1800" u="none" cap="none" strike="noStrike">
              <a:solidFill>
                <a:schemeClr val="dk2"/>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76" name="Google Shape;376;p48"/>
          <p:cNvSpPr txBox="1"/>
          <p:nvPr>
            <p:ph idx="4294967295" type="title"/>
          </p:nvPr>
        </p:nvSpPr>
        <p:spPr>
          <a:xfrm>
            <a:off x="311700" y="64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Student Response Systems (SRS)</a:t>
            </a:r>
            <a:endParaRPr/>
          </a:p>
        </p:txBody>
      </p:sp>
      <p:sp>
        <p:nvSpPr>
          <p:cNvPr id="377" name="Google Shape;377;p48"/>
          <p:cNvSpPr/>
          <p:nvPr/>
        </p:nvSpPr>
        <p:spPr>
          <a:xfrm>
            <a:off x="5690125" y="-388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rgbClr val="FFF2CC"/>
                </a:solidFill>
              </a:rPr>
              <a:t>Automate Course Logistics </a:t>
            </a:r>
            <a:endParaRPr>
              <a:solidFill>
                <a:srgbClr val="FFF2CC"/>
              </a:solidFill>
            </a:endParaRPr>
          </a:p>
        </p:txBody>
      </p:sp>
      <p:pic>
        <p:nvPicPr>
          <p:cNvPr id="378" name="Google Shape;378;p48"/>
          <p:cNvPicPr preferRelativeResize="0"/>
          <p:nvPr/>
        </p:nvPicPr>
        <p:blipFill rotWithShape="1">
          <a:blip r:embed="rId4">
            <a:alphaModFix/>
          </a:blip>
          <a:srcRect b="0" l="0" r="0" t="0"/>
          <a:stretch/>
        </p:blipFill>
        <p:spPr>
          <a:xfrm>
            <a:off x="152400" y="3284775"/>
            <a:ext cx="969550" cy="969550"/>
          </a:xfrm>
          <a:prstGeom prst="rect">
            <a:avLst/>
          </a:prstGeom>
          <a:noFill/>
          <a:ln>
            <a:noFill/>
          </a:ln>
        </p:spPr>
      </p:pic>
      <p:pic>
        <p:nvPicPr>
          <p:cNvPr id="379" name="Google Shape;379;p48"/>
          <p:cNvPicPr preferRelativeResize="0"/>
          <p:nvPr/>
        </p:nvPicPr>
        <p:blipFill rotWithShape="1">
          <a:blip r:embed="rId5">
            <a:alphaModFix/>
          </a:blip>
          <a:srcRect b="0" l="0" r="0" t="0"/>
          <a:stretch/>
        </p:blipFill>
        <p:spPr>
          <a:xfrm>
            <a:off x="-8250" y="4262050"/>
            <a:ext cx="896425" cy="896425"/>
          </a:xfrm>
          <a:prstGeom prst="rect">
            <a:avLst/>
          </a:prstGeom>
          <a:noFill/>
          <a:ln>
            <a:noFill/>
          </a:ln>
        </p:spPr>
      </p:pic>
      <p:pic>
        <p:nvPicPr>
          <p:cNvPr id="380" name="Google Shape;380;p48"/>
          <p:cNvPicPr preferRelativeResize="0"/>
          <p:nvPr/>
        </p:nvPicPr>
        <p:blipFill rotWithShape="1">
          <a:blip r:embed="rId6">
            <a:alphaModFix/>
          </a:blip>
          <a:srcRect b="0" l="0" r="0" t="0"/>
          <a:stretch/>
        </p:blipFill>
        <p:spPr>
          <a:xfrm>
            <a:off x="849325" y="2912250"/>
            <a:ext cx="1395202" cy="1395202"/>
          </a:xfrm>
          <a:prstGeom prst="rect">
            <a:avLst/>
          </a:prstGeom>
          <a:noFill/>
          <a:ln>
            <a:noFill/>
          </a:ln>
        </p:spPr>
      </p:pic>
      <p:pic>
        <p:nvPicPr>
          <p:cNvPr id="381" name="Google Shape;381;p48"/>
          <p:cNvPicPr preferRelativeResize="0"/>
          <p:nvPr/>
        </p:nvPicPr>
        <p:blipFill rotWithShape="1">
          <a:blip r:embed="rId7">
            <a:alphaModFix/>
          </a:blip>
          <a:srcRect b="0" l="0" r="0" t="0"/>
          <a:stretch/>
        </p:blipFill>
        <p:spPr>
          <a:xfrm>
            <a:off x="1940288" y="4254325"/>
            <a:ext cx="1265075" cy="506025"/>
          </a:xfrm>
          <a:prstGeom prst="rect">
            <a:avLst/>
          </a:prstGeom>
          <a:noFill/>
          <a:ln>
            <a:noFill/>
          </a:ln>
        </p:spPr>
      </p:pic>
      <p:pic>
        <p:nvPicPr>
          <p:cNvPr id="382" name="Google Shape;382;p48"/>
          <p:cNvPicPr preferRelativeResize="0"/>
          <p:nvPr/>
        </p:nvPicPr>
        <p:blipFill rotWithShape="1">
          <a:blip r:embed="rId8">
            <a:alphaModFix/>
          </a:blip>
          <a:srcRect b="0" l="0" r="0" t="0"/>
          <a:stretch/>
        </p:blipFill>
        <p:spPr>
          <a:xfrm>
            <a:off x="888175" y="4262050"/>
            <a:ext cx="1052136" cy="896425"/>
          </a:xfrm>
          <a:prstGeom prst="rect">
            <a:avLst/>
          </a:prstGeom>
          <a:noFill/>
          <a:ln>
            <a:noFill/>
          </a:ln>
        </p:spPr>
      </p:pic>
      <p:pic>
        <p:nvPicPr>
          <p:cNvPr id="383" name="Google Shape;383;p48"/>
          <p:cNvPicPr preferRelativeResize="0"/>
          <p:nvPr/>
        </p:nvPicPr>
        <p:blipFill>
          <a:blip r:embed="rId9">
            <a:alphaModFix/>
          </a:blip>
          <a:stretch>
            <a:fillRect/>
          </a:stretch>
        </p:blipFill>
        <p:spPr>
          <a:xfrm>
            <a:off x="3857296" y="3263775"/>
            <a:ext cx="1494000" cy="784350"/>
          </a:xfrm>
          <a:prstGeom prst="rect">
            <a:avLst/>
          </a:prstGeom>
          <a:noFill/>
          <a:ln>
            <a:noFill/>
          </a:ln>
        </p:spPr>
      </p:pic>
      <p:pic>
        <p:nvPicPr>
          <p:cNvPr id="384" name="Google Shape;384;p48"/>
          <p:cNvPicPr preferRelativeResize="0"/>
          <p:nvPr/>
        </p:nvPicPr>
        <p:blipFill>
          <a:blip r:embed="rId10">
            <a:alphaModFix/>
          </a:blip>
          <a:stretch>
            <a:fillRect/>
          </a:stretch>
        </p:blipFill>
        <p:spPr>
          <a:xfrm>
            <a:off x="2010824" y="3226700"/>
            <a:ext cx="1612776" cy="572700"/>
          </a:xfrm>
          <a:prstGeom prst="rect">
            <a:avLst/>
          </a:prstGeom>
          <a:noFill/>
          <a:ln>
            <a:noFill/>
          </a:ln>
        </p:spPr>
      </p:pic>
      <p:pic>
        <p:nvPicPr>
          <p:cNvPr id="385" name="Google Shape;385;p48"/>
          <p:cNvPicPr preferRelativeResize="0"/>
          <p:nvPr/>
        </p:nvPicPr>
        <p:blipFill>
          <a:blip r:embed="rId11">
            <a:alphaModFix/>
          </a:blip>
          <a:stretch>
            <a:fillRect/>
          </a:stretch>
        </p:blipFill>
        <p:spPr>
          <a:xfrm>
            <a:off x="4688586" y="4113724"/>
            <a:ext cx="896425" cy="896425"/>
          </a:xfrm>
          <a:prstGeom prst="rect">
            <a:avLst/>
          </a:prstGeom>
          <a:noFill/>
          <a:ln>
            <a:noFill/>
          </a:ln>
        </p:spPr>
      </p:pic>
      <p:pic>
        <p:nvPicPr>
          <p:cNvPr id="386" name="Google Shape;386;p48"/>
          <p:cNvPicPr preferRelativeResize="0"/>
          <p:nvPr/>
        </p:nvPicPr>
        <p:blipFill>
          <a:blip r:embed="rId12">
            <a:alphaModFix/>
          </a:blip>
          <a:stretch>
            <a:fillRect/>
          </a:stretch>
        </p:blipFill>
        <p:spPr>
          <a:xfrm>
            <a:off x="5585001" y="3194760"/>
            <a:ext cx="845006" cy="896423"/>
          </a:xfrm>
          <a:prstGeom prst="rect">
            <a:avLst/>
          </a:prstGeom>
          <a:noFill/>
          <a:ln>
            <a:noFill/>
          </a:ln>
        </p:spPr>
      </p:pic>
      <p:pic>
        <p:nvPicPr>
          <p:cNvPr id="387" name="Google Shape;387;p48"/>
          <p:cNvPicPr preferRelativeResize="0"/>
          <p:nvPr/>
        </p:nvPicPr>
        <p:blipFill>
          <a:blip r:embed="rId13">
            <a:alphaModFix/>
          </a:blip>
          <a:stretch>
            <a:fillRect/>
          </a:stretch>
        </p:blipFill>
        <p:spPr>
          <a:xfrm>
            <a:off x="6663700" y="3215300"/>
            <a:ext cx="1052124" cy="789088"/>
          </a:xfrm>
          <a:prstGeom prst="rect">
            <a:avLst/>
          </a:prstGeom>
          <a:noFill/>
          <a:ln>
            <a:noFill/>
          </a:ln>
        </p:spPr>
      </p:pic>
      <p:pic>
        <p:nvPicPr>
          <p:cNvPr id="388" name="Google Shape;388;p48"/>
          <p:cNvPicPr preferRelativeResize="0"/>
          <p:nvPr/>
        </p:nvPicPr>
        <p:blipFill>
          <a:blip r:embed="rId14">
            <a:alphaModFix/>
          </a:blip>
          <a:stretch>
            <a:fillRect/>
          </a:stretch>
        </p:blipFill>
        <p:spPr>
          <a:xfrm>
            <a:off x="5817937" y="4267150"/>
            <a:ext cx="623500" cy="621575"/>
          </a:xfrm>
          <a:prstGeom prst="rect">
            <a:avLst/>
          </a:prstGeom>
          <a:noFill/>
          <a:ln>
            <a:noFill/>
          </a:ln>
        </p:spPr>
      </p:pic>
      <p:pic>
        <p:nvPicPr>
          <p:cNvPr id="389" name="Google Shape;389;p48"/>
          <p:cNvPicPr preferRelativeResize="0"/>
          <p:nvPr/>
        </p:nvPicPr>
        <p:blipFill>
          <a:blip r:embed="rId15">
            <a:alphaModFix/>
          </a:blip>
          <a:stretch>
            <a:fillRect/>
          </a:stretch>
        </p:blipFill>
        <p:spPr>
          <a:xfrm>
            <a:off x="6519212" y="4169763"/>
            <a:ext cx="812928" cy="784349"/>
          </a:xfrm>
          <a:prstGeom prst="rect">
            <a:avLst/>
          </a:prstGeom>
          <a:noFill/>
          <a:ln>
            <a:noFill/>
          </a:ln>
        </p:spPr>
      </p:pic>
      <p:pic>
        <p:nvPicPr>
          <p:cNvPr id="390" name="Google Shape;390;p48"/>
          <p:cNvPicPr preferRelativeResize="0"/>
          <p:nvPr/>
        </p:nvPicPr>
        <p:blipFill>
          <a:blip r:embed="rId16">
            <a:alphaModFix/>
          </a:blip>
          <a:stretch>
            <a:fillRect/>
          </a:stretch>
        </p:blipFill>
        <p:spPr>
          <a:xfrm>
            <a:off x="7486825" y="4037529"/>
            <a:ext cx="1345474" cy="1345475"/>
          </a:xfrm>
          <a:prstGeom prst="rect">
            <a:avLst/>
          </a:prstGeom>
          <a:noFill/>
          <a:ln>
            <a:noFill/>
          </a:ln>
        </p:spPr>
      </p:pic>
      <p:pic>
        <p:nvPicPr>
          <p:cNvPr id="391" name="Google Shape;391;p48"/>
          <p:cNvPicPr preferRelativeResize="0"/>
          <p:nvPr/>
        </p:nvPicPr>
        <p:blipFill>
          <a:blip r:embed="rId17">
            <a:alphaModFix/>
          </a:blip>
          <a:stretch>
            <a:fillRect/>
          </a:stretch>
        </p:blipFill>
        <p:spPr>
          <a:xfrm>
            <a:off x="4460100" y="2712941"/>
            <a:ext cx="4683900" cy="469209"/>
          </a:xfrm>
          <a:prstGeom prst="rect">
            <a:avLst/>
          </a:prstGeom>
          <a:noFill/>
          <a:ln>
            <a:noFill/>
          </a:ln>
        </p:spPr>
      </p:pic>
      <p:pic>
        <p:nvPicPr>
          <p:cNvPr id="392" name="Google Shape;392;p48"/>
          <p:cNvPicPr preferRelativeResize="0"/>
          <p:nvPr/>
        </p:nvPicPr>
        <p:blipFill>
          <a:blip r:embed="rId18">
            <a:alphaModFix/>
          </a:blip>
          <a:stretch>
            <a:fillRect/>
          </a:stretch>
        </p:blipFill>
        <p:spPr>
          <a:xfrm>
            <a:off x="362550" y="2847831"/>
            <a:ext cx="1612775" cy="378868"/>
          </a:xfrm>
          <a:prstGeom prst="rect">
            <a:avLst/>
          </a:prstGeom>
          <a:noFill/>
          <a:ln>
            <a:noFill/>
          </a:ln>
        </p:spPr>
      </p:pic>
      <p:pic>
        <p:nvPicPr>
          <p:cNvPr id="393" name="Google Shape;393;p48"/>
          <p:cNvPicPr preferRelativeResize="0"/>
          <p:nvPr/>
        </p:nvPicPr>
        <p:blipFill rotWithShape="1">
          <a:blip r:embed="rId19">
            <a:alphaModFix/>
          </a:blip>
          <a:srcRect b="28881" l="0" r="0" t="36971"/>
          <a:stretch/>
        </p:blipFill>
        <p:spPr>
          <a:xfrm>
            <a:off x="2160125" y="2792802"/>
            <a:ext cx="1972576" cy="378875"/>
          </a:xfrm>
          <a:prstGeom prst="rect">
            <a:avLst/>
          </a:prstGeom>
          <a:noFill/>
          <a:ln>
            <a:noFill/>
          </a:ln>
        </p:spPr>
      </p:pic>
      <p:pic>
        <p:nvPicPr>
          <p:cNvPr id="394" name="Google Shape;394;p48"/>
          <p:cNvPicPr preferRelativeResize="0"/>
          <p:nvPr/>
        </p:nvPicPr>
        <p:blipFill>
          <a:blip r:embed="rId20">
            <a:alphaModFix/>
          </a:blip>
          <a:stretch>
            <a:fillRect/>
          </a:stretch>
        </p:blipFill>
        <p:spPr>
          <a:xfrm>
            <a:off x="7834525" y="3422962"/>
            <a:ext cx="1265075" cy="642588"/>
          </a:xfrm>
          <a:prstGeom prst="rect">
            <a:avLst/>
          </a:prstGeom>
          <a:noFill/>
          <a:ln>
            <a:noFill/>
          </a:ln>
        </p:spPr>
      </p:pic>
      <p:pic>
        <p:nvPicPr>
          <p:cNvPr id="395" name="Google Shape;395;p48"/>
          <p:cNvPicPr preferRelativeResize="0"/>
          <p:nvPr/>
        </p:nvPicPr>
        <p:blipFill>
          <a:blip r:embed="rId21">
            <a:alphaModFix/>
          </a:blip>
          <a:stretch>
            <a:fillRect/>
          </a:stretch>
        </p:blipFill>
        <p:spPr>
          <a:xfrm>
            <a:off x="3297363" y="4035875"/>
            <a:ext cx="1052125" cy="10521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399" name="Shape 399"/>
        <p:cNvGrpSpPr/>
        <p:nvPr/>
      </p:nvGrpSpPr>
      <p:grpSpPr>
        <a:xfrm>
          <a:off x="0" y="0"/>
          <a:ext cx="0" cy="0"/>
          <a:chOff x="0" y="0"/>
          <a:chExt cx="0" cy="0"/>
        </a:xfrm>
      </p:grpSpPr>
      <p:pic>
        <p:nvPicPr>
          <p:cNvPr id="400" name="Google Shape;400;p49"/>
          <p:cNvPicPr preferRelativeResize="0"/>
          <p:nvPr/>
        </p:nvPicPr>
        <p:blipFill rotWithShape="1">
          <a:blip r:embed="rId3">
            <a:alphaModFix/>
          </a:blip>
          <a:srcRect b="0" l="0" r="0" t="0"/>
          <a:stretch/>
        </p:blipFill>
        <p:spPr>
          <a:xfrm>
            <a:off x="5576099" y="2119962"/>
            <a:ext cx="3366650" cy="2028775"/>
          </a:xfrm>
          <a:prstGeom prst="rect">
            <a:avLst/>
          </a:prstGeom>
          <a:noFill/>
          <a:ln>
            <a:noFill/>
          </a:ln>
        </p:spPr>
      </p:pic>
      <p:sp>
        <p:nvSpPr>
          <p:cNvPr id="401" name="Google Shape;401;p49"/>
          <p:cNvSpPr txBox="1"/>
          <p:nvPr/>
        </p:nvSpPr>
        <p:spPr>
          <a:xfrm>
            <a:off x="428075" y="1823625"/>
            <a:ext cx="4683900" cy="2678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2"/>
              </a:buClr>
              <a:buSzPts val="1800"/>
              <a:buChar char="●"/>
            </a:pPr>
            <a:r>
              <a:rPr lang="en" sz="1800">
                <a:solidFill>
                  <a:schemeClr val="dk2"/>
                </a:solidFill>
              </a:rPr>
              <a:t>Retakes with partial credit can be automated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Syllabus/grading reminders</a:t>
            </a:r>
            <a:endParaRPr sz="1800">
              <a:solidFill>
                <a:schemeClr val="dk2"/>
              </a:solidFill>
            </a:endParaRPr>
          </a:p>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Automate emails through LMS</a:t>
            </a:r>
            <a:endParaRPr b="0" i="0" sz="1800" u="none" cap="none" strike="noStrike">
              <a:solidFill>
                <a:schemeClr val="dk2"/>
              </a:solidFill>
              <a:latin typeface="Arial"/>
              <a:ea typeface="Arial"/>
              <a:cs typeface="Arial"/>
              <a:sym typeface="Arial"/>
            </a:endParaRPr>
          </a:p>
          <a:p>
            <a:pPr indent="-342900" lvl="1" marL="9144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Struggling Students</a:t>
            </a:r>
            <a:endParaRPr b="0" i="0" sz="1800" u="none" cap="none" strike="noStrike">
              <a:solidFill>
                <a:schemeClr val="dk2"/>
              </a:solidFill>
              <a:latin typeface="Arial"/>
              <a:ea typeface="Arial"/>
              <a:cs typeface="Arial"/>
              <a:sym typeface="Arial"/>
            </a:endParaRPr>
          </a:p>
          <a:p>
            <a:pPr indent="-342900" lvl="1" marL="9144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AWOL</a:t>
            </a:r>
            <a:endParaRPr b="0" i="0" sz="1800" u="none" cap="none" strike="noStrike">
              <a:solidFill>
                <a:schemeClr val="dk2"/>
              </a:solidFill>
              <a:latin typeface="Arial"/>
              <a:ea typeface="Arial"/>
              <a:cs typeface="Arial"/>
              <a:sym typeface="Arial"/>
            </a:endParaRPr>
          </a:p>
          <a:p>
            <a:pPr indent="-342900" lvl="1" marL="9144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Positive reinforcement</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Strategy suggestions</a:t>
            </a:r>
            <a:endParaRPr b="0" i="0" sz="1800" u="none" cap="none" strike="noStrike">
              <a:solidFill>
                <a:schemeClr val="dk2"/>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02" name="Google Shape;402;p49"/>
          <p:cNvSpPr txBox="1"/>
          <p:nvPr>
            <p:ph idx="4294967295" type="title"/>
          </p:nvPr>
        </p:nvSpPr>
        <p:spPr>
          <a:xfrm>
            <a:off x="311700" y="64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Drawing in Students</a:t>
            </a:r>
            <a:endParaRPr/>
          </a:p>
        </p:txBody>
      </p:sp>
      <p:sp>
        <p:nvSpPr>
          <p:cNvPr id="403" name="Google Shape;403;p49"/>
          <p:cNvSpPr/>
          <p:nvPr/>
        </p:nvSpPr>
        <p:spPr>
          <a:xfrm>
            <a:off x="5690125" y="-38850"/>
            <a:ext cx="2471100" cy="57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rgbClr val="FFF2CC"/>
                </a:solidFill>
              </a:rPr>
              <a:t>Automate Course Logistics </a:t>
            </a:r>
            <a:endParaRPr>
              <a:solidFill>
                <a:srgbClr val="FFF2CC"/>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50"/>
          <p:cNvPicPr preferRelativeResize="0"/>
          <p:nvPr/>
        </p:nvPicPr>
        <p:blipFill>
          <a:blip r:embed="rId3">
            <a:alphaModFix/>
          </a:blip>
          <a:stretch>
            <a:fillRect/>
          </a:stretch>
        </p:blipFill>
        <p:spPr>
          <a:xfrm>
            <a:off x="714375" y="0"/>
            <a:ext cx="771525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412" name="Shape 412"/>
        <p:cNvGrpSpPr/>
        <p:nvPr/>
      </p:nvGrpSpPr>
      <p:grpSpPr>
        <a:xfrm>
          <a:off x="0" y="0"/>
          <a:ext cx="0" cy="0"/>
          <a:chOff x="0" y="0"/>
          <a:chExt cx="0" cy="0"/>
        </a:xfrm>
      </p:grpSpPr>
      <p:sp>
        <p:nvSpPr>
          <p:cNvPr id="413" name="Google Shape;413;p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fontScale="77500" lnSpcReduction="20000"/>
          </a:bodyPr>
          <a:lstStyle/>
          <a:p>
            <a:pPr indent="457200" lvl="0" marL="0" rtl="0" algn="l">
              <a:lnSpc>
                <a:spcPct val="115000"/>
              </a:lnSpc>
              <a:spcBef>
                <a:spcPts val="1200"/>
              </a:spcBef>
              <a:spcAft>
                <a:spcPts val="0"/>
              </a:spcAft>
              <a:buSzPct val="60000"/>
              <a:buNone/>
            </a:pPr>
            <a:r>
              <a:rPr lang="en" sz="3000"/>
              <a:t>What have you done</a:t>
            </a:r>
            <a:endParaRPr sz="3000"/>
          </a:p>
          <a:p>
            <a:pPr indent="457200" lvl="0" marL="0" rtl="0" algn="l">
              <a:lnSpc>
                <a:spcPct val="115000"/>
              </a:lnSpc>
              <a:spcBef>
                <a:spcPts val="1200"/>
              </a:spcBef>
              <a:spcAft>
                <a:spcPts val="0"/>
              </a:spcAft>
              <a:buSzPct val="60000"/>
              <a:buNone/>
            </a:pPr>
            <a:r>
              <a:rPr lang="en" sz="3000"/>
              <a:t>What do you want to try</a:t>
            </a:r>
            <a:endParaRPr sz="3000"/>
          </a:p>
          <a:p>
            <a:pPr indent="457200" lvl="0" marL="0" rtl="0" algn="l">
              <a:lnSpc>
                <a:spcPct val="115000"/>
              </a:lnSpc>
              <a:spcBef>
                <a:spcPts val="1200"/>
              </a:spcBef>
              <a:spcAft>
                <a:spcPts val="0"/>
              </a:spcAft>
              <a:buSzPct val="60000"/>
              <a:buNone/>
            </a:pPr>
            <a:r>
              <a:rPr lang="en" sz="3000"/>
              <a:t>What should be avoided</a:t>
            </a:r>
            <a:endParaRPr sz="3000"/>
          </a:p>
          <a:p>
            <a:pPr indent="457200" lvl="0" marL="0" rtl="0" algn="l">
              <a:lnSpc>
                <a:spcPct val="115000"/>
              </a:lnSpc>
              <a:spcBef>
                <a:spcPts val="1200"/>
              </a:spcBef>
              <a:spcAft>
                <a:spcPts val="0"/>
              </a:spcAft>
              <a:buSzPct val="100000"/>
              <a:buNone/>
            </a:pPr>
            <a:r>
              <a:t/>
            </a:r>
            <a:endParaRPr/>
          </a:p>
          <a:p>
            <a:pPr indent="457200" lvl="0" marL="0" rtl="0" algn="l">
              <a:lnSpc>
                <a:spcPct val="115000"/>
              </a:lnSpc>
              <a:spcBef>
                <a:spcPts val="1200"/>
              </a:spcBef>
              <a:spcAft>
                <a:spcPts val="0"/>
              </a:spcAft>
              <a:buSzPct val="100000"/>
              <a:buNone/>
            </a:pPr>
            <a:r>
              <a:rPr lang="en"/>
              <a:t> </a:t>
            </a:r>
            <a:endParaRPr/>
          </a:p>
          <a:p>
            <a:pPr indent="0" lvl="0" marL="0" rtl="0" algn="l">
              <a:lnSpc>
                <a:spcPct val="115000"/>
              </a:lnSpc>
              <a:spcBef>
                <a:spcPts val="1200"/>
              </a:spcBef>
              <a:spcAft>
                <a:spcPts val="0"/>
              </a:spcAft>
              <a:buSzPct val="100000"/>
              <a:buNone/>
            </a:pPr>
            <a:r>
              <a:t/>
            </a:r>
            <a:endParaRPr/>
          </a:p>
          <a:p>
            <a:pPr indent="0" lvl="0" marL="0" rtl="0" algn="l">
              <a:lnSpc>
                <a:spcPct val="115000"/>
              </a:lnSpc>
              <a:spcBef>
                <a:spcPts val="1200"/>
              </a:spcBef>
              <a:spcAft>
                <a:spcPts val="0"/>
              </a:spcAft>
              <a:buSzPct val="100000"/>
              <a:buNone/>
            </a:pPr>
            <a:r>
              <a:t/>
            </a:r>
            <a:endParaRPr/>
          </a:p>
          <a:p>
            <a:pPr indent="0" lvl="0" marL="0" rtl="0" algn="l">
              <a:lnSpc>
                <a:spcPct val="115000"/>
              </a:lnSpc>
              <a:spcBef>
                <a:spcPts val="1200"/>
              </a:spcBef>
              <a:spcAft>
                <a:spcPts val="1200"/>
              </a:spcAft>
              <a:buSzPct val="100000"/>
              <a:buNone/>
            </a:pPr>
            <a:r>
              <a:t/>
            </a:r>
            <a:endParaRPr/>
          </a:p>
        </p:txBody>
      </p:sp>
      <p:sp>
        <p:nvSpPr>
          <p:cNvPr id="414" name="Google Shape;414;p51"/>
          <p:cNvSpPr txBox="1"/>
          <p:nvPr>
            <p:ph type="title"/>
          </p:nvPr>
        </p:nvSpPr>
        <p:spPr>
          <a:xfrm>
            <a:off x="110550" y="143300"/>
            <a:ext cx="5144700" cy="572700"/>
          </a:xfrm>
          <a:prstGeom prst="rect">
            <a:avLst/>
          </a:prstGeom>
          <a:solidFill>
            <a:schemeClr val="dk1"/>
          </a:solidFill>
          <a:ln cap="flat" cmpd="sng" w="9525">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solidFill>
                  <a:srgbClr val="FFF2CC"/>
                </a:solidFill>
              </a:rPr>
              <a:t>Discussion and Brainstorming</a:t>
            </a:r>
            <a:endParaRPr>
              <a:solidFill>
                <a:srgbClr val="FFF2CC"/>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418" name="Shape 418"/>
        <p:cNvGrpSpPr/>
        <p:nvPr/>
      </p:nvGrpSpPr>
      <p:grpSpPr>
        <a:xfrm>
          <a:off x="0" y="0"/>
          <a:ext cx="0" cy="0"/>
          <a:chOff x="0" y="0"/>
          <a:chExt cx="0" cy="0"/>
        </a:xfrm>
      </p:grpSpPr>
      <p:pic>
        <p:nvPicPr>
          <p:cNvPr id="419" name="Google Shape;419;p52"/>
          <p:cNvPicPr preferRelativeResize="0"/>
          <p:nvPr/>
        </p:nvPicPr>
        <p:blipFill rotWithShape="1">
          <a:blip r:embed="rId3">
            <a:alphaModFix/>
          </a:blip>
          <a:srcRect b="3540" l="0" r="0" t="0"/>
          <a:stretch/>
        </p:blipFill>
        <p:spPr>
          <a:xfrm>
            <a:off x="2019300" y="95250"/>
            <a:ext cx="5105400" cy="4924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92" name="Shape 92"/>
        <p:cNvGrpSpPr/>
        <p:nvPr/>
      </p:nvGrpSpPr>
      <p:grpSpPr>
        <a:xfrm>
          <a:off x="0" y="0"/>
          <a:ext cx="0" cy="0"/>
          <a:chOff x="0" y="0"/>
          <a:chExt cx="0" cy="0"/>
        </a:xfrm>
      </p:grpSpPr>
      <p:sp>
        <p:nvSpPr>
          <p:cNvPr id="93" name="Google Shape;93;p17"/>
          <p:cNvSpPr txBox="1"/>
          <p:nvPr>
            <p:ph type="title"/>
          </p:nvPr>
        </p:nvSpPr>
        <p:spPr>
          <a:xfrm>
            <a:off x="427719" y="-6"/>
            <a:ext cx="81429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1400"/>
              <a:buNone/>
            </a:pPr>
            <a:r>
              <a:rPr lang="en">
                <a:solidFill>
                  <a:srgbClr val="000000"/>
                </a:solidFill>
              </a:rPr>
              <a:t>Agenda - Engage and Motivate in Large Classes</a:t>
            </a:r>
            <a:endParaRPr>
              <a:solidFill>
                <a:srgbClr val="000000"/>
              </a:solidFill>
            </a:endParaRPr>
          </a:p>
        </p:txBody>
      </p:sp>
      <p:grpSp>
        <p:nvGrpSpPr>
          <p:cNvPr id="94" name="Google Shape;94;p17"/>
          <p:cNvGrpSpPr/>
          <p:nvPr/>
        </p:nvGrpSpPr>
        <p:grpSpPr>
          <a:xfrm>
            <a:off x="1593000" y="3559754"/>
            <a:ext cx="5957975" cy="643500"/>
            <a:chOff x="1593000" y="2322568"/>
            <a:chExt cx="5957975" cy="643500"/>
          </a:xfrm>
        </p:grpSpPr>
        <p:sp>
          <p:nvSpPr>
            <p:cNvPr id="95" name="Google Shape;95;p17"/>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7"/>
            <p:cNvSpPr/>
            <p:nvPr/>
          </p:nvSpPr>
          <p:spPr>
            <a:xfrm flipH="1">
              <a:off x="2283025" y="2322575"/>
              <a:ext cx="1844400" cy="642600"/>
            </a:xfrm>
            <a:prstGeom prst="rect">
              <a:avLst/>
            </a:prstGeom>
            <a:solidFill>
              <a:srgbClr val="3D3D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7"/>
            <p:cNvSpPr/>
            <p:nvPr/>
          </p:nvSpPr>
          <p:spPr>
            <a:xfrm rot="-5400000">
              <a:off x="3501574" y="1934671"/>
              <a:ext cx="643356" cy="1419149"/>
            </a:xfrm>
            <a:prstGeom prst="flowChartOffpageConnector">
              <a:avLst/>
            </a:prstGeom>
            <a:solidFill>
              <a:srgbClr val="3D3D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7"/>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000"/>
                <a:buFont typeface="Arial"/>
                <a:buNone/>
              </a:pPr>
              <a:r>
                <a:rPr b="0" i="0" lang="en" sz="1000" u="none" cap="none" strike="noStrike">
                  <a:solidFill>
                    <a:srgbClr val="FFFFFF"/>
                  </a:solidFill>
                  <a:latin typeface="Roboto Medium"/>
                  <a:ea typeface="Roboto Medium"/>
                  <a:cs typeface="Roboto Medium"/>
                  <a:sym typeface="Roboto Medium"/>
                </a:rPr>
                <a:t>Reflection and next steps</a:t>
              </a:r>
              <a:endParaRPr b="0" i="0" sz="1000" u="none" cap="none" strike="noStrike">
                <a:solidFill>
                  <a:srgbClr val="FFFFFF"/>
                </a:solidFill>
                <a:latin typeface="Roboto"/>
                <a:ea typeface="Roboto"/>
                <a:cs typeface="Roboto"/>
                <a:sym typeface="Roboto"/>
              </a:endParaRPr>
            </a:p>
          </p:txBody>
        </p:sp>
        <p:sp>
          <p:nvSpPr>
            <p:cNvPr id="99" name="Google Shape;99;p17"/>
            <p:cNvSpPr/>
            <p:nvPr/>
          </p:nvSpPr>
          <p:spPr>
            <a:xfrm>
              <a:off x="1593000" y="2322568"/>
              <a:ext cx="690000" cy="642300"/>
            </a:xfrm>
            <a:prstGeom prst="rect">
              <a:avLst/>
            </a:prstGeom>
            <a:solidFill>
              <a:srgbClr val="414141"/>
            </a:solidFill>
            <a:ln>
              <a:noFill/>
            </a:ln>
            <a:effectLst>
              <a:outerShdw blurRad="71438" rotWithShape="0" algn="bl" dir="2700000" dist="28575">
                <a:srgbClr val="000000">
                  <a:alpha val="164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7"/>
            <p:cNvSpPr/>
            <p:nvPr/>
          </p:nvSpPr>
          <p:spPr>
            <a:xfrm>
              <a:off x="1593000" y="2322575"/>
              <a:ext cx="690000" cy="642600"/>
            </a:xfrm>
            <a:prstGeom prst="rect">
              <a:avLst/>
            </a:prstGeom>
            <a:solidFill>
              <a:srgbClr val="46464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en" sz="2600" u="none" cap="none" strike="noStrike">
                  <a:solidFill>
                    <a:srgbClr val="F1C232"/>
                  </a:solidFill>
                  <a:latin typeface="Roboto Thin"/>
                  <a:ea typeface="Roboto Thin"/>
                  <a:cs typeface="Roboto Thin"/>
                  <a:sym typeface="Roboto Thin"/>
                </a:rPr>
                <a:t>05</a:t>
              </a:r>
              <a:endParaRPr b="0" i="0" sz="2600" u="none" cap="none" strike="noStrike">
                <a:solidFill>
                  <a:srgbClr val="F1C232"/>
                </a:solidFill>
                <a:latin typeface="Roboto Thin"/>
                <a:ea typeface="Roboto Thin"/>
                <a:cs typeface="Roboto Thin"/>
                <a:sym typeface="Roboto Thin"/>
              </a:endParaRPr>
            </a:p>
          </p:txBody>
        </p:sp>
        <p:sp>
          <p:nvSpPr>
            <p:cNvPr id="101" name="Google Shape;101;p17"/>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279400" lvl="0" marL="457200" marR="0" rtl="0" algn="l">
                <a:lnSpc>
                  <a:spcPct val="115000"/>
                </a:lnSpc>
                <a:spcBef>
                  <a:spcPts val="0"/>
                </a:spcBef>
                <a:spcAft>
                  <a:spcPts val="0"/>
                </a:spcAft>
                <a:buClr>
                  <a:srgbClr val="BF9000"/>
                </a:buClr>
                <a:buSzPts val="800"/>
                <a:buFont typeface="Roboto"/>
                <a:buChar char="●"/>
              </a:pPr>
              <a:r>
                <a:rPr b="0" i="0" lang="en" sz="800" u="none" cap="none" strike="noStrike">
                  <a:solidFill>
                    <a:srgbClr val="BF9000"/>
                  </a:solidFill>
                  <a:latin typeface="Roboto"/>
                  <a:ea typeface="Roboto"/>
                  <a:cs typeface="Roboto"/>
                  <a:sym typeface="Roboto"/>
                </a:rPr>
                <a:t>Open questions</a:t>
              </a:r>
              <a:endParaRPr b="0" i="0" sz="800" u="none" cap="none" strike="noStrike">
                <a:solidFill>
                  <a:srgbClr val="BF9000"/>
                </a:solidFill>
                <a:latin typeface="Roboto"/>
                <a:ea typeface="Roboto"/>
                <a:cs typeface="Roboto"/>
                <a:sym typeface="Roboto"/>
              </a:endParaRPr>
            </a:p>
            <a:p>
              <a:pPr indent="-279400" lvl="0" marL="457200" marR="0" rtl="0" algn="l">
                <a:lnSpc>
                  <a:spcPct val="115000"/>
                </a:lnSpc>
                <a:spcBef>
                  <a:spcPts val="0"/>
                </a:spcBef>
                <a:spcAft>
                  <a:spcPts val="0"/>
                </a:spcAft>
                <a:buClr>
                  <a:srgbClr val="BF9000"/>
                </a:buClr>
                <a:buSzPts val="800"/>
                <a:buFont typeface="Roboto"/>
                <a:buChar char="●"/>
              </a:pPr>
              <a:r>
                <a:rPr b="0" i="0" lang="en" sz="800" u="none" cap="none" strike="noStrike">
                  <a:solidFill>
                    <a:srgbClr val="BF9000"/>
                  </a:solidFill>
                  <a:latin typeface="Roboto"/>
                  <a:ea typeface="Roboto"/>
                  <a:cs typeface="Roboto"/>
                  <a:sym typeface="Roboto"/>
                </a:rPr>
                <a:t>Big take-aways</a:t>
              </a:r>
              <a:endParaRPr b="0" i="0" sz="800" u="none" cap="none" strike="noStrike">
                <a:solidFill>
                  <a:srgbClr val="BF9000"/>
                </a:solidFill>
                <a:latin typeface="Roboto"/>
                <a:ea typeface="Roboto"/>
                <a:cs typeface="Roboto"/>
                <a:sym typeface="Roboto"/>
              </a:endParaRPr>
            </a:p>
            <a:p>
              <a:pPr indent="-279400" lvl="0" marL="457200" marR="0" rtl="0" algn="l">
                <a:lnSpc>
                  <a:spcPct val="115000"/>
                </a:lnSpc>
                <a:spcBef>
                  <a:spcPts val="0"/>
                </a:spcBef>
                <a:spcAft>
                  <a:spcPts val="0"/>
                </a:spcAft>
                <a:buClr>
                  <a:srgbClr val="BF9000"/>
                </a:buClr>
                <a:buSzPts val="800"/>
                <a:buFont typeface="Roboto"/>
                <a:buChar char="●"/>
              </a:pPr>
              <a:r>
                <a:rPr b="0" i="0" lang="en" sz="800" u="none" cap="none" strike="noStrike">
                  <a:solidFill>
                    <a:srgbClr val="BF9000"/>
                  </a:solidFill>
                  <a:latin typeface="Roboto"/>
                  <a:ea typeface="Roboto"/>
                  <a:cs typeface="Roboto"/>
                  <a:sym typeface="Roboto"/>
                </a:rPr>
                <a:t>Future Collaboration </a:t>
              </a:r>
              <a:endParaRPr b="0" i="0" sz="800" u="none" cap="none" strike="noStrike">
                <a:solidFill>
                  <a:srgbClr val="BF9000"/>
                </a:solidFill>
                <a:latin typeface="Roboto"/>
                <a:ea typeface="Roboto"/>
                <a:cs typeface="Roboto"/>
                <a:sym typeface="Roboto"/>
              </a:endParaRPr>
            </a:p>
          </p:txBody>
        </p:sp>
      </p:grpSp>
      <p:grpSp>
        <p:nvGrpSpPr>
          <p:cNvPr id="102" name="Google Shape;102;p17"/>
          <p:cNvGrpSpPr/>
          <p:nvPr/>
        </p:nvGrpSpPr>
        <p:grpSpPr>
          <a:xfrm>
            <a:off x="1593000" y="2904887"/>
            <a:ext cx="5957975" cy="643500"/>
            <a:chOff x="1593000" y="2322568"/>
            <a:chExt cx="5957975" cy="643500"/>
          </a:xfrm>
        </p:grpSpPr>
        <p:sp>
          <p:nvSpPr>
            <p:cNvPr id="103" name="Google Shape;103;p17"/>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17"/>
            <p:cNvSpPr/>
            <p:nvPr/>
          </p:nvSpPr>
          <p:spPr>
            <a:xfrm flipH="1">
              <a:off x="2283025" y="2322575"/>
              <a:ext cx="1844400" cy="642600"/>
            </a:xfrm>
            <a:prstGeom prst="rect">
              <a:avLst/>
            </a:prstGeom>
            <a:solidFill>
              <a:srgbClr val="3D3D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7"/>
            <p:cNvSpPr/>
            <p:nvPr/>
          </p:nvSpPr>
          <p:spPr>
            <a:xfrm rot="-5400000">
              <a:off x="3501574" y="1934671"/>
              <a:ext cx="643356" cy="1419149"/>
            </a:xfrm>
            <a:prstGeom prst="flowChartOffpageConnector">
              <a:avLst/>
            </a:prstGeom>
            <a:solidFill>
              <a:srgbClr val="3D3D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7"/>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000"/>
                <a:buFont typeface="Arial"/>
                <a:buNone/>
              </a:pPr>
              <a:r>
                <a:rPr b="0" i="0" lang="en" sz="1000" u="none" cap="none" strike="noStrike">
                  <a:solidFill>
                    <a:srgbClr val="FFFFFF"/>
                  </a:solidFill>
                  <a:latin typeface="Roboto Medium"/>
                  <a:ea typeface="Roboto Medium"/>
                  <a:cs typeface="Roboto Medium"/>
                  <a:sym typeface="Roboto Medium"/>
                </a:rPr>
                <a:t>Discussion and Brainstorming</a:t>
              </a:r>
              <a:endParaRPr b="0" i="0" sz="1000" u="none" cap="none" strike="noStrike">
                <a:solidFill>
                  <a:srgbClr val="FFFFFF"/>
                </a:solidFill>
                <a:latin typeface="Roboto"/>
                <a:ea typeface="Roboto"/>
                <a:cs typeface="Roboto"/>
                <a:sym typeface="Roboto"/>
              </a:endParaRPr>
            </a:p>
          </p:txBody>
        </p:sp>
        <p:sp>
          <p:nvSpPr>
            <p:cNvPr id="107" name="Google Shape;107;p17"/>
            <p:cNvSpPr/>
            <p:nvPr/>
          </p:nvSpPr>
          <p:spPr>
            <a:xfrm>
              <a:off x="1593000" y="2322568"/>
              <a:ext cx="690000" cy="642300"/>
            </a:xfrm>
            <a:prstGeom prst="rect">
              <a:avLst/>
            </a:prstGeom>
            <a:solidFill>
              <a:srgbClr val="414141"/>
            </a:solidFill>
            <a:ln>
              <a:noFill/>
            </a:ln>
            <a:effectLst>
              <a:outerShdw blurRad="71438" rotWithShape="0" algn="bl" dir="2700000" dist="28575">
                <a:srgbClr val="000000">
                  <a:alpha val="164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17"/>
            <p:cNvSpPr/>
            <p:nvPr/>
          </p:nvSpPr>
          <p:spPr>
            <a:xfrm>
              <a:off x="1593000" y="2322575"/>
              <a:ext cx="690000" cy="642600"/>
            </a:xfrm>
            <a:prstGeom prst="rect">
              <a:avLst/>
            </a:prstGeom>
            <a:solidFill>
              <a:srgbClr val="46464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en" sz="2600" u="none" cap="none" strike="noStrike">
                  <a:solidFill>
                    <a:srgbClr val="F1C232"/>
                  </a:solidFill>
                  <a:latin typeface="Roboto Thin"/>
                  <a:ea typeface="Roboto Thin"/>
                  <a:cs typeface="Roboto Thin"/>
                  <a:sym typeface="Roboto Thin"/>
                </a:rPr>
                <a:t>04</a:t>
              </a:r>
              <a:endParaRPr b="0" i="0" sz="2600" u="none" cap="none" strike="noStrike">
                <a:solidFill>
                  <a:srgbClr val="F1C232"/>
                </a:solidFill>
                <a:latin typeface="Roboto Thin"/>
                <a:ea typeface="Roboto Thin"/>
                <a:cs typeface="Roboto Thin"/>
                <a:sym typeface="Roboto Thin"/>
              </a:endParaRPr>
            </a:p>
          </p:txBody>
        </p:sp>
        <p:sp>
          <p:nvSpPr>
            <p:cNvPr id="109" name="Google Shape;109;p17"/>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279400" lvl="0" marL="457200" marR="0" rtl="0" algn="l">
                <a:lnSpc>
                  <a:spcPct val="115000"/>
                </a:lnSpc>
                <a:spcBef>
                  <a:spcPts val="0"/>
                </a:spcBef>
                <a:spcAft>
                  <a:spcPts val="0"/>
                </a:spcAft>
                <a:buClr>
                  <a:srgbClr val="BF9000"/>
                </a:buClr>
                <a:buSzPts val="800"/>
                <a:buFont typeface="Roboto"/>
                <a:buChar char="●"/>
              </a:pPr>
              <a:r>
                <a:rPr b="0" i="0" lang="en" sz="800" u="none" cap="none" strike="noStrike">
                  <a:solidFill>
                    <a:srgbClr val="BF9000"/>
                  </a:solidFill>
                  <a:latin typeface="Roboto"/>
                  <a:ea typeface="Roboto"/>
                  <a:cs typeface="Roboto"/>
                  <a:sym typeface="Roboto"/>
                </a:rPr>
                <a:t>What have you done</a:t>
              </a:r>
              <a:endParaRPr b="0" i="0" sz="800" u="none" cap="none" strike="noStrike">
                <a:solidFill>
                  <a:srgbClr val="BF9000"/>
                </a:solidFill>
                <a:latin typeface="Roboto"/>
                <a:ea typeface="Roboto"/>
                <a:cs typeface="Roboto"/>
                <a:sym typeface="Roboto"/>
              </a:endParaRPr>
            </a:p>
            <a:p>
              <a:pPr indent="-279400" lvl="0" marL="457200" marR="0" rtl="0" algn="l">
                <a:lnSpc>
                  <a:spcPct val="115000"/>
                </a:lnSpc>
                <a:spcBef>
                  <a:spcPts val="0"/>
                </a:spcBef>
                <a:spcAft>
                  <a:spcPts val="0"/>
                </a:spcAft>
                <a:buClr>
                  <a:srgbClr val="BF9000"/>
                </a:buClr>
                <a:buSzPts val="800"/>
                <a:buFont typeface="Roboto"/>
                <a:buChar char="●"/>
              </a:pPr>
              <a:r>
                <a:rPr b="0" i="0" lang="en" sz="800" u="none" cap="none" strike="noStrike">
                  <a:solidFill>
                    <a:srgbClr val="BF9000"/>
                  </a:solidFill>
                  <a:latin typeface="Roboto"/>
                  <a:ea typeface="Roboto"/>
                  <a:cs typeface="Roboto"/>
                  <a:sym typeface="Roboto"/>
                </a:rPr>
                <a:t>What do you want to try</a:t>
              </a:r>
              <a:endParaRPr b="0" i="0" sz="800" u="none" cap="none" strike="noStrike">
                <a:solidFill>
                  <a:srgbClr val="BF9000"/>
                </a:solidFill>
                <a:latin typeface="Roboto"/>
                <a:ea typeface="Roboto"/>
                <a:cs typeface="Roboto"/>
                <a:sym typeface="Roboto"/>
              </a:endParaRPr>
            </a:p>
            <a:p>
              <a:pPr indent="-279400" lvl="0" marL="457200" marR="0" rtl="0" algn="l">
                <a:lnSpc>
                  <a:spcPct val="115000"/>
                </a:lnSpc>
                <a:spcBef>
                  <a:spcPts val="0"/>
                </a:spcBef>
                <a:spcAft>
                  <a:spcPts val="0"/>
                </a:spcAft>
                <a:buClr>
                  <a:srgbClr val="BF9000"/>
                </a:buClr>
                <a:buSzPts val="800"/>
                <a:buFont typeface="Roboto"/>
                <a:buChar char="●"/>
              </a:pPr>
              <a:r>
                <a:rPr b="0" i="0" lang="en" sz="800" u="none" cap="none" strike="noStrike">
                  <a:solidFill>
                    <a:srgbClr val="BF9000"/>
                  </a:solidFill>
                  <a:latin typeface="Roboto"/>
                  <a:ea typeface="Roboto"/>
                  <a:cs typeface="Roboto"/>
                  <a:sym typeface="Roboto"/>
                </a:rPr>
                <a:t>What should be avoided</a:t>
              </a:r>
              <a:endParaRPr b="0" i="0" sz="800" u="none" cap="none" strike="noStrike">
                <a:solidFill>
                  <a:srgbClr val="BF9000"/>
                </a:solidFill>
                <a:latin typeface="Roboto"/>
                <a:ea typeface="Roboto"/>
                <a:cs typeface="Roboto"/>
                <a:sym typeface="Roboto"/>
              </a:endParaRPr>
            </a:p>
          </p:txBody>
        </p:sp>
      </p:grpSp>
      <p:grpSp>
        <p:nvGrpSpPr>
          <p:cNvPr id="110" name="Google Shape;110;p17"/>
          <p:cNvGrpSpPr/>
          <p:nvPr/>
        </p:nvGrpSpPr>
        <p:grpSpPr>
          <a:xfrm>
            <a:off x="1593000" y="2249994"/>
            <a:ext cx="5957975" cy="643500"/>
            <a:chOff x="1593000" y="2322568"/>
            <a:chExt cx="5957975" cy="643500"/>
          </a:xfrm>
        </p:grpSpPr>
        <p:sp>
          <p:nvSpPr>
            <p:cNvPr id="111" name="Google Shape;111;p17"/>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17"/>
            <p:cNvSpPr/>
            <p:nvPr/>
          </p:nvSpPr>
          <p:spPr>
            <a:xfrm flipH="1">
              <a:off x="2283025" y="2322575"/>
              <a:ext cx="1844400" cy="642600"/>
            </a:xfrm>
            <a:prstGeom prst="rect">
              <a:avLst/>
            </a:prstGeom>
            <a:solidFill>
              <a:srgbClr val="3D3D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17"/>
            <p:cNvSpPr/>
            <p:nvPr/>
          </p:nvSpPr>
          <p:spPr>
            <a:xfrm rot="-5400000">
              <a:off x="3501574" y="1934671"/>
              <a:ext cx="643356" cy="1419149"/>
            </a:xfrm>
            <a:prstGeom prst="flowChartOffpageConnector">
              <a:avLst/>
            </a:prstGeom>
            <a:solidFill>
              <a:srgbClr val="3D3D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17"/>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000"/>
                <a:buFont typeface="Arial"/>
                <a:buNone/>
              </a:pPr>
              <a:r>
                <a:rPr b="0" i="0" lang="en" sz="1000" u="none" cap="none" strike="noStrike">
                  <a:solidFill>
                    <a:srgbClr val="FFFFFF"/>
                  </a:solidFill>
                  <a:latin typeface="Roboto Medium"/>
                  <a:ea typeface="Roboto Medium"/>
                  <a:cs typeface="Roboto Medium"/>
                  <a:sym typeface="Roboto Medium"/>
                </a:rPr>
                <a:t>Research-based Practices Enacted </a:t>
              </a:r>
              <a:endParaRPr b="0" i="0" sz="1000" u="none" cap="none" strike="noStrike">
                <a:solidFill>
                  <a:srgbClr val="FFFFFF"/>
                </a:solidFill>
                <a:latin typeface="Roboto"/>
                <a:ea typeface="Roboto"/>
                <a:cs typeface="Roboto"/>
                <a:sym typeface="Roboto"/>
              </a:endParaRPr>
            </a:p>
          </p:txBody>
        </p:sp>
        <p:sp>
          <p:nvSpPr>
            <p:cNvPr id="115" name="Google Shape;115;p17"/>
            <p:cNvSpPr/>
            <p:nvPr/>
          </p:nvSpPr>
          <p:spPr>
            <a:xfrm>
              <a:off x="1593000" y="2322568"/>
              <a:ext cx="690000" cy="642300"/>
            </a:xfrm>
            <a:prstGeom prst="rect">
              <a:avLst/>
            </a:prstGeom>
            <a:solidFill>
              <a:srgbClr val="414141"/>
            </a:solidFill>
            <a:ln>
              <a:noFill/>
            </a:ln>
            <a:effectLst>
              <a:outerShdw blurRad="71438" rotWithShape="0" algn="bl" dir="2700000" dist="28575">
                <a:srgbClr val="000000">
                  <a:alpha val="164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17"/>
            <p:cNvSpPr/>
            <p:nvPr/>
          </p:nvSpPr>
          <p:spPr>
            <a:xfrm>
              <a:off x="1593000" y="2322575"/>
              <a:ext cx="690000" cy="642600"/>
            </a:xfrm>
            <a:prstGeom prst="rect">
              <a:avLst/>
            </a:prstGeom>
            <a:solidFill>
              <a:srgbClr val="46464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en" sz="2600" u="none" cap="none" strike="noStrike">
                  <a:solidFill>
                    <a:srgbClr val="F1C232"/>
                  </a:solidFill>
                  <a:latin typeface="Roboto Thin"/>
                  <a:ea typeface="Roboto Thin"/>
                  <a:cs typeface="Roboto Thin"/>
                  <a:sym typeface="Roboto Thin"/>
                </a:rPr>
                <a:t>03</a:t>
              </a:r>
              <a:endParaRPr b="0" i="0" sz="2600" u="none" cap="none" strike="noStrike">
                <a:solidFill>
                  <a:srgbClr val="F1C232"/>
                </a:solidFill>
                <a:latin typeface="Roboto Thin"/>
                <a:ea typeface="Roboto Thin"/>
                <a:cs typeface="Roboto Thin"/>
                <a:sym typeface="Roboto Thin"/>
              </a:endParaRPr>
            </a:p>
          </p:txBody>
        </p:sp>
        <p:sp>
          <p:nvSpPr>
            <p:cNvPr id="117" name="Google Shape;117;p17"/>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800"/>
                <a:buFont typeface="Arial"/>
                <a:buNone/>
              </a:pPr>
              <a:r>
                <a:t/>
              </a:r>
              <a:endParaRPr b="0" i="0" sz="800" u="none" cap="none" strike="noStrike">
                <a:solidFill>
                  <a:srgbClr val="980000"/>
                </a:solidFill>
                <a:latin typeface="Roboto"/>
                <a:ea typeface="Roboto"/>
                <a:cs typeface="Roboto"/>
                <a:sym typeface="Roboto"/>
              </a:endParaRPr>
            </a:p>
            <a:p>
              <a:pPr indent="-279400" lvl="0" marL="457200" marR="0" rtl="0" algn="l">
                <a:lnSpc>
                  <a:spcPct val="115000"/>
                </a:lnSpc>
                <a:spcBef>
                  <a:spcPts val="0"/>
                </a:spcBef>
                <a:spcAft>
                  <a:spcPts val="0"/>
                </a:spcAft>
                <a:buClr>
                  <a:srgbClr val="BF9000"/>
                </a:buClr>
                <a:buSzPts val="800"/>
                <a:buFont typeface="Roboto"/>
                <a:buChar char="●"/>
              </a:pPr>
              <a:r>
                <a:rPr b="0" i="0" lang="en" sz="800" u="none" cap="none" strike="noStrike">
                  <a:solidFill>
                    <a:srgbClr val="BF9000"/>
                  </a:solidFill>
                  <a:latin typeface="Roboto"/>
                  <a:ea typeface="Roboto"/>
                  <a:cs typeface="Roboto"/>
                  <a:sym typeface="Roboto"/>
                </a:rPr>
                <a:t>Cultivating Community</a:t>
              </a:r>
              <a:endParaRPr b="0" i="0" sz="800" u="none" cap="none" strike="noStrike">
                <a:solidFill>
                  <a:srgbClr val="BF9000"/>
                </a:solidFill>
                <a:latin typeface="Roboto"/>
                <a:ea typeface="Roboto"/>
                <a:cs typeface="Roboto"/>
                <a:sym typeface="Roboto"/>
              </a:endParaRPr>
            </a:p>
            <a:p>
              <a:pPr indent="-279400" lvl="0" marL="457200" marR="0" rtl="0" algn="l">
                <a:lnSpc>
                  <a:spcPct val="115000"/>
                </a:lnSpc>
                <a:spcBef>
                  <a:spcPts val="0"/>
                </a:spcBef>
                <a:spcAft>
                  <a:spcPts val="0"/>
                </a:spcAft>
                <a:buClr>
                  <a:srgbClr val="BF9000"/>
                </a:buClr>
                <a:buSzPts val="800"/>
                <a:buFont typeface="Roboto"/>
                <a:buChar char="●"/>
              </a:pPr>
              <a:r>
                <a:rPr b="0" i="0" lang="en" sz="800" u="none" cap="none" strike="noStrike">
                  <a:solidFill>
                    <a:srgbClr val="BF9000"/>
                  </a:solidFill>
                  <a:latin typeface="Roboto"/>
                  <a:ea typeface="Roboto"/>
                  <a:cs typeface="Roboto"/>
                  <a:sym typeface="Roboto"/>
                </a:rPr>
                <a:t>Teaching Modules</a:t>
              </a:r>
              <a:endParaRPr b="0" i="0" sz="800" u="none" cap="none" strike="noStrike">
                <a:solidFill>
                  <a:srgbClr val="BF9000"/>
                </a:solidFill>
                <a:latin typeface="Roboto"/>
                <a:ea typeface="Roboto"/>
                <a:cs typeface="Roboto"/>
                <a:sym typeface="Roboto"/>
              </a:endParaRPr>
            </a:p>
            <a:p>
              <a:pPr indent="-279400" lvl="0" marL="457200" marR="0" rtl="0" algn="l">
                <a:lnSpc>
                  <a:spcPct val="115000"/>
                </a:lnSpc>
                <a:spcBef>
                  <a:spcPts val="0"/>
                </a:spcBef>
                <a:spcAft>
                  <a:spcPts val="0"/>
                </a:spcAft>
                <a:buClr>
                  <a:srgbClr val="BF9000"/>
                </a:buClr>
                <a:buSzPts val="800"/>
                <a:buFont typeface="Roboto"/>
                <a:buChar char="●"/>
              </a:pPr>
              <a:r>
                <a:rPr b="0" i="0" lang="en" sz="800" u="none" cap="none" strike="noStrike">
                  <a:solidFill>
                    <a:srgbClr val="BF9000"/>
                  </a:solidFill>
                  <a:latin typeface="Roboto"/>
                  <a:ea typeface="Roboto"/>
                  <a:cs typeface="Roboto"/>
                  <a:sym typeface="Roboto"/>
                </a:rPr>
                <a:t>Automat</a:t>
              </a:r>
              <a:r>
                <a:rPr lang="en" sz="800">
                  <a:solidFill>
                    <a:srgbClr val="BF9000"/>
                  </a:solidFill>
                  <a:latin typeface="Roboto"/>
                  <a:ea typeface="Roboto"/>
                  <a:cs typeface="Roboto"/>
                  <a:sym typeface="Roboto"/>
                </a:rPr>
                <a:t>e Course Logistics</a:t>
              </a:r>
              <a:r>
                <a:rPr b="0" i="0" lang="en" sz="800" u="none" cap="none" strike="noStrike">
                  <a:solidFill>
                    <a:srgbClr val="BF9000"/>
                  </a:solidFill>
                  <a:latin typeface="Roboto"/>
                  <a:ea typeface="Roboto"/>
                  <a:cs typeface="Roboto"/>
                  <a:sym typeface="Roboto"/>
                </a:rPr>
                <a:t> </a:t>
              </a:r>
              <a:endParaRPr b="0" i="0" sz="800" u="none" cap="none" strike="noStrike">
                <a:solidFill>
                  <a:srgbClr val="BF9000"/>
                </a:solidFill>
                <a:latin typeface="Roboto"/>
                <a:ea typeface="Roboto"/>
                <a:cs typeface="Roboto"/>
                <a:sym typeface="Roboto"/>
              </a:endParaRPr>
            </a:p>
          </p:txBody>
        </p:sp>
      </p:grpSp>
      <p:grpSp>
        <p:nvGrpSpPr>
          <p:cNvPr id="118" name="Google Shape;118;p17"/>
          <p:cNvGrpSpPr/>
          <p:nvPr/>
        </p:nvGrpSpPr>
        <p:grpSpPr>
          <a:xfrm>
            <a:off x="1593000" y="1595135"/>
            <a:ext cx="5957975" cy="643500"/>
            <a:chOff x="1593000" y="2322568"/>
            <a:chExt cx="5957975" cy="643500"/>
          </a:xfrm>
        </p:grpSpPr>
        <p:sp>
          <p:nvSpPr>
            <p:cNvPr id="119" name="Google Shape;119;p17"/>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17"/>
            <p:cNvSpPr/>
            <p:nvPr/>
          </p:nvSpPr>
          <p:spPr>
            <a:xfrm flipH="1">
              <a:off x="2283025" y="2322575"/>
              <a:ext cx="1844400" cy="642600"/>
            </a:xfrm>
            <a:prstGeom prst="rect">
              <a:avLst/>
            </a:prstGeom>
            <a:solidFill>
              <a:srgbClr val="3D3D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17"/>
            <p:cNvSpPr/>
            <p:nvPr/>
          </p:nvSpPr>
          <p:spPr>
            <a:xfrm rot="-5400000">
              <a:off x="3501574" y="1934671"/>
              <a:ext cx="643356" cy="1419149"/>
            </a:xfrm>
            <a:prstGeom prst="flowChartOffpageConnector">
              <a:avLst/>
            </a:prstGeom>
            <a:solidFill>
              <a:srgbClr val="3D3D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17"/>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000"/>
                <a:buFont typeface="Arial"/>
                <a:buNone/>
              </a:pPr>
              <a:r>
                <a:rPr b="0" i="0" lang="en" sz="1000" u="none" cap="none" strike="noStrike">
                  <a:solidFill>
                    <a:srgbClr val="FFFFFF"/>
                  </a:solidFill>
                  <a:latin typeface="Roboto Medium"/>
                  <a:ea typeface="Roboto Medium"/>
                  <a:cs typeface="Roboto Medium"/>
                  <a:sym typeface="Roboto Medium"/>
                </a:rPr>
                <a:t>Book Introductions</a:t>
              </a:r>
              <a:endParaRPr b="0" i="0" sz="1000" u="none" cap="none" strike="noStrike">
                <a:solidFill>
                  <a:srgbClr val="FFFFFF"/>
                </a:solidFill>
                <a:latin typeface="Roboto"/>
                <a:ea typeface="Roboto"/>
                <a:cs typeface="Roboto"/>
                <a:sym typeface="Roboto"/>
              </a:endParaRPr>
            </a:p>
          </p:txBody>
        </p:sp>
        <p:sp>
          <p:nvSpPr>
            <p:cNvPr id="123" name="Google Shape;123;p17"/>
            <p:cNvSpPr/>
            <p:nvPr/>
          </p:nvSpPr>
          <p:spPr>
            <a:xfrm>
              <a:off x="1593000" y="2322568"/>
              <a:ext cx="690000" cy="642300"/>
            </a:xfrm>
            <a:prstGeom prst="rect">
              <a:avLst/>
            </a:prstGeom>
            <a:solidFill>
              <a:srgbClr val="414141"/>
            </a:solidFill>
            <a:ln>
              <a:noFill/>
            </a:ln>
            <a:effectLst>
              <a:outerShdw blurRad="71438" rotWithShape="0" algn="bl" dir="2700000" dist="28575">
                <a:srgbClr val="000000">
                  <a:alpha val="164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17"/>
            <p:cNvSpPr/>
            <p:nvPr/>
          </p:nvSpPr>
          <p:spPr>
            <a:xfrm>
              <a:off x="1593000" y="2322575"/>
              <a:ext cx="690000" cy="642600"/>
            </a:xfrm>
            <a:prstGeom prst="rect">
              <a:avLst/>
            </a:prstGeom>
            <a:solidFill>
              <a:srgbClr val="46464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en" sz="2600" u="none" cap="none" strike="noStrike">
                  <a:solidFill>
                    <a:srgbClr val="F1C232"/>
                  </a:solidFill>
                  <a:latin typeface="Roboto Thin"/>
                  <a:ea typeface="Roboto Thin"/>
                  <a:cs typeface="Roboto Thin"/>
                  <a:sym typeface="Roboto Thin"/>
                </a:rPr>
                <a:t>02</a:t>
              </a:r>
              <a:endParaRPr b="0" i="0" sz="2600" u="none" cap="none" strike="noStrike">
                <a:solidFill>
                  <a:srgbClr val="F1C232"/>
                </a:solidFill>
                <a:latin typeface="Roboto Thin"/>
                <a:ea typeface="Roboto Thin"/>
                <a:cs typeface="Roboto Thin"/>
                <a:sym typeface="Roboto Thin"/>
              </a:endParaRPr>
            </a:p>
          </p:txBody>
        </p:sp>
        <p:sp>
          <p:nvSpPr>
            <p:cNvPr id="125" name="Google Shape;125;p17"/>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279400" lvl="0" marL="457200" marR="0" rtl="0" algn="l">
                <a:lnSpc>
                  <a:spcPct val="115000"/>
                </a:lnSpc>
                <a:spcBef>
                  <a:spcPts val="0"/>
                </a:spcBef>
                <a:spcAft>
                  <a:spcPts val="0"/>
                </a:spcAft>
                <a:buClr>
                  <a:srgbClr val="BF9000"/>
                </a:buClr>
                <a:buSzPts val="800"/>
                <a:buFont typeface="Roboto"/>
                <a:buChar char="●"/>
              </a:pPr>
              <a:r>
                <a:rPr b="0" i="0" lang="en" sz="800" u="none" cap="none" strike="noStrike">
                  <a:solidFill>
                    <a:srgbClr val="BF9000"/>
                  </a:solidFill>
                  <a:latin typeface="Roboto"/>
                  <a:ea typeface="Roboto"/>
                  <a:cs typeface="Roboto"/>
                  <a:sym typeface="Roboto"/>
                </a:rPr>
                <a:t>Lang’s Distracted</a:t>
              </a:r>
              <a:endParaRPr b="0" i="0" sz="800" u="none" cap="none" strike="noStrike">
                <a:solidFill>
                  <a:srgbClr val="BF9000"/>
                </a:solidFill>
                <a:latin typeface="Roboto"/>
                <a:ea typeface="Roboto"/>
                <a:cs typeface="Roboto"/>
                <a:sym typeface="Roboto"/>
              </a:endParaRPr>
            </a:p>
            <a:p>
              <a:pPr indent="-279400" lvl="0" marL="457200" marR="0" rtl="0" algn="l">
                <a:lnSpc>
                  <a:spcPct val="115000"/>
                </a:lnSpc>
                <a:spcBef>
                  <a:spcPts val="0"/>
                </a:spcBef>
                <a:spcAft>
                  <a:spcPts val="0"/>
                </a:spcAft>
                <a:buClr>
                  <a:srgbClr val="BF9000"/>
                </a:buClr>
                <a:buSzPts val="800"/>
                <a:buFont typeface="Roboto"/>
                <a:buChar char="●"/>
              </a:pPr>
              <a:r>
                <a:rPr b="0" i="0" lang="en" sz="800" u="none" cap="none" strike="noStrike">
                  <a:solidFill>
                    <a:srgbClr val="BF9000"/>
                  </a:solidFill>
                  <a:latin typeface="Roboto"/>
                  <a:ea typeface="Roboto"/>
                  <a:cs typeface="Roboto"/>
                  <a:sym typeface="Roboto"/>
                </a:rPr>
                <a:t>Lovett et. al.’s How Learning Works</a:t>
              </a:r>
              <a:endParaRPr b="0" i="0" sz="800" u="none" cap="none" strike="noStrike">
                <a:solidFill>
                  <a:srgbClr val="BF9000"/>
                </a:solidFill>
                <a:latin typeface="Roboto"/>
                <a:ea typeface="Roboto"/>
                <a:cs typeface="Roboto"/>
                <a:sym typeface="Roboto"/>
              </a:endParaRPr>
            </a:p>
          </p:txBody>
        </p:sp>
      </p:grpSp>
      <p:grpSp>
        <p:nvGrpSpPr>
          <p:cNvPr id="126" name="Google Shape;126;p17"/>
          <p:cNvGrpSpPr/>
          <p:nvPr/>
        </p:nvGrpSpPr>
        <p:grpSpPr>
          <a:xfrm>
            <a:off x="1593000" y="940260"/>
            <a:ext cx="5957975" cy="643500"/>
            <a:chOff x="1593000" y="2322568"/>
            <a:chExt cx="5957975" cy="643500"/>
          </a:xfrm>
        </p:grpSpPr>
        <p:sp>
          <p:nvSpPr>
            <p:cNvPr id="127" name="Google Shape;127;p17"/>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17"/>
            <p:cNvSpPr/>
            <p:nvPr/>
          </p:nvSpPr>
          <p:spPr>
            <a:xfrm flipH="1">
              <a:off x="2283025" y="2322575"/>
              <a:ext cx="1844400" cy="642600"/>
            </a:xfrm>
            <a:prstGeom prst="rect">
              <a:avLst/>
            </a:prstGeom>
            <a:solidFill>
              <a:srgbClr val="3D3D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17"/>
            <p:cNvSpPr/>
            <p:nvPr/>
          </p:nvSpPr>
          <p:spPr>
            <a:xfrm rot="-5400000">
              <a:off x="3501574" y="1934671"/>
              <a:ext cx="643356" cy="1419149"/>
            </a:xfrm>
            <a:prstGeom prst="flowChartOffpageConnector">
              <a:avLst/>
            </a:prstGeom>
            <a:solidFill>
              <a:srgbClr val="3D3D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17"/>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000"/>
                <a:buFont typeface="Arial"/>
                <a:buNone/>
              </a:pPr>
              <a:r>
                <a:rPr b="0" i="0" lang="en" sz="1000" u="none" cap="none" strike="noStrike">
                  <a:solidFill>
                    <a:srgbClr val="FFFFFF"/>
                  </a:solidFill>
                  <a:latin typeface="Roboto Medium"/>
                  <a:ea typeface="Roboto Medium"/>
                  <a:cs typeface="Roboto Medium"/>
                  <a:sym typeface="Roboto Medium"/>
                </a:rPr>
                <a:t>Welcome Activity </a:t>
              </a:r>
              <a:endParaRPr b="0" i="0" sz="1000" u="none" cap="none" strike="noStrike">
                <a:solidFill>
                  <a:srgbClr val="FFFFFF"/>
                </a:solidFill>
                <a:latin typeface="Roboto"/>
                <a:ea typeface="Roboto"/>
                <a:cs typeface="Roboto"/>
                <a:sym typeface="Roboto"/>
              </a:endParaRPr>
            </a:p>
          </p:txBody>
        </p:sp>
        <p:sp>
          <p:nvSpPr>
            <p:cNvPr id="131" name="Google Shape;131;p17"/>
            <p:cNvSpPr/>
            <p:nvPr/>
          </p:nvSpPr>
          <p:spPr>
            <a:xfrm>
              <a:off x="1593000" y="2322568"/>
              <a:ext cx="690000" cy="642300"/>
            </a:xfrm>
            <a:prstGeom prst="rect">
              <a:avLst/>
            </a:prstGeom>
            <a:solidFill>
              <a:srgbClr val="414141"/>
            </a:solidFill>
            <a:ln>
              <a:noFill/>
            </a:ln>
            <a:effectLst>
              <a:outerShdw blurRad="71438" rotWithShape="0" algn="bl" dir="2700000" dist="28575">
                <a:srgbClr val="000000">
                  <a:alpha val="164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17"/>
            <p:cNvSpPr/>
            <p:nvPr/>
          </p:nvSpPr>
          <p:spPr>
            <a:xfrm>
              <a:off x="1593000" y="2322575"/>
              <a:ext cx="690000" cy="642600"/>
            </a:xfrm>
            <a:prstGeom prst="rect">
              <a:avLst/>
            </a:prstGeom>
            <a:solidFill>
              <a:srgbClr val="46464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en" sz="2600" u="none" cap="none" strike="noStrike">
                  <a:solidFill>
                    <a:srgbClr val="F1C232"/>
                  </a:solidFill>
                  <a:latin typeface="Roboto Thin"/>
                  <a:ea typeface="Roboto Thin"/>
                  <a:cs typeface="Roboto Thin"/>
                  <a:sym typeface="Roboto Thin"/>
                </a:rPr>
                <a:t>01</a:t>
              </a:r>
              <a:endParaRPr b="0" i="0" sz="2600" u="none" cap="none" strike="noStrike">
                <a:solidFill>
                  <a:srgbClr val="F1C232"/>
                </a:solidFill>
                <a:latin typeface="Roboto Thin"/>
                <a:ea typeface="Roboto Thin"/>
                <a:cs typeface="Roboto Thin"/>
                <a:sym typeface="Roboto Thin"/>
              </a:endParaRPr>
            </a:p>
          </p:txBody>
        </p:sp>
        <p:sp>
          <p:nvSpPr>
            <p:cNvPr id="133" name="Google Shape;133;p17"/>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279400" lvl="0" marL="457200" marR="0" rtl="0" algn="l">
                <a:lnSpc>
                  <a:spcPct val="115000"/>
                </a:lnSpc>
                <a:spcBef>
                  <a:spcPts val="0"/>
                </a:spcBef>
                <a:spcAft>
                  <a:spcPts val="0"/>
                </a:spcAft>
                <a:buClr>
                  <a:srgbClr val="BF9000"/>
                </a:buClr>
                <a:buSzPts val="800"/>
                <a:buFont typeface="Roboto"/>
                <a:buChar char="●"/>
              </a:pPr>
              <a:r>
                <a:rPr b="0" i="0" lang="en" sz="800" u="none" cap="none" strike="noStrike">
                  <a:solidFill>
                    <a:srgbClr val="BF9000"/>
                  </a:solidFill>
                  <a:latin typeface="Roboto"/>
                  <a:ea typeface="Roboto"/>
                  <a:cs typeface="Roboto"/>
                  <a:sym typeface="Roboto"/>
                </a:rPr>
                <a:t>Name Length</a:t>
              </a:r>
              <a:endParaRPr b="0" i="0" sz="800" u="none" cap="none" strike="noStrike">
                <a:solidFill>
                  <a:srgbClr val="BF9000"/>
                </a:solidFill>
                <a:latin typeface="Roboto"/>
                <a:ea typeface="Roboto"/>
                <a:cs typeface="Roboto"/>
                <a:sym typeface="Roboto"/>
              </a:endParaRPr>
            </a:p>
            <a:p>
              <a:pPr indent="-279400" lvl="0" marL="457200" marR="0" rtl="0" algn="l">
                <a:lnSpc>
                  <a:spcPct val="115000"/>
                </a:lnSpc>
                <a:spcBef>
                  <a:spcPts val="0"/>
                </a:spcBef>
                <a:spcAft>
                  <a:spcPts val="0"/>
                </a:spcAft>
                <a:buClr>
                  <a:srgbClr val="BF9000"/>
                </a:buClr>
                <a:buSzPts val="800"/>
                <a:buFont typeface="Roboto"/>
                <a:buChar char="●"/>
              </a:pPr>
              <a:r>
                <a:rPr lang="en" sz="800">
                  <a:solidFill>
                    <a:srgbClr val="BF9000"/>
                  </a:solidFill>
                  <a:latin typeface="Roboto"/>
                  <a:ea typeface="Roboto"/>
                  <a:cs typeface="Roboto"/>
                  <a:sym typeface="Roboto"/>
                </a:rPr>
                <a:t>Name </a:t>
              </a:r>
              <a:r>
                <a:rPr b="0" i="0" lang="en" sz="800" u="none" cap="none" strike="noStrike">
                  <a:solidFill>
                    <a:srgbClr val="BF9000"/>
                  </a:solidFill>
                  <a:latin typeface="Roboto"/>
                  <a:ea typeface="Roboto"/>
                  <a:cs typeface="Roboto"/>
                  <a:sym typeface="Roboto"/>
                </a:rPr>
                <a:t>Tent</a:t>
              </a:r>
              <a:endParaRPr b="0" i="0" sz="800" u="none" cap="none" strike="noStrike">
                <a:solidFill>
                  <a:srgbClr val="BF9000"/>
                </a:solidFill>
                <a:latin typeface="Roboto"/>
                <a:ea typeface="Roboto"/>
                <a:cs typeface="Roboto"/>
                <a:sym typeface="Roboto"/>
              </a:endParaRPr>
            </a:p>
            <a:p>
              <a:pPr indent="-279400" lvl="0" marL="457200" marR="0" rtl="0" algn="l">
                <a:lnSpc>
                  <a:spcPct val="115000"/>
                </a:lnSpc>
                <a:spcBef>
                  <a:spcPts val="0"/>
                </a:spcBef>
                <a:spcAft>
                  <a:spcPts val="0"/>
                </a:spcAft>
                <a:buClr>
                  <a:srgbClr val="BF9000"/>
                </a:buClr>
                <a:buSzPts val="800"/>
                <a:buFont typeface="Roboto"/>
                <a:buChar char="●"/>
              </a:pPr>
              <a:r>
                <a:rPr lang="en" sz="800">
                  <a:solidFill>
                    <a:srgbClr val="BF9000"/>
                  </a:solidFill>
                  <a:latin typeface="Roboto"/>
                  <a:ea typeface="Roboto"/>
                  <a:cs typeface="Roboto"/>
                  <a:sym typeface="Roboto"/>
                </a:rPr>
                <a:t>QR Code Slido</a:t>
              </a:r>
              <a:endParaRPr b="0" i="0" sz="800" u="none" cap="none" strike="noStrike">
                <a:solidFill>
                  <a:srgbClr val="3D3D3D"/>
                </a:solidFill>
                <a:latin typeface="Roboto"/>
                <a:ea typeface="Roboto"/>
                <a:cs typeface="Roboto"/>
                <a:sym typeface="Roboto"/>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423" name="Shape 423"/>
        <p:cNvGrpSpPr/>
        <p:nvPr/>
      </p:nvGrpSpPr>
      <p:grpSpPr>
        <a:xfrm>
          <a:off x="0" y="0"/>
          <a:ext cx="0" cy="0"/>
          <a:chOff x="0" y="0"/>
          <a:chExt cx="0" cy="0"/>
        </a:xfrm>
      </p:grpSpPr>
      <p:sp>
        <p:nvSpPr>
          <p:cNvPr id="424" name="Google Shape;424;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Interest in meeting?</a:t>
            </a:r>
            <a:endParaRPr/>
          </a:p>
        </p:txBody>
      </p:sp>
      <p:sp>
        <p:nvSpPr>
          <p:cNvPr id="425" name="Google Shape;425;p5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https://forms.gle/w3WmM61EYxfq1eZbA</a:t>
            </a:r>
            <a:endParaRPr/>
          </a:p>
          <a:p>
            <a:pPr indent="0" lvl="0" marL="0" rtl="0" algn="l">
              <a:spcBef>
                <a:spcPts val="0"/>
              </a:spcBef>
              <a:spcAft>
                <a:spcPts val="0"/>
              </a:spcAft>
              <a:buNone/>
            </a:pPr>
            <a:r>
              <a:t/>
            </a:r>
            <a:endParaRPr/>
          </a:p>
        </p:txBody>
      </p:sp>
      <p:pic>
        <p:nvPicPr>
          <p:cNvPr id="426" name="Google Shape;426;p53"/>
          <p:cNvPicPr preferRelativeResize="0"/>
          <p:nvPr/>
        </p:nvPicPr>
        <p:blipFill>
          <a:blip r:embed="rId4">
            <a:alphaModFix/>
          </a:blip>
          <a:stretch>
            <a:fillRect/>
          </a:stretch>
        </p:blipFill>
        <p:spPr>
          <a:xfrm>
            <a:off x="1519100" y="1751275"/>
            <a:ext cx="6105801" cy="3195350"/>
          </a:xfrm>
          <a:prstGeom prst="rect">
            <a:avLst/>
          </a:prstGeom>
          <a:noFill/>
          <a:ln>
            <a:noFill/>
          </a:ln>
        </p:spPr>
      </p:pic>
      <p:pic>
        <p:nvPicPr>
          <p:cNvPr id="427" name="Google Shape;427;p53" title="url_qrcodecreator.com_17_50_31.png"/>
          <p:cNvPicPr preferRelativeResize="0"/>
          <p:nvPr/>
        </p:nvPicPr>
        <p:blipFill>
          <a:blip r:embed="rId5">
            <a:alphaModFix/>
          </a:blip>
          <a:stretch>
            <a:fillRect/>
          </a:stretch>
        </p:blipFill>
        <p:spPr>
          <a:xfrm>
            <a:off x="6943565" y="0"/>
            <a:ext cx="2200433" cy="319535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5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t/>
            </a:r>
            <a:endParaRPr/>
          </a:p>
        </p:txBody>
      </p:sp>
      <p:pic>
        <p:nvPicPr>
          <p:cNvPr id="433" name="Google Shape;433;p54"/>
          <p:cNvPicPr preferRelativeResize="0"/>
          <p:nvPr/>
        </p:nvPicPr>
        <p:blipFill rotWithShape="1">
          <a:blip r:embed="rId3">
            <a:alphaModFix/>
          </a:blip>
          <a:srcRect b="0" l="0" r="0" t="0"/>
          <a:stretch/>
        </p:blipFill>
        <p:spPr>
          <a:xfrm>
            <a:off x="4639422" y="542875"/>
            <a:ext cx="4192877" cy="3416401"/>
          </a:xfrm>
          <a:prstGeom prst="rect">
            <a:avLst/>
          </a:prstGeom>
          <a:noFill/>
          <a:ln>
            <a:noFill/>
          </a:ln>
        </p:spPr>
      </p:pic>
      <p:sp>
        <p:nvSpPr>
          <p:cNvPr id="434" name="Google Shape;434;p54"/>
          <p:cNvSpPr txBox="1"/>
          <p:nvPr>
            <p:ph type="title"/>
          </p:nvPr>
        </p:nvSpPr>
        <p:spPr>
          <a:xfrm>
            <a:off x="311700" y="64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Contact us to continue collaboration</a:t>
            </a:r>
            <a:endParaRPr/>
          </a:p>
        </p:txBody>
      </p:sp>
      <p:pic>
        <p:nvPicPr>
          <p:cNvPr id="435" name="Google Shape;435;p54"/>
          <p:cNvPicPr preferRelativeResize="0"/>
          <p:nvPr/>
        </p:nvPicPr>
        <p:blipFill rotWithShape="1">
          <a:blip r:embed="rId4">
            <a:alphaModFix/>
          </a:blip>
          <a:srcRect b="0" l="0" r="0" t="0"/>
          <a:stretch/>
        </p:blipFill>
        <p:spPr>
          <a:xfrm>
            <a:off x="311700" y="542875"/>
            <a:ext cx="3635869" cy="3416401"/>
          </a:xfrm>
          <a:prstGeom prst="rect">
            <a:avLst/>
          </a:prstGeom>
          <a:noFill/>
          <a:ln>
            <a:noFill/>
          </a:ln>
        </p:spPr>
      </p:pic>
      <p:sp>
        <p:nvSpPr>
          <p:cNvPr id="436" name="Google Shape;436;p54"/>
          <p:cNvSpPr txBox="1"/>
          <p:nvPr/>
        </p:nvSpPr>
        <p:spPr>
          <a:xfrm>
            <a:off x="458400" y="4114650"/>
            <a:ext cx="8373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u="sng">
                <a:solidFill>
                  <a:schemeClr val="hlink"/>
                </a:solidFill>
                <a:hlinkClick r:id="rId5"/>
              </a:rPr>
              <a:t>Link to “Entire Resource Folder for USCOTS 2025 B1I”</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37" name="Shape 137"/>
        <p:cNvGrpSpPr/>
        <p:nvPr/>
      </p:nvGrpSpPr>
      <p:grpSpPr>
        <a:xfrm>
          <a:off x="0" y="0"/>
          <a:ext cx="0" cy="0"/>
          <a:chOff x="0" y="0"/>
          <a:chExt cx="0" cy="0"/>
        </a:xfrm>
      </p:grpSpPr>
      <p:pic>
        <p:nvPicPr>
          <p:cNvPr id="138" name="Google Shape;138;p18"/>
          <p:cNvPicPr preferRelativeResize="0"/>
          <p:nvPr/>
        </p:nvPicPr>
        <p:blipFill rotWithShape="1">
          <a:blip r:embed="rId3">
            <a:alphaModFix/>
          </a:blip>
          <a:srcRect b="0" l="0" r="0" t="0"/>
          <a:stretch/>
        </p:blipFill>
        <p:spPr>
          <a:xfrm>
            <a:off x="5343863" y="85725"/>
            <a:ext cx="3362325" cy="4972050"/>
          </a:xfrm>
          <a:prstGeom prst="rect">
            <a:avLst/>
          </a:prstGeom>
          <a:noFill/>
          <a:ln>
            <a:noFill/>
          </a:ln>
        </p:spPr>
      </p:pic>
      <p:pic>
        <p:nvPicPr>
          <p:cNvPr id="139" name="Google Shape;139;p18"/>
          <p:cNvPicPr preferRelativeResize="0"/>
          <p:nvPr/>
        </p:nvPicPr>
        <p:blipFill rotWithShape="1">
          <a:blip r:embed="rId4">
            <a:alphaModFix/>
          </a:blip>
          <a:srcRect b="0" l="0" r="0" t="0"/>
          <a:stretch/>
        </p:blipFill>
        <p:spPr>
          <a:xfrm>
            <a:off x="152400" y="152400"/>
            <a:ext cx="3123835"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43" name="Shape 143"/>
        <p:cNvGrpSpPr/>
        <p:nvPr/>
      </p:nvGrpSpPr>
      <p:grpSpPr>
        <a:xfrm>
          <a:off x="0" y="0"/>
          <a:ext cx="0" cy="0"/>
          <a:chOff x="0" y="0"/>
          <a:chExt cx="0" cy="0"/>
        </a:xfrm>
      </p:grpSpPr>
      <p:pic>
        <p:nvPicPr>
          <p:cNvPr id="144" name="Google Shape;144;p19"/>
          <p:cNvPicPr preferRelativeResize="0"/>
          <p:nvPr/>
        </p:nvPicPr>
        <p:blipFill rotWithShape="1">
          <a:blip r:embed="rId3">
            <a:alphaModFix/>
          </a:blip>
          <a:srcRect b="0" l="0" r="0" t="0"/>
          <a:stretch/>
        </p:blipFill>
        <p:spPr>
          <a:xfrm>
            <a:off x="152400" y="152400"/>
            <a:ext cx="3123835" cy="4838700"/>
          </a:xfrm>
          <a:prstGeom prst="rect">
            <a:avLst/>
          </a:prstGeom>
          <a:noFill/>
          <a:ln>
            <a:noFill/>
          </a:ln>
        </p:spPr>
      </p:pic>
      <p:sp>
        <p:nvSpPr>
          <p:cNvPr id="145" name="Google Shape;145;p19"/>
          <p:cNvSpPr txBox="1"/>
          <p:nvPr/>
        </p:nvSpPr>
        <p:spPr>
          <a:xfrm>
            <a:off x="4150150" y="2145500"/>
            <a:ext cx="4668900" cy="2586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300"/>
              <a:buFont typeface="Arial"/>
              <a:buNone/>
            </a:pPr>
            <a:r>
              <a:t/>
            </a:r>
            <a:endParaRPr b="1" sz="2400">
              <a:solidFill>
                <a:schemeClr val="dk1"/>
              </a:solidFill>
            </a:endParaRPr>
          </a:p>
          <a:p>
            <a:pPr indent="0" lvl="0" marL="0" marR="0" rtl="0" algn="l">
              <a:lnSpc>
                <a:spcPct val="115000"/>
              </a:lnSpc>
              <a:spcBef>
                <a:spcPts val="1400"/>
              </a:spcBef>
              <a:spcAft>
                <a:spcPts val="0"/>
              </a:spcAft>
              <a:buClr>
                <a:srgbClr val="000000"/>
              </a:buClr>
              <a:buSzPts val="1300"/>
              <a:buFont typeface="Arial"/>
              <a:buNone/>
            </a:pPr>
            <a:r>
              <a:rPr b="1" lang="en" sz="2400">
                <a:solidFill>
                  <a:schemeClr val="dk1"/>
                </a:solidFill>
              </a:rPr>
              <a:t>A Humane Approach - Teachers should partner with students in cultivating focus</a:t>
            </a:r>
            <a:endParaRPr b="0" i="0" sz="24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1200"/>
              </a:spcAft>
              <a:buClr>
                <a:srgbClr val="000000"/>
              </a:buClr>
              <a:buSzPts val="1300"/>
              <a:buFont typeface="Arial"/>
              <a:buNone/>
            </a:pPr>
            <a:r>
              <a:t/>
            </a:r>
            <a:endParaRPr b="0" i="0" sz="2400" u="none" cap="none" strike="noStrike">
              <a:solidFill>
                <a:schemeClr val="dk2"/>
              </a:solidFill>
              <a:latin typeface="Arial"/>
              <a:ea typeface="Arial"/>
              <a:cs typeface="Arial"/>
              <a:sym typeface="Arial"/>
            </a:endParaRPr>
          </a:p>
        </p:txBody>
      </p:sp>
      <p:pic>
        <p:nvPicPr>
          <p:cNvPr id="146" name="Google Shape;146;p19"/>
          <p:cNvPicPr preferRelativeResize="0"/>
          <p:nvPr/>
        </p:nvPicPr>
        <p:blipFill>
          <a:blip r:embed="rId4">
            <a:alphaModFix/>
          </a:blip>
          <a:stretch>
            <a:fillRect/>
          </a:stretch>
        </p:blipFill>
        <p:spPr>
          <a:xfrm>
            <a:off x="5122697" y="522075"/>
            <a:ext cx="2216535" cy="17143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50" name="Shape 150"/>
        <p:cNvGrpSpPr/>
        <p:nvPr/>
      </p:nvGrpSpPr>
      <p:grpSpPr>
        <a:xfrm>
          <a:off x="0" y="0"/>
          <a:ext cx="0" cy="0"/>
          <a:chOff x="0" y="0"/>
          <a:chExt cx="0" cy="0"/>
        </a:xfrm>
      </p:grpSpPr>
      <p:pic>
        <p:nvPicPr>
          <p:cNvPr id="151" name="Google Shape;151;p20"/>
          <p:cNvPicPr preferRelativeResize="0"/>
          <p:nvPr/>
        </p:nvPicPr>
        <p:blipFill rotWithShape="1">
          <a:blip r:embed="rId3">
            <a:alphaModFix/>
          </a:blip>
          <a:srcRect b="0" l="0" r="0" t="0"/>
          <a:stretch/>
        </p:blipFill>
        <p:spPr>
          <a:xfrm>
            <a:off x="152400" y="152400"/>
            <a:ext cx="3123835" cy="4838700"/>
          </a:xfrm>
          <a:prstGeom prst="rect">
            <a:avLst/>
          </a:prstGeom>
          <a:noFill/>
          <a:ln>
            <a:noFill/>
          </a:ln>
        </p:spPr>
      </p:pic>
      <p:sp>
        <p:nvSpPr>
          <p:cNvPr id="152" name="Google Shape;152;p20"/>
          <p:cNvSpPr txBox="1"/>
          <p:nvPr/>
        </p:nvSpPr>
        <p:spPr>
          <a:xfrm>
            <a:off x="3606825" y="286800"/>
            <a:ext cx="5388900" cy="4767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chemeClr val="dk1"/>
              </a:buClr>
              <a:buSzPts val="1100"/>
              <a:buFont typeface="Arial"/>
              <a:buNone/>
            </a:pPr>
            <a:r>
              <a:rPr b="1" i="0" lang="en" u="none" cap="none" strike="noStrike">
                <a:solidFill>
                  <a:schemeClr val="dk1"/>
                </a:solidFill>
                <a:latin typeface="Arial"/>
                <a:ea typeface="Arial"/>
                <a:cs typeface="Arial"/>
                <a:sym typeface="Arial"/>
              </a:rPr>
              <a:t>Key Points:</a:t>
            </a:r>
            <a:endParaRPr b="1" i="0" u="none" cap="none" strike="noStrike">
              <a:solidFill>
                <a:schemeClr val="dk1"/>
              </a:solidFill>
              <a:latin typeface="Arial"/>
              <a:ea typeface="Arial"/>
              <a:cs typeface="Arial"/>
              <a:sym typeface="Arial"/>
            </a:endParaRPr>
          </a:p>
          <a:p>
            <a:pPr indent="-317500" lvl="0" marL="457200" marR="0" rtl="0" algn="l">
              <a:lnSpc>
                <a:spcPct val="115000"/>
              </a:lnSpc>
              <a:spcBef>
                <a:spcPts val="1200"/>
              </a:spcBef>
              <a:spcAft>
                <a:spcPts val="0"/>
              </a:spcAft>
              <a:buClr>
                <a:schemeClr val="dk1"/>
              </a:buClr>
              <a:buSzPts val="1400"/>
              <a:buFont typeface="Arial"/>
              <a:buAutoNum type="arabicPeriod"/>
            </a:pPr>
            <a:r>
              <a:rPr b="1" i="0" lang="en" u="none" cap="none" strike="noStrike">
                <a:solidFill>
                  <a:schemeClr val="dk1"/>
                </a:solidFill>
                <a:latin typeface="Arial"/>
                <a:ea typeface="Arial"/>
                <a:cs typeface="Arial"/>
                <a:sym typeface="Arial"/>
              </a:rPr>
              <a:t>Rethinking Distraction - </a:t>
            </a:r>
            <a:r>
              <a:rPr b="0" i="0" lang="en" u="none" cap="none" strike="noStrike">
                <a:solidFill>
                  <a:schemeClr val="dk1"/>
                </a:solidFill>
                <a:latin typeface="Arial"/>
                <a:ea typeface="Arial"/>
                <a:cs typeface="Arial"/>
                <a:sym typeface="Arial"/>
              </a:rPr>
              <a:t>not a product of modern technology, but has always been a natural problem </a:t>
            </a:r>
            <a:endParaRPr b="0" i="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AutoNum type="arabicPeriod"/>
            </a:pPr>
            <a:r>
              <a:rPr b="1" i="0" lang="en" u="none" cap="none" strike="noStrike">
                <a:solidFill>
                  <a:schemeClr val="dk1"/>
                </a:solidFill>
                <a:latin typeface="Arial"/>
                <a:ea typeface="Arial"/>
                <a:cs typeface="Arial"/>
                <a:sym typeface="Arial"/>
              </a:rPr>
              <a:t>Attention is a Skill - </a:t>
            </a:r>
            <a:r>
              <a:rPr b="0" i="0" lang="en" u="none" cap="none" strike="noStrike">
                <a:solidFill>
                  <a:schemeClr val="dk1"/>
                </a:solidFill>
                <a:latin typeface="Arial"/>
                <a:ea typeface="Arial"/>
                <a:cs typeface="Arial"/>
                <a:sym typeface="Arial"/>
              </a:rPr>
              <a:t>cultivate habits and classroom practices that build sustained focus</a:t>
            </a:r>
            <a:endParaRPr b="0" i="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AutoNum type="arabicPeriod"/>
            </a:pPr>
            <a:r>
              <a:rPr b="1" i="0" lang="en" u="none" cap="none" strike="noStrike">
                <a:solidFill>
                  <a:schemeClr val="dk1"/>
                </a:solidFill>
                <a:latin typeface="Arial"/>
                <a:ea typeface="Arial"/>
                <a:cs typeface="Arial"/>
                <a:sym typeface="Arial"/>
              </a:rPr>
              <a:t>Classroom Culture Matters - </a:t>
            </a:r>
            <a:r>
              <a:rPr b="0" i="0" lang="en" u="none" cap="none" strike="noStrike">
                <a:solidFill>
                  <a:schemeClr val="dk1"/>
                </a:solidFill>
                <a:latin typeface="Arial"/>
                <a:ea typeface="Arial"/>
                <a:cs typeface="Arial"/>
                <a:sym typeface="Arial"/>
              </a:rPr>
              <a:t>build a sense of belonging, community, and curiosity will increases students’ motivation to focus. </a:t>
            </a:r>
            <a:endParaRPr b="0" i="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AutoNum type="arabicPeriod"/>
            </a:pPr>
            <a:r>
              <a:rPr b="1" i="0" lang="en" u="none" cap="none" strike="noStrike">
                <a:solidFill>
                  <a:schemeClr val="dk1"/>
                </a:solidFill>
                <a:latin typeface="Arial"/>
                <a:ea typeface="Arial"/>
                <a:cs typeface="Arial"/>
                <a:sym typeface="Arial"/>
              </a:rPr>
              <a:t>Structure and Routine - </a:t>
            </a:r>
            <a:r>
              <a:rPr b="0" i="0" lang="en" u="none" cap="none" strike="noStrike">
                <a:solidFill>
                  <a:schemeClr val="dk1"/>
                </a:solidFill>
                <a:latin typeface="Arial"/>
                <a:ea typeface="Arial"/>
                <a:cs typeface="Arial"/>
                <a:sym typeface="Arial"/>
              </a:rPr>
              <a:t> predictable classroom structures—such as clear beginnings, active participation, and meaningful endings—help students settle in and stay engaged.</a:t>
            </a:r>
            <a:endParaRPr b="0" i="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AutoNum type="arabicPeriod"/>
            </a:pPr>
            <a:r>
              <a:rPr b="1" i="0" lang="en" u="none" cap="none" strike="noStrike">
                <a:solidFill>
                  <a:schemeClr val="dk1"/>
                </a:solidFill>
                <a:latin typeface="Arial"/>
                <a:ea typeface="Arial"/>
                <a:cs typeface="Arial"/>
                <a:sym typeface="Arial"/>
              </a:rPr>
              <a:t>The Role of Emotion and Relevance - </a:t>
            </a:r>
            <a:r>
              <a:rPr b="0" i="0" lang="en" u="none" cap="none" strike="noStrike">
                <a:solidFill>
                  <a:schemeClr val="dk1"/>
                </a:solidFill>
                <a:latin typeface="Arial"/>
                <a:ea typeface="Arial"/>
                <a:cs typeface="Arial"/>
                <a:sym typeface="Arial"/>
              </a:rPr>
              <a:t> emotionally resonant and personally relevant content increases focus.</a:t>
            </a:r>
            <a:endParaRPr b="0" i="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AutoNum type="arabicPeriod"/>
            </a:pPr>
            <a:r>
              <a:rPr b="1" i="0" lang="en" u="none" cap="none" strike="noStrike">
                <a:solidFill>
                  <a:schemeClr val="dk1"/>
                </a:solidFill>
                <a:latin typeface="Arial"/>
                <a:ea typeface="Arial"/>
                <a:cs typeface="Arial"/>
                <a:sym typeface="Arial"/>
              </a:rPr>
              <a:t>Technology in Context - </a:t>
            </a:r>
            <a:r>
              <a:rPr b="0" i="0" lang="en" u="none" cap="none" strike="noStrike">
                <a:solidFill>
                  <a:schemeClr val="dk1"/>
                </a:solidFill>
                <a:latin typeface="Arial"/>
                <a:ea typeface="Arial"/>
                <a:cs typeface="Arial"/>
                <a:sym typeface="Arial"/>
              </a:rPr>
              <a:t>rather than banning devices, set clear expectations and design learning experiences that make appropriate use of technology.</a:t>
            </a:r>
            <a:endParaRPr b="0" i="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b="0" i="0" u="none" cap="none" strike="noStrike">
              <a:solidFill>
                <a:schemeClr val="dk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56" name="Shape 156"/>
        <p:cNvGrpSpPr/>
        <p:nvPr/>
      </p:nvGrpSpPr>
      <p:grpSpPr>
        <a:xfrm>
          <a:off x="0" y="0"/>
          <a:ext cx="0" cy="0"/>
          <a:chOff x="0" y="0"/>
          <a:chExt cx="0" cy="0"/>
        </a:xfrm>
      </p:grpSpPr>
      <p:pic>
        <p:nvPicPr>
          <p:cNvPr id="157" name="Google Shape;157;p21"/>
          <p:cNvPicPr preferRelativeResize="0"/>
          <p:nvPr/>
        </p:nvPicPr>
        <p:blipFill rotWithShape="1">
          <a:blip r:embed="rId3">
            <a:alphaModFix/>
          </a:blip>
          <a:srcRect b="0" l="0" r="0" t="0"/>
          <a:stretch/>
        </p:blipFill>
        <p:spPr>
          <a:xfrm>
            <a:off x="5343863" y="85725"/>
            <a:ext cx="3362325" cy="4972050"/>
          </a:xfrm>
          <a:prstGeom prst="rect">
            <a:avLst/>
          </a:prstGeom>
          <a:noFill/>
          <a:ln>
            <a:noFill/>
          </a:ln>
        </p:spPr>
      </p:pic>
      <p:sp>
        <p:nvSpPr>
          <p:cNvPr id="158" name="Google Shape;158;p21"/>
          <p:cNvSpPr txBox="1"/>
          <p:nvPr/>
        </p:nvSpPr>
        <p:spPr>
          <a:xfrm>
            <a:off x="176800" y="3325425"/>
            <a:ext cx="4743300" cy="12930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2400"/>
          </a:p>
          <a:p>
            <a:pPr indent="0" lvl="0" marL="457200" rtl="0" algn="l">
              <a:spcBef>
                <a:spcPts val="0"/>
              </a:spcBef>
              <a:spcAft>
                <a:spcPts val="0"/>
              </a:spcAft>
              <a:buNone/>
            </a:pPr>
            <a:br>
              <a:rPr lang="en" sz="2400"/>
            </a:br>
            <a:endParaRPr sz="2400"/>
          </a:p>
        </p:txBody>
      </p:sp>
      <p:pic>
        <p:nvPicPr>
          <p:cNvPr id="159" name="Google Shape;159;p21"/>
          <p:cNvPicPr preferRelativeResize="0"/>
          <p:nvPr/>
        </p:nvPicPr>
        <p:blipFill>
          <a:blip r:embed="rId4">
            <a:alphaModFix/>
          </a:blip>
          <a:stretch>
            <a:fillRect/>
          </a:stretch>
        </p:blipFill>
        <p:spPr>
          <a:xfrm>
            <a:off x="469350" y="366700"/>
            <a:ext cx="4135425" cy="4425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63" name="Shape 163"/>
        <p:cNvGrpSpPr/>
        <p:nvPr/>
      </p:nvGrpSpPr>
      <p:grpSpPr>
        <a:xfrm>
          <a:off x="0" y="0"/>
          <a:ext cx="0" cy="0"/>
          <a:chOff x="0" y="0"/>
          <a:chExt cx="0" cy="0"/>
        </a:xfrm>
      </p:grpSpPr>
      <p:pic>
        <p:nvPicPr>
          <p:cNvPr id="164" name="Google Shape;164;p22"/>
          <p:cNvPicPr preferRelativeResize="0"/>
          <p:nvPr/>
        </p:nvPicPr>
        <p:blipFill rotWithShape="1">
          <a:blip r:embed="rId3">
            <a:alphaModFix/>
          </a:blip>
          <a:srcRect b="0" l="0" r="0" t="0"/>
          <a:stretch/>
        </p:blipFill>
        <p:spPr>
          <a:xfrm>
            <a:off x="5343863" y="85725"/>
            <a:ext cx="3362325" cy="4972050"/>
          </a:xfrm>
          <a:prstGeom prst="rect">
            <a:avLst/>
          </a:prstGeom>
          <a:noFill/>
          <a:ln>
            <a:noFill/>
          </a:ln>
        </p:spPr>
      </p:pic>
      <p:sp>
        <p:nvSpPr>
          <p:cNvPr id="165" name="Google Shape;165;p22"/>
          <p:cNvSpPr txBox="1"/>
          <p:nvPr/>
        </p:nvSpPr>
        <p:spPr>
          <a:xfrm>
            <a:off x="282600" y="847725"/>
            <a:ext cx="4934400" cy="3952800"/>
          </a:xfrm>
          <a:prstGeom prst="rect">
            <a:avLst/>
          </a:prstGeom>
          <a:noFill/>
          <a:ln>
            <a:noFill/>
          </a:ln>
        </p:spPr>
        <p:txBody>
          <a:bodyPr anchorCtr="0" anchor="t" bIns="91425" lIns="91425" spcFirstLastPara="1" rIns="91425" wrap="square" tIns="91425">
            <a:spAutoFit/>
          </a:bodyPr>
          <a:lstStyle/>
          <a:p>
            <a:pPr indent="-381000" lvl="0" marL="457200" rtl="0" algn="l">
              <a:lnSpc>
                <a:spcPct val="115000"/>
              </a:lnSpc>
              <a:spcBef>
                <a:spcPts val="0"/>
              </a:spcBef>
              <a:spcAft>
                <a:spcPts val="0"/>
              </a:spcAft>
              <a:buClr>
                <a:schemeClr val="dk1"/>
              </a:buClr>
              <a:buSzPts val="2400"/>
              <a:buAutoNum type="arabicPeriod"/>
            </a:pPr>
            <a:r>
              <a:rPr b="1" lang="en" sz="2400">
                <a:solidFill>
                  <a:schemeClr val="dk1"/>
                </a:solidFill>
              </a:rPr>
              <a:t>I</a:t>
            </a:r>
            <a:r>
              <a:rPr b="1" lang="en" sz="2400">
                <a:solidFill>
                  <a:schemeClr val="dk1"/>
                </a:solidFill>
              </a:rPr>
              <a:t>dentities and stages of development</a:t>
            </a:r>
            <a:endParaRPr b="1" sz="2400">
              <a:solidFill>
                <a:schemeClr val="dk1"/>
              </a:solidFill>
            </a:endParaRPr>
          </a:p>
          <a:p>
            <a:pPr indent="-381000" lvl="0" marL="457200" rtl="0" algn="l">
              <a:lnSpc>
                <a:spcPct val="115000"/>
              </a:lnSpc>
              <a:spcBef>
                <a:spcPts val="0"/>
              </a:spcBef>
              <a:spcAft>
                <a:spcPts val="0"/>
              </a:spcAft>
              <a:buClr>
                <a:schemeClr val="dk1"/>
              </a:buClr>
              <a:buSzPts val="2400"/>
              <a:buAutoNum type="arabicPeriod"/>
            </a:pPr>
            <a:r>
              <a:rPr b="1" lang="en" sz="2400">
                <a:solidFill>
                  <a:schemeClr val="dk1"/>
                </a:solidFill>
              </a:rPr>
              <a:t>P</a:t>
            </a:r>
            <a:r>
              <a:rPr b="1" lang="en" sz="2400">
                <a:solidFill>
                  <a:schemeClr val="dk1"/>
                </a:solidFill>
              </a:rPr>
              <a:t>rior knowledge</a:t>
            </a:r>
            <a:endParaRPr b="1" sz="2400">
              <a:solidFill>
                <a:schemeClr val="dk1"/>
              </a:solidFill>
            </a:endParaRPr>
          </a:p>
          <a:p>
            <a:pPr indent="-381000" lvl="0" marL="457200" rtl="0" algn="l">
              <a:lnSpc>
                <a:spcPct val="115000"/>
              </a:lnSpc>
              <a:spcBef>
                <a:spcPts val="0"/>
              </a:spcBef>
              <a:spcAft>
                <a:spcPts val="0"/>
              </a:spcAft>
              <a:buClr>
                <a:schemeClr val="dk1"/>
              </a:buClr>
              <a:buSzPts val="2400"/>
              <a:buAutoNum type="arabicPeriod"/>
            </a:pPr>
            <a:r>
              <a:rPr b="1" lang="en" sz="2400">
                <a:solidFill>
                  <a:schemeClr val="dk1"/>
                </a:solidFill>
              </a:rPr>
              <a:t>O</a:t>
            </a:r>
            <a:r>
              <a:rPr b="1" lang="en" sz="2400">
                <a:solidFill>
                  <a:schemeClr val="dk1"/>
                </a:solidFill>
              </a:rPr>
              <a:t>rganize knowledge</a:t>
            </a:r>
            <a:endParaRPr b="1" sz="2400">
              <a:solidFill>
                <a:schemeClr val="dk1"/>
              </a:solidFill>
            </a:endParaRPr>
          </a:p>
          <a:p>
            <a:pPr indent="-381000" lvl="0" marL="457200" rtl="0" algn="l">
              <a:lnSpc>
                <a:spcPct val="115000"/>
              </a:lnSpc>
              <a:spcBef>
                <a:spcPts val="0"/>
              </a:spcBef>
              <a:spcAft>
                <a:spcPts val="0"/>
              </a:spcAft>
              <a:buClr>
                <a:schemeClr val="dk1"/>
              </a:buClr>
              <a:buSzPts val="2400"/>
              <a:buAutoNum type="arabicPeriod"/>
            </a:pPr>
            <a:r>
              <a:rPr b="1" lang="en" sz="2400">
                <a:solidFill>
                  <a:schemeClr val="dk1"/>
                </a:solidFill>
              </a:rPr>
              <a:t>Motivating factors</a:t>
            </a:r>
            <a:endParaRPr b="1" sz="2400">
              <a:solidFill>
                <a:schemeClr val="dk1"/>
              </a:solidFill>
            </a:endParaRPr>
          </a:p>
          <a:p>
            <a:pPr indent="-381000" lvl="0" marL="457200" rtl="0" algn="l">
              <a:lnSpc>
                <a:spcPct val="115000"/>
              </a:lnSpc>
              <a:spcBef>
                <a:spcPts val="0"/>
              </a:spcBef>
              <a:spcAft>
                <a:spcPts val="0"/>
              </a:spcAft>
              <a:buClr>
                <a:schemeClr val="dk1"/>
              </a:buClr>
              <a:buSzPts val="2400"/>
              <a:buAutoNum type="arabicPeriod"/>
            </a:pPr>
            <a:r>
              <a:rPr b="1" lang="en" sz="2400">
                <a:solidFill>
                  <a:schemeClr val="dk1"/>
                </a:solidFill>
              </a:rPr>
              <a:t>D</a:t>
            </a:r>
            <a:r>
              <a:rPr b="1" lang="en" sz="2400">
                <a:solidFill>
                  <a:schemeClr val="dk1"/>
                </a:solidFill>
              </a:rPr>
              <a:t>eveloping mastery</a:t>
            </a:r>
            <a:endParaRPr b="1" sz="2400">
              <a:solidFill>
                <a:schemeClr val="dk1"/>
              </a:solidFill>
            </a:endParaRPr>
          </a:p>
          <a:p>
            <a:pPr indent="-381000" lvl="0" marL="457200" rtl="0" algn="l">
              <a:lnSpc>
                <a:spcPct val="115000"/>
              </a:lnSpc>
              <a:spcBef>
                <a:spcPts val="0"/>
              </a:spcBef>
              <a:spcAft>
                <a:spcPts val="0"/>
              </a:spcAft>
              <a:buClr>
                <a:schemeClr val="dk1"/>
              </a:buClr>
              <a:buSzPts val="2400"/>
              <a:buAutoNum type="arabicPeriod"/>
            </a:pPr>
            <a:r>
              <a:rPr b="1" lang="en" sz="2400">
                <a:solidFill>
                  <a:schemeClr val="dk1"/>
                </a:solidFill>
              </a:rPr>
              <a:t>P</a:t>
            </a:r>
            <a:r>
              <a:rPr b="1" lang="en" sz="2400">
                <a:solidFill>
                  <a:schemeClr val="dk1"/>
                </a:solidFill>
              </a:rPr>
              <a:t>ractice and feedback</a:t>
            </a:r>
            <a:endParaRPr b="1" sz="2400">
              <a:solidFill>
                <a:schemeClr val="dk1"/>
              </a:solidFill>
            </a:endParaRPr>
          </a:p>
          <a:p>
            <a:pPr indent="-381000" lvl="0" marL="457200" rtl="0" algn="l">
              <a:lnSpc>
                <a:spcPct val="115000"/>
              </a:lnSpc>
              <a:spcBef>
                <a:spcPts val="0"/>
              </a:spcBef>
              <a:spcAft>
                <a:spcPts val="0"/>
              </a:spcAft>
              <a:buClr>
                <a:schemeClr val="dk1"/>
              </a:buClr>
              <a:buSzPts val="2400"/>
              <a:buAutoNum type="arabicPeriod"/>
            </a:pPr>
            <a:r>
              <a:rPr b="1" lang="en" sz="2400">
                <a:solidFill>
                  <a:schemeClr val="dk1"/>
                </a:solidFill>
              </a:rPr>
              <a:t>C</a:t>
            </a:r>
            <a:r>
              <a:rPr b="1" lang="en" sz="2400">
                <a:solidFill>
                  <a:schemeClr val="dk1"/>
                </a:solidFill>
              </a:rPr>
              <a:t>ourse climate </a:t>
            </a:r>
            <a:endParaRPr b="1" sz="2400">
              <a:solidFill>
                <a:schemeClr val="dk1"/>
              </a:solidFill>
            </a:endParaRPr>
          </a:p>
          <a:p>
            <a:pPr indent="-381000" lvl="0" marL="457200" rtl="0" algn="l">
              <a:lnSpc>
                <a:spcPct val="115000"/>
              </a:lnSpc>
              <a:spcBef>
                <a:spcPts val="0"/>
              </a:spcBef>
              <a:spcAft>
                <a:spcPts val="0"/>
              </a:spcAft>
              <a:buClr>
                <a:schemeClr val="dk1"/>
              </a:buClr>
              <a:buSzPts val="2400"/>
              <a:buAutoNum type="arabicPeriod"/>
            </a:pPr>
            <a:r>
              <a:rPr b="1" lang="en" sz="2400">
                <a:solidFill>
                  <a:schemeClr val="dk1"/>
                </a:solidFill>
              </a:rPr>
              <a:t>S</a:t>
            </a:r>
            <a:r>
              <a:rPr b="1" lang="en" sz="2400">
                <a:solidFill>
                  <a:schemeClr val="dk1"/>
                </a:solidFill>
              </a:rPr>
              <a:t>elf-directed learners</a:t>
            </a:r>
            <a:endParaRPr b="1" sz="24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