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erif"/>
      <p:regular r:id="rId12"/>
      <p:bold r:id="rId13"/>
      <p:italic r:id="rId14"/>
      <p:boldItalic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font" Target="fonts/RobotoSerif-bold.fntdata"/><Relationship Id="rId12" Type="http://schemas.openxmlformats.org/officeDocument/2006/relationships/font" Target="fonts/RobotoSerif-regular.fntdata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erif-boldItalic.fntdata"/><Relationship Id="rId14" Type="http://schemas.openxmlformats.org/officeDocument/2006/relationships/font" Target="fonts/RobotoSerif-italic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a4ddaa441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0a4ddaa441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work/</a:t>
            </a:r>
            <a:r>
              <a:rPr lang="en"/>
              <a:t>collaboration</a:t>
            </a:r>
            <a:r>
              <a:rPr lang="en"/>
              <a:t> with peers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e4adc32b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e4adc32b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e4adc32b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e4adc32b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e4adc32b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e4adc32b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0a4ddaa441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0a4ddaa441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There’s More Than </a:t>
            </a:r>
            <a:br>
              <a:rPr lang="en">
                <a:solidFill>
                  <a:srgbClr val="351C75"/>
                </a:solidFill>
              </a:rPr>
            </a:br>
            <a:r>
              <a:rPr lang="en">
                <a:solidFill>
                  <a:srgbClr val="351C75"/>
                </a:solidFill>
              </a:rPr>
              <a:t>Just Analyzing Data?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124425" y="2919125"/>
            <a:ext cx="50646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April Kerby-Helm, Winona State University</a:t>
            </a:r>
            <a:endParaRPr i="1"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4900" y="3758325"/>
            <a:ext cx="999650" cy="11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2321" y="3631013"/>
            <a:ext cx="2898578" cy="15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Communication</a:t>
            </a:r>
            <a:endParaRPr/>
          </a:p>
        </p:txBody>
      </p:sp>
      <p:grpSp>
        <p:nvGrpSpPr>
          <p:cNvPr id="73" name="Google Shape;73;p14"/>
          <p:cNvGrpSpPr/>
          <p:nvPr/>
        </p:nvGrpSpPr>
        <p:grpSpPr>
          <a:xfrm>
            <a:off x="437300" y="1835925"/>
            <a:ext cx="3633675" cy="2564200"/>
            <a:chOff x="437300" y="1835925"/>
            <a:chExt cx="3633675" cy="2564200"/>
          </a:xfrm>
        </p:grpSpPr>
        <p:pic>
          <p:nvPicPr>
            <p:cNvPr id="74" name="Google Shape;7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7300" y="1835925"/>
              <a:ext cx="3633675" cy="218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4"/>
            <p:cNvSpPr txBox="1"/>
            <p:nvPr/>
          </p:nvSpPr>
          <p:spPr>
            <a:xfrm>
              <a:off x="991325" y="4092325"/>
              <a:ext cx="2735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Creator: VictoriaBar | Credit: Getty Images/iStockphoto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" name="Google Shape;76;p14"/>
          <p:cNvGrpSpPr/>
          <p:nvPr/>
        </p:nvGrpSpPr>
        <p:grpSpPr>
          <a:xfrm>
            <a:off x="5644103" y="1530975"/>
            <a:ext cx="3017289" cy="3017289"/>
            <a:chOff x="5343700" y="1230661"/>
            <a:chExt cx="3317525" cy="3317525"/>
          </a:xfrm>
        </p:grpSpPr>
        <p:pic>
          <p:nvPicPr>
            <p:cNvPr id="77" name="Google Shape;77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43700" y="1230661"/>
              <a:ext cx="3317525" cy="3317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4"/>
            <p:cNvSpPr txBox="1"/>
            <p:nvPr/>
          </p:nvSpPr>
          <p:spPr>
            <a:xfrm>
              <a:off x="5725142" y="4207627"/>
              <a:ext cx="28608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Creator: Visual Generation | Credit: Visual Generation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Communication</a:t>
            </a:r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5249004" y="1477225"/>
            <a:ext cx="3583321" cy="2869000"/>
            <a:chOff x="4986254" y="1531125"/>
            <a:chExt cx="3583321" cy="2869000"/>
          </a:xfrm>
        </p:grpSpPr>
        <p:pic>
          <p:nvPicPr>
            <p:cNvPr id="85" name="Google Shape;85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86254" y="1531125"/>
              <a:ext cx="3583321" cy="286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5"/>
            <p:cNvSpPr txBox="1"/>
            <p:nvPr/>
          </p:nvSpPr>
          <p:spPr>
            <a:xfrm>
              <a:off x="5617350" y="3942825"/>
              <a:ext cx="2735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Creator: FANDSrabutan | Credit: FANDSrabutan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4100" y="1578225"/>
            <a:ext cx="2847975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846975" y="4245225"/>
            <a:ext cx="351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Creator: BNP Design Studio | Credit: BNP Design Studio // Shutterstock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11725" y="272325"/>
            <a:ext cx="8520600" cy="9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Incorporating Communication Skills </a:t>
            </a:r>
            <a:br>
              <a:rPr lang="en"/>
            </a:br>
            <a:r>
              <a:rPr lang="en"/>
              <a:t>Throughout the Curriculum</a:t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311725" y="1616975"/>
            <a:ext cx="8520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Group work/projects</a:t>
            </a:r>
            <a:br>
              <a:rPr lang="en" sz="2000">
                <a:latin typeface="Roboto"/>
                <a:ea typeface="Roboto"/>
                <a:cs typeface="Roboto"/>
                <a:sym typeface="Roboto"/>
              </a:rPr>
            </a:br>
            <a:br>
              <a:rPr lang="en" sz="2000">
                <a:latin typeface="Roboto"/>
                <a:ea typeface="Roboto"/>
                <a:cs typeface="Roboto"/>
                <a:sym typeface="Roboto"/>
              </a:rPr>
            </a:b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Consultant/client interactions</a:t>
            </a:r>
            <a:br>
              <a:rPr lang="en" sz="2000">
                <a:latin typeface="Roboto"/>
                <a:ea typeface="Roboto"/>
                <a:cs typeface="Roboto"/>
                <a:sym typeface="Roboto"/>
              </a:rPr>
            </a:br>
            <a:br>
              <a:rPr lang="en" sz="2000">
                <a:latin typeface="Roboto"/>
                <a:ea typeface="Roboto"/>
                <a:cs typeface="Roboto"/>
                <a:sym typeface="Roboto"/>
              </a:rPr>
            </a:b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Research/project presentations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25" y="272325"/>
            <a:ext cx="8520600" cy="9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Incorporating Communication Skills </a:t>
            </a:r>
            <a:br>
              <a:rPr lang="en"/>
            </a:br>
            <a:r>
              <a:rPr lang="en"/>
              <a:t>Throughout the Curriculum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311725" y="1616975"/>
            <a:ext cx="8520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Discussion boards</a:t>
            </a:r>
            <a:br>
              <a:rPr lang="en" sz="2000">
                <a:latin typeface="Roboto"/>
                <a:ea typeface="Roboto"/>
                <a:cs typeface="Roboto"/>
                <a:sym typeface="Roboto"/>
              </a:rPr>
            </a:br>
            <a:br>
              <a:rPr lang="en" sz="2000">
                <a:latin typeface="Roboto"/>
                <a:ea typeface="Roboto"/>
                <a:cs typeface="Roboto"/>
                <a:sym typeface="Roboto"/>
              </a:rPr>
            </a:b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Student reflections on resubmissions</a:t>
            </a:r>
            <a:br>
              <a:rPr lang="en" sz="2000">
                <a:latin typeface="Roboto"/>
                <a:ea typeface="Roboto"/>
                <a:cs typeface="Roboto"/>
                <a:sym typeface="Roboto"/>
              </a:rPr>
            </a:br>
            <a:br>
              <a:rPr lang="en" sz="2000">
                <a:latin typeface="Roboto"/>
                <a:ea typeface="Roboto"/>
                <a:cs typeface="Roboto"/>
                <a:sym typeface="Roboto"/>
              </a:rPr>
            </a:b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Peer feedback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to do this again?!?!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125" y="1800600"/>
            <a:ext cx="254317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3441825" y="3780625"/>
            <a:ext cx="194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Serif"/>
                <a:ea typeface="Roboto Serif"/>
                <a:cs typeface="Roboto Serif"/>
                <a:sym typeface="Roboto Serif"/>
              </a:rPr>
              <a:t>https://usagif.com/eye-roll-gifs/</a:t>
            </a:r>
            <a:endParaRPr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