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09" r:id="rId2"/>
  </p:sldIdLst>
  <p:sldSz cx="411480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25" d="100"/>
          <a:sy n="25" d="100"/>
        </p:scale>
        <p:origin x="16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8FA79-5816-2946-B18A-BF07B8D62A48}" type="datetimeFigureOut">
              <a:rPr lang="en-US" smtClean="0"/>
              <a:t>6/4/23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43000"/>
            <a:ext cx="3857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43196-750A-2B4C-91BF-2C9D3248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3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5421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1pPr>
    <a:lvl2pPr marL="1777111" algn="l" defTabSz="355421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2pPr>
    <a:lvl3pPr marL="3554219" algn="l" defTabSz="355421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3pPr>
    <a:lvl4pPr marL="5331331" algn="l" defTabSz="355421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4pPr>
    <a:lvl5pPr marL="7108442" algn="l" defTabSz="355421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5pPr>
    <a:lvl6pPr marL="8885550" algn="l" defTabSz="355421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6pPr>
    <a:lvl7pPr marL="10662661" algn="l" defTabSz="355421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7pPr>
    <a:lvl8pPr marL="12439773" algn="l" defTabSz="355421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8pPr>
    <a:lvl9pPr marL="14216880" algn="l" defTabSz="355421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43196-750A-2B4C-91BF-2C9D32485A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9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5387342"/>
            <a:ext cx="34975800" cy="11460480"/>
          </a:xfrm>
        </p:spPr>
        <p:txBody>
          <a:bodyPr anchor="b"/>
          <a:lstStyle>
            <a:lvl1pPr algn="ctr">
              <a:defRPr sz="2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0" y="17289782"/>
            <a:ext cx="30861000" cy="7947658"/>
          </a:xfrm>
        </p:spPr>
        <p:txBody>
          <a:bodyPr/>
          <a:lstStyle>
            <a:lvl1pPr marL="0" indent="0" algn="ctr">
              <a:buNone/>
              <a:defRPr sz="10800"/>
            </a:lvl1pPr>
            <a:lvl2pPr marL="2057400" indent="0" algn="ctr">
              <a:buNone/>
              <a:defRPr sz="9000"/>
            </a:lvl2pPr>
            <a:lvl3pPr marL="4114800" indent="0" algn="ctr">
              <a:buNone/>
              <a:defRPr sz="8100"/>
            </a:lvl3pPr>
            <a:lvl4pPr marL="6172200" indent="0" algn="ctr">
              <a:buNone/>
              <a:defRPr sz="7200"/>
            </a:lvl4pPr>
            <a:lvl5pPr marL="8229600" indent="0" algn="ctr">
              <a:buNone/>
              <a:defRPr sz="7200"/>
            </a:lvl5pPr>
            <a:lvl6pPr marL="10287000" indent="0" algn="ctr">
              <a:buNone/>
              <a:defRPr sz="7200"/>
            </a:lvl6pPr>
            <a:lvl7pPr marL="12344400" indent="0" algn="ctr">
              <a:buNone/>
              <a:defRPr sz="7200"/>
            </a:lvl7pPr>
            <a:lvl8pPr marL="14401800" indent="0" algn="ctr">
              <a:buNone/>
              <a:defRPr sz="7200"/>
            </a:lvl8pPr>
            <a:lvl9pPr marL="16459200" indent="0" algn="ctr">
              <a:buNone/>
              <a:defRPr sz="7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E534-76BD-5243-B37A-D7F979BB106F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9948-7CDE-9741-9885-5B1CA89C9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4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E534-76BD-5243-B37A-D7F979BB106F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9948-7CDE-9741-9885-5B1CA89C9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446540" y="1752600"/>
            <a:ext cx="8872538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8927" y="1752600"/>
            <a:ext cx="26103263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E534-76BD-5243-B37A-D7F979BB106F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9948-7CDE-9741-9885-5B1CA89C9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1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E534-76BD-5243-B37A-D7F979BB106F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9948-7CDE-9741-9885-5B1CA89C9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5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496" y="8206749"/>
            <a:ext cx="35490150" cy="13693138"/>
          </a:xfrm>
        </p:spPr>
        <p:txBody>
          <a:bodyPr anchor="b"/>
          <a:lstStyle>
            <a:lvl1pPr>
              <a:defRPr sz="2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7496" y="22029429"/>
            <a:ext cx="35490150" cy="7200898"/>
          </a:xfrm>
        </p:spPr>
        <p:txBody>
          <a:bodyPr/>
          <a:lstStyle>
            <a:lvl1pPr marL="0" indent="0">
              <a:buNone/>
              <a:defRPr sz="10800">
                <a:solidFill>
                  <a:schemeClr val="tx1"/>
                </a:solidFill>
              </a:defRPr>
            </a:lvl1pPr>
            <a:lvl2pPr marL="205740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E534-76BD-5243-B37A-D7F979BB106F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9948-7CDE-9741-9885-5B1CA89C9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3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8925" y="8763000"/>
            <a:ext cx="1748790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175" y="8763000"/>
            <a:ext cx="1748790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E534-76BD-5243-B37A-D7F979BB106F}" type="datetimeFigureOut">
              <a:rPr lang="en-US" smtClean="0"/>
              <a:t>6/4/23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9948-7CDE-9741-9885-5B1CA89C9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6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1752607"/>
            <a:ext cx="3549015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289" y="8069582"/>
            <a:ext cx="17407530" cy="3954778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4289" y="12024360"/>
            <a:ext cx="17407530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831177" y="8069582"/>
            <a:ext cx="17493260" cy="3954778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831177" y="12024360"/>
            <a:ext cx="17493260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E534-76BD-5243-B37A-D7F979BB106F}" type="datetimeFigureOut">
              <a:rPr lang="en-US" smtClean="0"/>
              <a:t>6/4/23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9948-7CDE-9741-9885-5B1CA89C9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9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E534-76BD-5243-B37A-D7F979BB106F}" type="datetimeFigureOut">
              <a:rPr lang="en-US" smtClean="0"/>
              <a:t>6/4/23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9948-7CDE-9741-9885-5B1CA89C9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2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E534-76BD-5243-B37A-D7F979BB106F}" type="datetimeFigureOut">
              <a:rPr lang="en-US" smtClean="0"/>
              <a:t>6/4/23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9948-7CDE-9741-9885-5B1CA89C9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2194560"/>
            <a:ext cx="13271301" cy="7680960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3259" y="4739647"/>
            <a:ext cx="20831175" cy="23393400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85" y="9875520"/>
            <a:ext cx="13271301" cy="18295622"/>
          </a:xfrm>
        </p:spPr>
        <p:txBody>
          <a:bodyPr/>
          <a:lstStyle>
            <a:lvl1pPr marL="0" indent="0">
              <a:buNone/>
              <a:defRPr sz="7200"/>
            </a:lvl1pPr>
            <a:lvl2pPr marL="2057400" indent="0">
              <a:buNone/>
              <a:defRPr sz="6300"/>
            </a:lvl2pPr>
            <a:lvl3pPr marL="4114800" indent="0">
              <a:buNone/>
              <a:defRPr sz="5400"/>
            </a:lvl3pPr>
            <a:lvl4pPr marL="6172200" indent="0">
              <a:buNone/>
              <a:defRPr sz="4500"/>
            </a:lvl4pPr>
            <a:lvl5pPr marL="8229600" indent="0">
              <a:buNone/>
              <a:defRPr sz="4500"/>
            </a:lvl5pPr>
            <a:lvl6pPr marL="10287000" indent="0">
              <a:buNone/>
              <a:defRPr sz="4500"/>
            </a:lvl6pPr>
            <a:lvl7pPr marL="12344400" indent="0">
              <a:buNone/>
              <a:defRPr sz="4500"/>
            </a:lvl7pPr>
            <a:lvl8pPr marL="14401800" indent="0">
              <a:buNone/>
              <a:defRPr sz="4500"/>
            </a:lvl8pPr>
            <a:lvl9pPr marL="16459200" indent="0">
              <a:buNone/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E534-76BD-5243-B37A-D7F979BB106F}" type="datetimeFigureOut">
              <a:rPr lang="en-US" smtClean="0"/>
              <a:t>6/4/23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9948-7CDE-9741-9885-5B1CA89C9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2194560"/>
            <a:ext cx="13271301" cy="7680960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493259" y="4739647"/>
            <a:ext cx="20831175" cy="23393400"/>
          </a:xfrm>
        </p:spPr>
        <p:txBody>
          <a:bodyPr anchor="t"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85" y="9875520"/>
            <a:ext cx="13271301" cy="18295622"/>
          </a:xfrm>
        </p:spPr>
        <p:txBody>
          <a:bodyPr/>
          <a:lstStyle>
            <a:lvl1pPr marL="0" indent="0">
              <a:buNone/>
              <a:defRPr sz="7200"/>
            </a:lvl1pPr>
            <a:lvl2pPr marL="2057400" indent="0">
              <a:buNone/>
              <a:defRPr sz="6300"/>
            </a:lvl2pPr>
            <a:lvl3pPr marL="4114800" indent="0">
              <a:buNone/>
              <a:defRPr sz="5400"/>
            </a:lvl3pPr>
            <a:lvl4pPr marL="6172200" indent="0">
              <a:buNone/>
              <a:defRPr sz="4500"/>
            </a:lvl4pPr>
            <a:lvl5pPr marL="8229600" indent="0">
              <a:buNone/>
              <a:defRPr sz="4500"/>
            </a:lvl5pPr>
            <a:lvl6pPr marL="10287000" indent="0">
              <a:buNone/>
              <a:defRPr sz="4500"/>
            </a:lvl6pPr>
            <a:lvl7pPr marL="12344400" indent="0">
              <a:buNone/>
              <a:defRPr sz="4500"/>
            </a:lvl7pPr>
            <a:lvl8pPr marL="14401800" indent="0">
              <a:buNone/>
              <a:defRPr sz="4500"/>
            </a:lvl8pPr>
            <a:lvl9pPr marL="16459200" indent="0">
              <a:buNone/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E534-76BD-5243-B37A-D7F979BB106F}" type="datetimeFigureOut">
              <a:rPr lang="en-US" smtClean="0"/>
              <a:t>6/4/23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9948-7CDE-9741-9885-5B1CA89C9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8925" y="1752607"/>
            <a:ext cx="3549015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8925" y="8763000"/>
            <a:ext cx="3549015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8925" y="30510487"/>
            <a:ext cx="92583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AE534-76BD-5243-B37A-D7F979BB106F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0275" y="30510487"/>
            <a:ext cx="1388745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060775" y="30510487"/>
            <a:ext cx="92583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99948-7CDE-9741-9885-5B1CA89C9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4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114800" rtl="0" eaLnBrk="1" latinLnBrk="0" hangingPunct="1">
        <a:lnSpc>
          <a:spcPct val="90000"/>
        </a:lnSpc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700" indent="-1028700" algn="l" defTabSz="4114800" rtl="0" eaLnBrk="1" latinLnBrk="0" hangingPunct="1">
        <a:lnSpc>
          <a:spcPct val="90000"/>
        </a:lnSpc>
        <a:spcBef>
          <a:spcPts val="4500"/>
        </a:spcBef>
        <a:buFont typeface="Arial" panose="020B0604020202020204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https://miro.medium.com/v2/resize:fit:1400/1*7mBUob3XlFjBOzxic3M7wQ.png" TargetMode="External"/><Relationship Id="rId3" Type="http://schemas.openxmlformats.org/officeDocument/2006/relationships/hyperlink" Target="https://www.youtube.com/watch?v=zVzGrj8HtcY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https://i.guim.co.uk/img/media/0798ec4cb8abf317c229161ef19686e28d0504a1/0_0_1290_520/master/1290.jpg?width=445&amp;quality=85&amp;dpr=1&amp;s=none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hyperlink" Target="https://www.theguardian.com/world/2017/feb/14/web-du-bois-racism-data-paris-african-americans-job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E03C34-F3CB-4D7E-BED6-4912BED00063}"/>
              </a:ext>
            </a:extLst>
          </p:cNvPr>
          <p:cNvSpPr/>
          <p:nvPr/>
        </p:nvSpPr>
        <p:spPr>
          <a:xfrm>
            <a:off x="676753" y="9499066"/>
            <a:ext cx="12915595" cy="17098803"/>
          </a:xfrm>
          <a:prstGeom prst="rect">
            <a:avLst/>
          </a:prstGeom>
          <a:solidFill>
            <a:srgbClr val="310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1600C-5D44-4BE7-8500-7C17A936BFE4}"/>
              </a:ext>
            </a:extLst>
          </p:cNvPr>
          <p:cNvSpPr txBox="1"/>
          <p:nvPr/>
        </p:nvSpPr>
        <p:spPr>
          <a:xfrm>
            <a:off x="863599" y="9425578"/>
            <a:ext cx="13302581" cy="670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Recent and historical data about racism can teach us about </a:t>
            </a:r>
          </a:p>
          <a:p>
            <a:endParaRPr lang="en-US" sz="6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5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Ethical issues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The investigate process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Numeric &amp; graphic summaries</a:t>
            </a:r>
          </a:p>
          <a:p>
            <a:r>
              <a:rPr lang="en-US" sz="8789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B02B3-FF6D-4ED8-9042-A3C19D418301}"/>
              </a:ext>
            </a:extLst>
          </p:cNvPr>
          <p:cNvSpPr/>
          <p:nvPr/>
        </p:nvSpPr>
        <p:spPr>
          <a:xfrm>
            <a:off x="15611518" y="9116334"/>
            <a:ext cx="24581698" cy="93295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6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3C867-B3D6-4C39-8B9F-FCDACBB0336D}"/>
              </a:ext>
            </a:extLst>
          </p:cNvPr>
          <p:cNvSpPr/>
          <p:nvPr/>
        </p:nvSpPr>
        <p:spPr>
          <a:xfrm>
            <a:off x="29217566" y="19867039"/>
            <a:ext cx="9602560" cy="7567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6" dirty="0"/>
              <a:t>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1DCBAC-78BF-402D-9060-61A22D93863D}"/>
              </a:ext>
            </a:extLst>
          </p:cNvPr>
          <p:cNvSpPr/>
          <p:nvPr/>
        </p:nvSpPr>
        <p:spPr>
          <a:xfrm>
            <a:off x="15158277" y="19336939"/>
            <a:ext cx="8545713" cy="6768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6" dirty="0"/>
              <a:t>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05580D-71CE-42D4-8A22-B739F70327E5}"/>
              </a:ext>
            </a:extLst>
          </p:cNvPr>
          <p:cNvSpPr txBox="1"/>
          <p:nvPr/>
        </p:nvSpPr>
        <p:spPr>
          <a:xfrm>
            <a:off x="15937693" y="9305737"/>
            <a:ext cx="2071806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0" b="1" dirty="0">
                <a:ea typeface="Segoe UI Black" panose="020B0A02040204020203" pitchFamily="34" charset="0"/>
                <a:cs typeface="Segoe UI" panose="020B0502040204020203" pitchFamily="34" charset="0"/>
              </a:rPr>
              <a:t>#2 The investigative process</a:t>
            </a:r>
            <a:endParaRPr lang="en-US" sz="3375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3E2ECE-63CD-4DAF-9723-9F945DAB9763}"/>
              </a:ext>
            </a:extLst>
          </p:cNvPr>
          <p:cNvSpPr txBox="1"/>
          <p:nvPr/>
        </p:nvSpPr>
        <p:spPr>
          <a:xfrm>
            <a:off x="22162429" y="17025903"/>
            <a:ext cx="705513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75" b="1" dirty="0">
                <a:solidFill>
                  <a:srgbClr val="000000"/>
                </a:solidFill>
                <a:latin typeface="YouTube Sans"/>
              </a:rPr>
              <a:t>Mapping Police Violence | Samuel Sinyangwe | </a:t>
            </a:r>
            <a:r>
              <a:rPr lang="en-US" sz="3375" b="1" dirty="0" err="1">
                <a:solidFill>
                  <a:srgbClr val="000000"/>
                </a:solidFill>
                <a:latin typeface="YouTube Sans"/>
                <a:hlinkClick r:id="rId3"/>
              </a:rPr>
              <a:t>TEDxBrookings</a:t>
            </a:r>
            <a:r>
              <a:rPr lang="en-US" sz="3375" b="1" dirty="0">
                <a:solidFill>
                  <a:srgbClr val="000000"/>
                </a:solidFill>
                <a:latin typeface="YouTube Sans"/>
              </a:rPr>
              <a:t>  (2017)</a:t>
            </a:r>
          </a:p>
          <a:p>
            <a:pPr algn="l"/>
            <a:endParaRPr lang="en-US" sz="2700" b="1" dirty="0">
              <a:solidFill>
                <a:srgbClr val="000000"/>
              </a:solidFill>
              <a:latin typeface="YouTube San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76E88D-576A-402A-B2C7-5209071C12AC}"/>
              </a:ext>
            </a:extLst>
          </p:cNvPr>
          <p:cNvSpPr txBox="1"/>
          <p:nvPr/>
        </p:nvSpPr>
        <p:spPr>
          <a:xfrm>
            <a:off x="16653465" y="11008727"/>
            <a:ext cx="790072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Think about a problem with data that is not great 2013-2016 police violence, talk about causality and association (think, pair, share) then watch the video with the data scientist Sam Sinyangwe</a:t>
            </a:r>
          </a:p>
          <a:p>
            <a:endParaRPr lang="en-US" sz="337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D190E1-C93F-4200-9000-A25622CEB933}"/>
              </a:ext>
            </a:extLst>
          </p:cNvPr>
          <p:cNvSpPr txBox="1"/>
          <p:nvPr/>
        </p:nvSpPr>
        <p:spPr>
          <a:xfrm>
            <a:off x="26764219" y="11325698"/>
            <a:ext cx="7900720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After the pre-reflection and viewing moving discuss how existing data from 2013-2016 can be generative  </a:t>
            </a:r>
            <a:endParaRPr lang="en-US" sz="337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A picture containing text, weapon, tool, cold weapon&#10;&#10;Description automatically generated">
            <a:extLst>
              <a:ext uri="{FF2B5EF4-FFF2-40B4-BE49-F238E27FC236}">
                <a16:creationId xmlns:a16="http://schemas.microsoft.com/office/drawing/2014/main" id="{EECC8563-1518-D835-4D88-ED6FF6719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73" y="20410598"/>
            <a:ext cx="11205543" cy="52343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08B174B-25BB-90E0-85F2-EED55AD02158}"/>
              </a:ext>
            </a:extLst>
          </p:cNvPr>
          <p:cNvSpPr txBox="1"/>
          <p:nvPr/>
        </p:nvSpPr>
        <p:spPr>
          <a:xfrm>
            <a:off x="5611142" y="6035322"/>
            <a:ext cx="31644618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ea typeface="Segoe UI Black" panose="020B0A02040204020203" pitchFamily="34" charset="0"/>
              </a:rPr>
              <a:t>Using the “sword” of data to teach communication of problems and solutions</a:t>
            </a:r>
          </a:p>
          <a:p>
            <a:pPr algn="ctr"/>
            <a:r>
              <a:rPr lang="en-US" sz="6750" b="1" i="1" dirty="0">
                <a:solidFill>
                  <a:srgbClr val="4A4A4A"/>
                </a:solidFill>
                <a:latin typeface="+mj-lt"/>
              </a:rPr>
              <a:t> </a:t>
            </a:r>
            <a:r>
              <a:rPr lang="en-US" sz="4725" b="1" i="1" dirty="0">
                <a:solidFill>
                  <a:srgbClr val="4A4A4A"/>
                </a:solidFill>
                <a:latin typeface="+mj-lt"/>
              </a:rPr>
              <a:t>Elise Murowchick (Seattle University), Robin Yaure &amp; Jackie Schwab (Penn State Mont Alto)</a:t>
            </a:r>
          </a:p>
          <a:p>
            <a:pPr algn="ctr"/>
            <a:r>
              <a:rPr lang="en-US" sz="4725" b="1" i="1" dirty="0">
                <a:solidFill>
                  <a:srgbClr val="4A4A4A"/>
                </a:solidFill>
                <a:latin typeface="+mj-lt"/>
              </a:rPr>
              <a:t> USCOTS 2023 – State College, PA</a:t>
            </a:r>
            <a:endParaRPr lang="en-US" sz="23915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6241DB-BD31-B660-63EF-15EB17E471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5" y="5991874"/>
            <a:ext cx="5616378" cy="2575874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66A395D3-D166-15C2-BADD-DEDA1657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2056" y="5739583"/>
            <a:ext cx="2603354" cy="257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6ACEDBD-AC62-6701-1F25-2D91B163639A}"/>
              </a:ext>
            </a:extLst>
          </p:cNvPr>
          <p:cNvSpPr txBox="1"/>
          <p:nvPr/>
        </p:nvSpPr>
        <p:spPr>
          <a:xfrm>
            <a:off x="1117600" y="17025905"/>
            <a:ext cx="1196340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0" b="1" dirty="0">
                <a:solidFill>
                  <a:schemeClr val="bg1"/>
                </a:solidFill>
              </a:rPr>
              <a:t>#1 Ethical Issues </a:t>
            </a:r>
          </a:p>
          <a:p>
            <a:r>
              <a:rPr lang="en-US" sz="4050" dirty="0">
                <a:solidFill>
                  <a:schemeClr val="bg1"/>
                </a:solidFill>
              </a:rPr>
              <a:t>Have half the students write about edge #1 and  half edge #2 and debate then read Krieger (2021) and repeat</a:t>
            </a:r>
          </a:p>
        </p:txBody>
      </p:sp>
      <p:pic>
        <p:nvPicPr>
          <p:cNvPr id="30" name="Picture 29" descr="A person in a brown jacket&#10;&#10;Description automatically generated with low confidence">
            <a:extLst>
              <a:ext uri="{FF2B5EF4-FFF2-40B4-BE49-F238E27FC236}">
                <a16:creationId xmlns:a16="http://schemas.microsoft.com/office/drawing/2014/main" id="{6C6CF73E-0893-E3E1-5137-24A2513521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26237" y="14534311"/>
            <a:ext cx="5040664" cy="3768785"/>
          </a:xfrm>
          <a:prstGeom prst="rect">
            <a:avLst/>
          </a:prstGeom>
        </p:spPr>
      </p:pic>
      <p:pic>
        <p:nvPicPr>
          <p:cNvPr id="33" name="Picture 32" descr="A screenshot of a computer&#10;&#10;Description automatically generated">
            <a:extLst>
              <a:ext uri="{FF2B5EF4-FFF2-40B4-BE49-F238E27FC236}">
                <a16:creationId xmlns:a16="http://schemas.microsoft.com/office/drawing/2014/main" id="{39B4DCB0-2DBA-A208-61EE-57F0D8094A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22516" y="13801308"/>
            <a:ext cx="7433242" cy="464577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3A827E4-C6B4-BF78-693A-B0CE6336BA63}"/>
              </a:ext>
            </a:extLst>
          </p:cNvPr>
          <p:cNvSpPr txBox="1"/>
          <p:nvPr/>
        </p:nvSpPr>
        <p:spPr>
          <a:xfrm rot="10800000" flipV="1">
            <a:off x="14374394" y="18950165"/>
            <a:ext cx="2434760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0" b="1" dirty="0"/>
              <a:t>#3 Numeric and graphic summaries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87D5B0-0499-CCA7-5D40-AD80316417C3}"/>
              </a:ext>
            </a:extLst>
          </p:cNvPr>
          <p:cNvSpPr txBox="1"/>
          <p:nvPr/>
        </p:nvSpPr>
        <p:spPr>
          <a:xfrm>
            <a:off x="13691405" y="19880444"/>
            <a:ext cx="1371050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25" dirty="0"/>
              <a:t>W.E.B. Du </a:t>
            </a:r>
            <a:r>
              <a:rPr lang="en-US" sz="4725" dirty="0" err="1"/>
              <a:t>Bois</a:t>
            </a:r>
            <a:r>
              <a:rPr lang="en-US" sz="4725" dirty="0"/>
              <a:t> story: </a:t>
            </a:r>
          </a:p>
          <a:p>
            <a:pPr algn="ctr"/>
            <a:r>
              <a:rPr lang="en-US" sz="4725" dirty="0"/>
              <a:t>Which is better the left or right?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7B5AE74B-9017-3CE8-48BC-3B93B5B3E988}"/>
              </a:ext>
            </a:extLst>
          </p:cNvPr>
          <p:cNvSpPr/>
          <p:nvPr/>
        </p:nvSpPr>
        <p:spPr>
          <a:xfrm>
            <a:off x="36907030" y="10422651"/>
            <a:ext cx="2469319" cy="2415456"/>
          </a:xfrm>
          <a:prstGeom prst="wedgeRoundRectCallout">
            <a:avLst>
              <a:gd name="adj1" fmla="val -116846"/>
              <a:gd name="adj2" fmla="val 736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Red and orange unarmed people of color killed by police</a:t>
            </a:r>
          </a:p>
        </p:txBody>
      </p:sp>
      <p:pic>
        <p:nvPicPr>
          <p:cNvPr id="40" name="Picture 3" descr="Historic census records">
            <a:extLst>
              <a:ext uri="{FF2B5EF4-FFF2-40B4-BE49-F238E27FC236}">
                <a16:creationId xmlns:a16="http://schemas.microsoft.com/office/drawing/2014/main" id="{25F3BDED-7B3B-CA03-843B-AA8F28B66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999" y="21828678"/>
            <a:ext cx="6225609" cy="327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A picture containing text, circle, screenshot, design&#10;&#10;Description automatically generated">
            <a:extLst>
              <a:ext uri="{FF2B5EF4-FFF2-40B4-BE49-F238E27FC236}">
                <a16:creationId xmlns:a16="http://schemas.microsoft.com/office/drawing/2014/main" id="{86F65AAB-89C8-791F-89C0-C6EE633E9D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579" y="21591109"/>
            <a:ext cx="9988380" cy="5255729"/>
          </a:xfrm>
          <a:prstGeom prst="rect">
            <a:avLst/>
          </a:prstGeom>
        </p:spPr>
      </p:pic>
      <p:pic>
        <p:nvPicPr>
          <p:cNvPr id="42" name="Picture 41" descr="A picture containing text, screenshot, rectangle, font&#10;&#10;Description automatically generated">
            <a:extLst>
              <a:ext uri="{FF2B5EF4-FFF2-40B4-BE49-F238E27FC236}">
                <a16:creationId xmlns:a16="http://schemas.microsoft.com/office/drawing/2014/main" id="{E8C40EB4-F731-F069-2870-6237C0DB8BDB}"/>
              </a:ext>
            </a:extLst>
          </p:cNvPr>
          <p:cNvPicPr>
            <a:picLocks noChangeAspect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432" y="21788355"/>
            <a:ext cx="4425789" cy="3896492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71481F9-1A2C-911F-9AD6-7A253712FDF1}"/>
              </a:ext>
            </a:extLst>
          </p:cNvPr>
          <p:cNvSpPr txBox="1"/>
          <p:nvPr/>
        </p:nvSpPr>
        <p:spPr>
          <a:xfrm>
            <a:off x="29217566" y="19867041"/>
            <a:ext cx="1125368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25" dirty="0"/>
              <a:t>Did things change?</a:t>
            </a:r>
          </a:p>
          <a:p>
            <a:r>
              <a:rPr lang="en-US" sz="4725" dirty="0"/>
              <a:t> 1890(</a:t>
            </a:r>
            <a:r>
              <a:rPr lang="en-US" sz="4725" dirty="0" err="1"/>
              <a:t>right,Du</a:t>
            </a:r>
            <a:r>
              <a:rPr lang="en-US" sz="4725" dirty="0"/>
              <a:t> </a:t>
            </a:r>
            <a:r>
              <a:rPr lang="en-US" sz="4725" dirty="0" err="1"/>
              <a:t>Bois</a:t>
            </a:r>
            <a:r>
              <a:rPr lang="en-US" sz="4725" dirty="0"/>
              <a:t>) -1990 (</a:t>
            </a:r>
            <a:r>
              <a:rPr lang="en-US" sz="4725" dirty="0" err="1"/>
              <a:t>left,Chalabi</a:t>
            </a:r>
            <a:r>
              <a:rPr lang="en-US" sz="4725" dirty="0"/>
              <a:t>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10CB60-38B7-A00E-772D-F7344AB0CC66}"/>
              </a:ext>
            </a:extLst>
          </p:cNvPr>
          <p:cNvSpPr txBox="1"/>
          <p:nvPr/>
        </p:nvSpPr>
        <p:spPr>
          <a:xfrm>
            <a:off x="17661736" y="26004634"/>
            <a:ext cx="6729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&lt;--Scan for more info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040114-26E8-3A4C-D285-BFB3CB9A86E8}"/>
              </a:ext>
            </a:extLst>
          </p:cNvPr>
          <p:cNvSpPr txBox="1"/>
          <p:nvPr/>
        </p:nvSpPr>
        <p:spPr>
          <a:xfrm>
            <a:off x="24976109" y="26563791"/>
            <a:ext cx="14929302" cy="61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#3 </a:t>
            </a:r>
            <a:r>
              <a:rPr lang="en-US" sz="168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Original illustration (left) created by WEB Du </a:t>
            </a:r>
            <a:r>
              <a:rPr lang="en-US" sz="1688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Bois</a:t>
            </a:r>
            <a:r>
              <a:rPr lang="en-US" sz="168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(right) by Mona Chalabi Photograph: Mona Chalabi in the </a:t>
            </a:r>
            <a:r>
              <a:rPr lang="en-US" sz="168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Guardian</a:t>
            </a:r>
            <a:r>
              <a:rPr lang="en-US" sz="168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(from </a:t>
            </a:r>
            <a:r>
              <a:rPr lang="en-US" sz="168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https://www.theguardian.com/world/2017/feb/14/web-du-bois-racism-data-paris-african-americans-jobs</a:t>
            </a:r>
            <a:r>
              <a:rPr lang="en-US" sz="168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E07BD7-8A90-63FF-0DD0-C4A84E338B25}"/>
              </a:ext>
            </a:extLst>
          </p:cNvPr>
          <p:cNvSpPr txBox="1"/>
          <p:nvPr/>
        </p:nvSpPr>
        <p:spPr>
          <a:xfrm>
            <a:off x="676753" y="26554473"/>
            <a:ext cx="12915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Krieger N. (2021). Structural Racism, Health Inequities, and the Two-Edged Sword of Data: Structural Problems Require Structural Solutions. 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Frontiers in public health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655447. https://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/10.3389/fpubh.2021.655447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78FD5CB-FEC7-7261-242D-9AF337AA30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56514" y="25573924"/>
            <a:ext cx="1506985" cy="14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8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308</Words>
  <Application>Microsoft Macintosh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Segoe UI Black</vt:lpstr>
      <vt:lpstr>Times New Roman</vt:lpstr>
      <vt:lpstr>YouTube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Murowchick, Elise</dc:creator>
  <cp:lastModifiedBy>Murowchick, Elise</cp:lastModifiedBy>
  <cp:revision>12</cp:revision>
  <dcterms:created xsi:type="dcterms:W3CDTF">2023-05-29T15:30:51Z</dcterms:created>
  <dcterms:modified xsi:type="dcterms:W3CDTF">2023-06-04T20:05:25Z</dcterms:modified>
</cp:coreProperties>
</file>