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610" r:id="rId2"/>
    <p:sldId id="1065" r:id="rId3"/>
    <p:sldId id="1391" r:id="rId4"/>
    <p:sldId id="1066" r:id="rId5"/>
    <p:sldId id="1067" r:id="rId6"/>
    <p:sldId id="1064" r:id="rId7"/>
    <p:sldId id="1068" r:id="rId8"/>
    <p:sldId id="1069" r:id="rId9"/>
    <p:sldId id="1392" r:id="rId10"/>
    <p:sldId id="1073" r:id="rId11"/>
    <p:sldId id="1071" r:id="rId12"/>
    <p:sldId id="1072" r:id="rId13"/>
  </p:sldIdLst>
  <p:sldSz cx="9144000" cy="6858000" type="screen4x3"/>
  <p:notesSz cx="9296400" cy="7010400"/>
  <p:defaultTextStyle>
    <a:defPPr>
      <a:defRPr lang="en-US"/>
    </a:defPPr>
    <a:lvl1pPr algn="l" rtl="0" fontAlgn="base">
      <a:spcBef>
        <a:spcPct val="0"/>
      </a:spcBef>
      <a:spcAft>
        <a:spcPct val="0"/>
      </a:spcAft>
      <a:defRPr sz="2400" u="sng" kern="1200">
        <a:solidFill>
          <a:srgbClr val="99AE60"/>
        </a:solidFill>
        <a:latin typeface="Arial" charset="0"/>
        <a:ea typeface="ＭＳ Ｐゴシック" pitchFamily="34" charset="-128"/>
        <a:cs typeface="Arial" charset="0"/>
      </a:defRPr>
    </a:lvl1pPr>
    <a:lvl2pPr marL="457200" algn="l" rtl="0" fontAlgn="base">
      <a:spcBef>
        <a:spcPct val="0"/>
      </a:spcBef>
      <a:spcAft>
        <a:spcPct val="0"/>
      </a:spcAft>
      <a:defRPr sz="2400" u="sng" kern="1200">
        <a:solidFill>
          <a:srgbClr val="99AE60"/>
        </a:solidFill>
        <a:latin typeface="Arial" charset="0"/>
        <a:ea typeface="ＭＳ Ｐゴシック" pitchFamily="34" charset="-128"/>
        <a:cs typeface="Arial" charset="0"/>
      </a:defRPr>
    </a:lvl2pPr>
    <a:lvl3pPr marL="914400" algn="l" rtl="0" fontAlgn="base">
      <a:spcBef>
        <a:spcPct val="0"/>
      </a:spcBef>
      <a:spcAft>
        <a:spcPct val="0"/>
      </a:spcAft>
      <a:defRPr sz="2400" u="sng" kern="1200">
        <a:solidFill>
          <a:srgbClr val="99AE60"/>
        </a:solidFill>
        <a:latin typeface="Arial" charset="0"/>
        <a:ea typeface="ＭＳ Ｐゴシック" pitchFamily="34" charset="-128"/>
        <a:cs typeface="Arial" charset="0"/>
      </a:defRPr>
    </a:lvl3pPr>
    <a:lvl4pPr marL="1371600" algn="l" rtl="0" fontAlgn="base">
      <a:spcBef>
        <a:spcPct val="0"/>
      </a:spcBef>
      <a:spcAft>
        <a:spcPct val="0"/>
      </a:spcAft>
      <a:defRPr sz="2400" u="sng" kern="1200">
        <a:solidFill>
          <a:srgbClr val="99AE60"/>
        </a:solidFill>
        <a:latin typeface="Arial" charset="0"/>
        <a:ea typeface="ＭＳ Ｐゴシック" pitchFamily="34" charset="-128"/>
        <a:cs typeface="Arial" charset="0"/>
      </a:defRPr>
    </a:lvl4pPr>
    <a:lvl5pPr marL="1828800" algn="l" rtl="0" fontAlgn="base">
      <a:spcBef>
        <a:spcPct val="0"/>
      </a:spcBef>
      <a:spcAft>
        <a:spcPct val="0"/>
      </a:spcAft>
      <a:defRPr sz="2400" u="sng" kern="1200">
        <a:solidFill>
          <a:srgbClr val="99AE60"/>
        </a:solidFill>
        <a:latin typeface="Arial" charset="0"/>
        <a:ea typeface="ＭＳ Ｐゴシック" pitchFamily="34" charset="-128"/>
        <a:cs typeface="Arial" charset="0"/>
      </a:defRPr>
    </a:lvl5pPr>
    <a:lvl6pPr marL="2286000" algn="l" defTabSz="914400" rtl="0" eaLnBrk="1" latinLnBrk="0" hangingPunct="1">
      <a:defRPr sz="2400" u="sng" kern="1200">
        <a:solidFill>
          <a:srgbClr val="99AE60"/>
        </a:solidFill>
        <a:latin typeface="Arial" charset="0"/>
        <a:ea typeface="ＭＳ Ｐゴシック" pitchFamily="34" charset="-128"/>
        <a:cs typeface="Arial" charset="0"/>
      </a:defRPr>
    </a:lvl6pPr>
    <a:lvl7pPr marL="2743200" algn="l" defTabSz="914400" rtl="0" eaLnBrk="1" latinLnBrk="0" hangingPunct="1">
      <a:defRPr sz="2400" u="sng" kern="1200">
        <a:solidFill>
          <a:srgbClr val="99AE60"/>
        </a:solidFill>
        <a:latin typeface="Arial" charset="0"/>
        <a:ea typeface="ＭＳ Ｐゴシック" pitchFamily="34" charset="-128"/>
        <a:cs typeface="Arial" charset="0"/>
      </a:defRPr>
    </a:lvl7pPr>
    <a:lvl8pPr marL="3200400" algn="l" defTabSz="914400" rtl="0" eaLnBrk="1" latinLnBrk="0" hangingPunct="1">
      <a:defRPr sz="2400" u="sng" kern="1200">
        <a:solidFill>
          <a:srgbClr val="99AE60"/>
        </a:solidFill>
        <a:latin typeface="Arial" charset="0"/>
        <a:ea typeface="ＭＳ Ｐゴシック" pitchFamily="34" charset="-128"/>
        <a:cs typeface="Arial" charset="0"/>
      </a:defRPr>
    </a:lvl8pPr>
    <a:lvl9pPr marL="3657600" algn="l" defTabSz="914400" rtl="0" eaLnBrk="1" latinLnBrk="0" hangingPunct="1">
      <a:defRPr sz="2400" u="sng" kern="1200">
        <a:solidFill>
          <a:srgbClr val="99AE60"/>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99CC"/>
    <a:srgbClr val="3399FF"/>
    <a:srgbClr val="28F82D"/>
    <a:srgbClr val="FF9999"/>
    <a:srgbClr val="FF7C80"/>
    <a:srgbClr val="FFFF00"/>
    <a:srgbClr val="FF0066"/>
    <a:srgbClr val="C4CEEE"/>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95" autoAdjust="0"/>
    <p:restoredTop sz="95033" autoAdjust="0"/>
  </p:normalViewPr>
  <p:slideViewPr>
    <p:cSldViewPr snapToGrid="0">
      <p:cViewPr varScale="1">
        <p:scale>
          <a:sx n="82" d="100"/>
          <a:sy n="82" d="100"/>
        </p:scale>
        <p:origin x="1152" y="72"/>
      </p:cViewPr>
      <p:guideLst>
        <p:guide orient="horz"/>
        <p:guide pos="2880"/>
      </p:guideLst>
    </p:cSldViewPr>
  </p:slideViewPr>
  <p:outlineViewPr>
    <p:cViewPr>
      <p:scale>
        <a:sx n="33" d="100"/>
        <a:sy n="33" d="100"/>
      </p:scale>
      <p:origin x="0" y="-19080"/>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54" d="100"/>
          <a:sy n="54" d="100"/>
        </p:scale>
        <p:origin x="-1680" y="-8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6098" name="Rectangle 2"/>
          <p:cNvSpPr>
            <a:spLocks noGrp="1" noChangeArrowheads="1"/>
          </p:cNvSpPr>
          <p:nvPr>
            <p:ph type="hdr" sz="quarter"/>
          </p:nvPr>
        </p:nvSpPr>
        <p:spPr bwMode="auto">
          <a:xfrm>
            <a:off x="0" y="2"/>
            <a:ext cx="4028440" cy="351011"/>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lvl1pPr algn="l" eaLnBrk="0" hangingPunct="0">
              <a:defRPr sz="1200" u="none">
                <a:solidFill>
                  <a:schemeClr val="tx1"/>
                </a:solidFill>
                <a:latin typeface="Arial" pitchFamily="34" charset="0"/>
                <a:cs typeface="+mn-cs"/>
              </a:defRPr>
            </a:lvl1pPr>
          </a:lstStyle>
          <a:p>
            <a:pPr>
              <a:defRPr/>
            </a:pPr>
            <a:endParaRPr lang="en-US"/>
          </a:p>
        </p:txBody>
      </p:sp>
      <p:sp>
        <p:nvSpPr>
          <p:cNvPr id="1796099" name="Rectangle 3"/>
          <p:cNvSpPr>
            <a:spLocks noGrp="1" noChangeArrowheads="1"/>
          </p:cNvSpPr>
          <p:nvPr>
            <p:ph type="dt" sz="quarter" idx="1"/>
          </p:nvPr>
        </p:nvSpPr>
        <p:spPr bwMode="auto">
          <a:xfrm>
            <a:off x="5265810" y="2"/>
            <a:ext cx="4028440" cy="351011"/>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lvl1pPr algn="r" eaLnBrk="0" hangingPunct="0">
              <a:defRPr sz="1200" u="none">
                <a:solidFill>
                  <a:schemeClr val="tx1"/>
                </a:solidFill>
                <a:latin typeface="Arial" pitchFamily="34" charset="0"/>
                <a:cs typeface="+mn-cs"/>
              </a:defRPr>
            </a:lvl1pPr>
          </a:lstStyle>
          <a:p>
            <a:pPr>
              <a:defRPr/>
            </a:pPr>
            <a:endParaRPr lang="en-US"/>
          </a:p>
        </p:txBody>
      </p:sp>
      <p:sp>
        <p:nvSpPr>
          <p:cNvPr id="1796100" name="Rectangle 4"/>
          <p:cNvSpPr>
            <a:spLocks noGrp="1" noChangeArrowheads="1"/>
          </p:cNvSpPr>
          <p:nvPr>
            <p:ph type="ftr" sz="quarter" idx="2"/>
          </p:nvPr>
        </p:nvSpPr>
        <p:spPr bwMode="auto">
          <a:xfrm>
            <a:off x="0" y="6658164"/>
            <a:ext cx="4028440" cy="351011"/>
          </a:xfrm>
          <a:prstGeom prst="rect">
            <a:avLst/>
          </a:prstGeom>
          <a:noFill/>
          <a:ln w="9525">
            <a:noFill/>
            <a:miter lim="800000"/>
            <a:headEnd/>
            <a:tailEnd/>
          </a:ln>
          <a:effectLst/>
        </p:spPr>
        <p:txBody>
          <a:bodyPr vert="horz" wrap="square" lIns="93278" tIns="46639" rIns="93278" bIns="46639" numCol="1" anchor="b" anchorCtr="0" compatLnSpc="1">
            <a:prstTxWarp prst="textNoShape">
              <a:avLst/>
            </a:prstTxWarp>
          </a:bodyPr>
          <a:lstStyle>
            <a:lvl1pPr algn="l" eaLnBrk="0" hangingPunct="0">
              <a:defRPr sz="1200" u="none">
                <a:solidFill>
                  <a:schemeClr val="tx1"/>
                </a:solidFill>
                <a:latin typeface="Arial" pitchFamily="34" charset="0"/>
                <a:cs typeface="+mn-cs"/>
              </a:defRPr>
            </a:lvl1pPr>
          </a:lstStyle>
          <a:p>
            <a:pPr>
              <a:defRPr/>
            </a:pPr>
            <a:endParaRPr lang="en-US"/>
          </a:p>
        </p:txBody>
      </p:sp>
      <p:sp>
        <p:nvSpPr>
          <p:cNvPr id="1796101" name="Rectangle 5"/>
          <p:cNvSpPr>
            <a:spLocks noGrp="1" noChangeArrowheads="1"/>
          </p:cNvSpPr>
          <p:nvPr>
            <p:ph type="sldNum" sz="quarter" idx="3"/>
          </p:nvPr>
        </p:nvSpPr>
        <p:spPr bwMode="auto">
          <a:xfrm>
            <a:off x="5265810" y="6658164"/>
            <a:ext cx="4028440" cy="351011"/>
          </a:xfrm>
          <a:prstGeom prst="rect">
            <a:avLst/>
          </a:prstGeom>
          <a:noFill/>
          <a:ln w="9525">
            <a:noFill/>
            <a:miter lim="800000"/>
            <a:headEnd/>
            <a:tailEnd/>
          </a:ln>
          <a:effectLst/>
        </p:spPr>
        <p:txBody>
          <a:bodyPr vert="horz" wrap="square" lIns="93278" tIns="46639" rIns="93278" bIns="46639" numCol="1" anchor="b" anchorCtr="0" compatLnSpc="1">
            <a:prstTxWarp prst="textNoShape">
              <a:avLst/>
            </a:prstTxWarp>
          </a:bodyPr>
          <a:lstStyle>
            <a:lvl1pPr algn="r" eaLnBrk="0" hangingPunct="0">
              <a:defRPr sz="1200" u="none">
                <a:solidFill>
                  <a:schemeClr val="tx1"/>
                </a:solidFill>
                <a:latin typeface="Arial" pitchFamily="34" charset="0"/>
                <a:cs typeface="+mn-cs"/>
              </a:defRPr>
            </a:lvl1pPr>
          </a:lstStyle>
          <a:p>
            <a:pPr>
              <a:defRPr/>
            </a:pPr>
            <a:fld id="{0F7EB515-17CB-4941-B513-FC5BCED62367}" type="slidenum">
              <a:rPr lang="en-US"/>
              <a:pPr>
                <a:defRPr/>
              </a:pPr>
              <a:t>‹#›</a:t>
            </a:fld>
            <a:endParaRPr lang="en-US"/>
          </a:p>
        </p:txBody>
      </p:sp>
    </p:spTree>
    <p:extLst>
      <p:ext uri="{BB962C8B-B14F-4D97-AF65-F5344CB8AC3E}">
        <p14:creationId xmlns:p14="http://schemas.microsoft.com/office/powerpoint/2010/main" val="113163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2"/>
            <a:ext cx="4028440" cy="351011"/>
          </a:xfrm>
          <a:prstGeom prst="rect">
            <a:avLst/>
          </a:prstGeom>
          <a:noFill/>
          <a:ln w="9525">
            <a:noFill/>
            <a:miter lim="800000"/>
            <a:headEnd/>
            <a:tailEnd/>
          </a:ln>
        </p:spPr>
        <p:txBody>
          <a:bodyPr vert="horz" wrap="square" lIns="92811" tIns="46404" rIns="92811" bIns="46404" numCol="1" anchor="t" anchorCtr="0" compatLnSpc="1">
            <a:prstTxWarp prst="textNoShape">
              <a:avLst/>
            </a:prstTxWarp>
          </a:bodyPr>
          <a:lstStyle>
            <a:lvl1pPr algn="l" defTabSz="927922" eaLnBrk="0" hangingPunct="0">
              <a:defRPr sz="1200" u="none">
                <a:solidFill>
                  <a:schemeClr val="tx1"/>
                </a:solidFill>
                <a:latin typeface="Arial" pitchFamily="34" charset="0"/>
                <a:cs typeface="+mn-cs"/>
              </a:defRPr>
            </a:lvl1pPr>
          </a:lstStyle>
          <a:p>
            <a:pPr>
              <a:defRPr/>
            </a:pPr>
            <a:endParaRPr lang="en-US"/>
          </a:p>
        </p:txBody>
      </p:sp>
      <p:sp>
        <p:nvSpPr>
          <p:cNvPr id="8195" name="Rectangle 3"/>
          <p:cNvSpPr>
            <a:spLocks noGrp="1" noChangeArrowheads="1"/>
          </p:cNvSpPr>
          <p:nvPr>
            <p:ph type="dt" idx="1"/>
          </p:nvPr>
        </p:nvSpPr>
        <p:spPr bwMode="auto">
          <a:xfrm>
            <a:off x="5267961" y="2"/>
            <a:ext cx="4028440" cy="351011"/>
          </a:xfrm>
          <a:prstGeom prst="rect">
            <a:avLst/>
          </a:prstGeom>
          <a:noFill/>
          <a:ln w="9525">
            <a:noFill/>
            <a:miter lim="800000"/>
            <a:headEnd/>
            <a:tailEnd/>
          </a:ln>
        </p:spPr>
        <p:txBody>
          <a:bodyPr vert="horz" wrap="square" lIns="92811" tIns="46404" rIns="92811" bIns="46404" numCol="1" anchor="t" anchorCtr="0" compatLnSpc="1">
            <a:prstTxWarp prst="textNoShape">
              <a:avLst/>
            </a:prstTxWarp>
          </a:bodyPr>
          <a:lstStyle>
            <a:lvl1pPr algn="r" defTabSz="927922" eaLnBrk="0" hangingPunct="0">
              <a:defRPr sz="1200" u="none">
                <a:solidFill>
                  <a:schemeClr val="tx1"/>
                </a:solidFill>
                <a:latin typeface="Arial" pitchFamily="34" charset="0"/>
                <a:cs typeface="+mn-cs"/>
              </a:defRPr>
            </a:lvl1pPr>
          </a:lstStyle>
          <a:p>
            <a:pPr>
              <a:defRPr/>
            </a:pPr>
            <a:endParaRPr lang="en-US"/>
          </a:p>
        </p:txBody>
      </p:sp>
      <p:sp>
        <p:nvSpPr>
          <p:cNvPr id="114692" name="Rectangle 4"/>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1239521" y="3329695"/>
            <a:ext cx="6817360" cy="3155416"/>
          </a:xfrm>
          <a:prstGeom prst="rect">
            <a:avLst/>
          </a:prstGeom>
          <a:noFill/>
          <a:ln w="9525">
            <a:noFill/>
            <a:miter lim="800000"/>
            <a:headEnd/>
            <a:tailEnd/>
          </a:ln>
        </p:spPr>
        <p:txBody>
          <a:bodyPr vert="horz" wrap="square" lIns="92811" tIns="46404" rIns="92811" bIns="464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6659390"/>
            <a:ext cx="4028440" cy="351011"/>
          </a:xfrm>
          <a:prstGeom prst="rect">
            <a:avLst/>
          </a:prstGeom>
          <a:noFill/>
          <a:ln w="9525">
            <a:noFill/>
            <a:miter lim="800000"/>
            <a:headEnd/>
            <a:tailEnd/>
          </a:ln>
        </p:spPr>
        <p:txBody>
          <a:bodyPr vert="horz" wrap="square" lIns="92811" tIns="46404" rIns="92811" bIns="46404" numCol="1" anchor="b" anchorCtr="0" compatLnSpc="1">
            <a:prstTxWarp prst="textNoShape">
              <a:avLst/>
            </a:prstTxWarp>
          </a:bodyPr>
          <a:lstStyle>
            <a:lvl1pPr algn="l" defTabSz="927922" eaLnBrk="0" hangingPunct="0">
              <a:defRPr sz="1200" u="none">
                <a:solidFill>
                  <a:schemeClr val="tx1"/>
                </a:solidFill>
                <a:latin typeface="Arial" pitchFamily="34"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5267961" y="6659390"/>
            <a:ext cx="4028440" cy="351011"/>
          </a:xfrm>
          <a:prstGeom prst="rect">
            <a:avLst/>
          </a:prstGeom>
          <a:noFill/>
          <a:ln w="9525">
            <a:noFill/>
            <a:miter lim="800000"/>
            <a:headEnd/>
            <a:tailEnd/>
          </a:ln>
        </p:spPr>
        <p:txBody>
          <a:bodyPr vert="horz" wrap="square" lIns="92811" tIns="46404" rIns="92811" bIns="46404" numCol="1" anchor="b" anchorCtr="0" compatLnSpc="1">
            <a:prstTxWarp prst="textNoShape">
              <a:avLst/>
            </a:prstTxWarp>
          </a:bodyPr>
          <a:lstStyle>
            <a:lvl1pPr algn="r" defTabSz="927922" eaLnBrk="0" hangingPunct="0">
              <a:defRPr sz="1200" u="none">
                <a:solidFill>
                  <a:schemeClr val="tx1"/>
                </a:solidFill>
                <a:latin typeface="Arial" pitchFamily="34" charset="0"/>
                <a:cs typeface="+mn-cs"/>
              </a:defRPr>
            </a:lvl1pPr>
          </a:lstStyle>
          <a:p>
            <a:pPr>
              <a:defRPr/>
            </a:pPr>
            <a:fld id="{CB5F1721-C6F9-4211-B13D-E7327671E075}" type="slidenum">
              <a:rPr lang="en-US"/>
              <a:pPr>
                <a:defRPr/>
              </a:pPr>
              <a:t>‹#›</a:t>
            </a:fld>
            <a:endParaRPr lang="en-US"/>
          </a:p>
        </p:txBody>
      </p:sp>
    </p:spTree>
    <p:extLst>
      <p:ext uri="{BB962C8B-B14F-4D97-AF65-F5344CB8AC3E}">
        <p14:creationId xmlns:p14="http://schemas.microsoft.com/office/powerpoint/2010/main" val="177159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641DFB1-DF3B-4830-AAE6-380E7885A21D}" type="slidenum">
              <a:rPr lang="en-US" smtClean="0">
                <a:latin typeface="Arial" charset="0"/>
              </a:rPr>
              <a:pPr/>
              <a:t>1</a:t>
            </a:fld>
            <a:endParaRPr lang="en-US">
              <a:latin typeface="Arial" charset="0"/>
            </a:endParaRPr>
          </a:p>
        </p:txBody>
      </p:sp>
      <p:sp>
        <p:nvSpPr>
          <p:cNvPr id="115715" name="Rectangle 2"/>
          <p:cNvSpPr>
            <a:spLocks noGrp="1" noRot="1" noChangeAspect="1" noChangeArrowheads="1" noTextEdit="1"/>
          </p:cNvSpPr>
          <p:nvPr>
            <p:ph type="sldImg"/>
          </p:nvPr>
        </p:nvSpPr>
        <p:spPr>
          <a:xfrm>
            <a:off x="2870200" y="501650"/>
            <a:ext cx="3570288" cy="2676525"/>
          </a:xfrm>
          <a:ln/>
        </p:spPr>
      </p:sp>
      <p:sp>
        <p:nvSpPr>
          <p:cNvPr id="2" name="Notes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675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DAD3204-B446-455A-A801-9DD1C869C7E1}" type="slidenum">
              <a:rPr lang="en-US" smtClean="0"/>
              <a:pPr>
                <a:defRPr/>
              </a:pPr>
              <a:t>12</a:t>
            </a:fld>
            <a:endParaRPr lang="en-US"/>
          </a:p>
        </p:txBody>
      </p:sp>
    </p:spTree>
    <p:extLst>
      <p:ext uri="{BB962C8B-B14F-4D97-AF65-F5344CB8AC3E}">
        <p14:creationId xmlns:p14="http://schemas.microsoft.com/office/powerpoint/2010/main" val="2388570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2275" y="512763"/>
            <a:ext cx="1798638" cy="2932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512763"/>
            <a:ext cx="5248275" cy="2932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82713" y="512763"/>
            <a:ext cx="7056437" cy="519112"/>
          </a:xfrm>
        </p:spPr>
        <p:txBody>
          <a:bodyPr/>
          <a:lstStyle/>
          <a:p>
            <a:r>
              <a:rPr lang="en-US"/>
              <a:t>Click to edit Master title style</a:t>
            </a:r>
          </a:p>
        </p:txBody>
      </p:sp>
      <p:sp>
        <p:nvSpPr>
          <p:cNvPr id="3" name="Text Placeholder 2"/>
          <p:cNvSpPr>
            <a:spLocks noGrp="1"/>
          </p:cNvSpPr>
          <p:nvPr>
            <p:ph type="body" sz="half" idx="1"/>
          </p:nvPr>
        </p:nvSpPr>
        <p:spPr>
          <a:xfrm>
            <a:off x="1371600" y="1592263"/>
            <a:ext cx="3522663" cy="18526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46663" y="1592263"/>
            <a:ext cx="3524250" cy="849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46663" y="2593975"/>
            <a:ext cx="3524250" cy="85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82713" y="512763"/>
            <a:ext cx="7056437" cy="519112"/>
          </a:xfrm>
        </p:spPr>
        <p:txBody>
          <a:bodyPr/>
          <a:lstStyle/>
          <a:p>
            <a:r>
              <a:rPr lang="en-US"/>
              <a:t>Click to edit Master title style</a:t>
            </a:r>
          </a:p>
        </p:txBody>
      </p:sp>
      <p:sp>
        <p:nvSpPr>
          <p:cNvPr id="3" name="Table Placeholder 2"/>
          <p:cNvSpPr>
            <a:spLocks noGrp="1"/>
          </p:cNvSpPr>
          <p:nvPr>
            <p:ph type="tbl" idx="1"/>
          </p:nvPr>
        </p:nvSpPr>
        <p:spPr>
          <a:xfrm>
            <a:off x="1371600" y="1592263"/>
            <a:ext cx="7199313" cy="1852612"/>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1592263"/>
            <a:ext cx="3522663" cy="185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6663" y="1592263"/>
            <a:ext cx="3524250" cy="185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9"/>
          <p:cNvSpPr>
            <a:spLocks noGrp="1" noChangeArrowheads="1"/>
          </p:cNvSpPr>
          <p:nvPr>
            <p:ph type="title"/>
          </p:nvPr>
        </p:nvSpPr>
        <p:spPr bwMode="auto">
          <a:xfrm>
            <a:off x="1382713" y="512763"/>
            <a:ext cx="7056437" cy="519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9939" name="Rectangle 10"/>
          <p:cNvSpPr>
            <a:spLocks noGrp="1" noChangeArrowheads="1"/>
          </p:cNvSpPr>
          <p:nvPr>
            <p:ph type="body" idx="1"/>
          </p:nvPr>
        </p:nvSpPr>
        <p:spPr bwMode="auto">
          <a:xfrm>
            <a:off x="1371600" y="1592263"/>
            <a:ext cx="7199313" cy="1852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365375" y="6561138"/>
            <a:ext cx="2424113" cy="276225"/>
          </a:xfrm>
          <a:prstGeom prst="rect">
            <a:avLst/>
          </a:prstGeom>
          <a:noFill/>
          <a:ln w="9525">
            <a:noFill/>
            <a:miter lim="800000"/>
            <a:headEnd/>
            <a:tailEnd/>
          </a:ln>
          <a:effectLst/>
        </p:spPr>
        <p:txBody>
          <a:bodyPr>
            <a:spAutoFit/>
          </a:bodyPr>
          <a:lstStyle/>
          <a:p>
            <a:pPr algn="r" eaLnBrk="0" hangingPunct="0">
              <a:defRPr/>
            </a:pPr>
            <a:r>
              <a:rPr lang="en-US" sz="600" u="none" dirty="0">
                <a:solidFill>
                  <a:schemeClr val="tx1"/>
                </a:solidFill>
                <a:latin typeface="Arial" pitchFamily="34" charset="0"/>
                <a:cs typeface="+mn-cs"/>
              </a:rPr>
              <a:t> </a:t>
            </a:r>
            <a:fld id="{1B42C08A-2298-4F04-BB7A-BC5C822C87E1}" type="slidenum">
              <a:rPr lang="en-US" sz="1200" u="none" smtClean="0">
                <a:solidFill>
                  <a:schemeClr val="tx1"/>
                </a:solidFill>
                <a:latin typeface="Arial" pitchFamily="34" charset="0"/>
                <a:cs typeface="+mn-cs"/>
              </a:rPr>
              <a:pPr algn="r" eaLnBrk="0" hangingPunct="0">
                <a:defRPr/>
              </a:pPr>
              <a:t>‹#›</a:t>
            </a:fld>
            <a:endParaRPr lang="en-US" sz="800" u="none" dirty="0">
              <a:solidFill>
                <a:schemeClr val="tx1"/>
              </a:solidFill>
              <a:latin typeface="Arial" pitchFamily="34" charset="0"/>
              <a:cs typeface="+mn-cs"/>
            </a:endParaRPr>
          </a:p>
        </p:txBody>
      </p:sp>
      <p:pic>
        <p:nvPicPr>
          <p:cNvPr id="2" name="Picture 6">
            <a:extLst>
              <a:ext uri="{FF2B5EF4-FFF2-40B4-BE49-F238E27FC236}">
                <a16:creationId xmlns:a16="http://schemas.microsoft.com/office/drawing/2014/main" id="{B6F3BD17-A754-3831-C37C-906895C05287}"/>
              </a:ext>
            </a:extLst>
          </p:cNvPr>
          <p:cNvPicPr>
            <a:picLocks noChangeAspect="1"/>
          </p:cNvPicPr>
          <p:nvPr userDrawn="1"/>
        </p:nvPicPr>
        <p:blipFill>
          <a:blip r:embed="rId15">
            <a:extLst>
              <a:ext uri="{28A0092B-C50C-407E-A947-70E740481C1C}">
                <a14:useLocalDpi xmlns:a14="http://schemas.microsoft.com/office/drawing/2010/main" val="0"/>
              </a:ext>
            </a:extLst>
          </a:blip>
          <a:srcRect l="21729" t="14493" r="20258" b="13512"/>
          <a:stretch>
            <a:fillRect/>
          </a:stretch>
        </p:blipFill>
        <p:spPr bwMode="auto">
          <a:xfrm>
            <a:off x="246063" y="6043613"/>
            <a:ext cx="1101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0" fontAlgn="base" hangingPunct="0">
        <a:spcBef>
          <a:spcPct val="0"/>
        </a:spcBef>
        <a:spcAft>
          <a:spcPct val="0"/>
        </a:spcAft>
        <a:defRPr sz="2800" b="1">
          <a:solidFill>
            <a:srgbClr val="002060"/>
          </a:solidFill>
          <a:latin typeface="+mj-lt"/>
          <a:ea typeface="+mj-ea"/>
          <a:cs typeface="+mj-cs"/>
        </a:defRPr>
      </a:lvl1pPr>
      <a:lvl2pPr algn="l" rtl="0" eaLnBrk="0" fontAlgn="base" hangingPunct="0">
        <a:spcBef>
          <a:spcPct val="0"/>
        </a:spcBef>
        <a:spcAft>
          <a:spcPct val="0"/>
        </a:spcAft>
        <a:defRPr sz="2800" b="1">
          <a:solidFill>
            <a:srgbClr val="002060"/>
          </a:solidFill>
          <a:latin typeface="Arial" pitchFamily="34" charset="0"/>
        </a:defRPr>
      </a:lvl2pPr>
      <a:lvl3pPr algn="l" rtl="0" eaLnBrk="0" fontAlgn="base" hangingPunct="0">
        <a:spcBef>
          <a:spcPct val="0"/>
        </a:spcBef>
        <a:spcAft>
          <a:spcPct val="0"/>
        </a:spcAft>
        <a:defRPr sz="2800" b="1">
          <a:solidFill>
            <a:srgbClr val="002060"/>
          </a:solidFill>
          <a:latin typeface="Arial" pitchFamily="34" charset="0"/>
        </a:defRPr>
      </a:lvl3pPr>
      <a:lvl4pPr algn="l" rtl="0" eaLnBrk="0" fontAlgn="base" hangingPunct="0">
        <a:spcBef>
          <a:spcPct val="0"/>
        </a:spcBef>
        <a:spcAft>
          <a:spcPct val="0"/>
        </a:spcAft>
        <a:defRPr sz="2800" b="1">
          <a:solidFill>
            <a:srgbClr val="002060"/>
          </a:solidFill>
          <a:latin typeface="Arial" pitchFamily="34" charset="0"/>
        </a:defRPr>
      </a:lvl4pPr>
      <a:lvl5pPr algn="l" rtl="0" eaLnBrk="0" fontAlgn="base" hangingPunct="0">
        <a:spcBef>
          <a:spcPct val="0"/>
        </a:spcBef>
        <a:spcAft>
          <a:spcPct val="0"/>
        </a:spcAft>
        <a:defRPr sz="2800" b="1">
          <a:solidFill>
            <a:srgbClr val="002060"/>
          </a:solidFill>
          <a:latin typeface="Arial" pitchFamily="34" charset="0"/>
        </a:defRPr>
      </a:lvl5pPr>
      <a:lvl6pPr marL="457200" algn="l" rtl="0" fontAlgn="base">
        <a:spcBef>
          <a:spcPct val="0"/>
        </a:spcBef>
        <a:spcAft>
          <a:spcPct val="0"/>
        </a:spcAft>
        <a:defRPr sz="2800" b="1">
          <a:solidFill>
            <a:srgbClr val="99AE60"/>
          </a:solidFill>
          <a:latin typeface="Arial" pitchFamily="34" charset="0"/>
        </a:defRPr>
      </a:lvl6pPr>
      <a:lvl7pPr marL="914400" algn="l" rtl="0" fontAlgn="base">
        <a:spcBef>
          <a:spcPct val="0"/>
        </a:spcBef>
        <a:spcAft>
          <a:spcPct val="0"/>
        </a:spcAft>
        <a:defRPr sz="2800" b="1">
          <a:solidFill>
            <a:srgbClr val="99AE60"/>
          </a:solidFill>
          <a:latin typeface="Arial" pitchFamily="34" charset="0"/>
        </a:defRPr>
      </a:lvl7pPr>
      <a:lvl8pPr marL="1371600" algn="l" rtl="0" fontAlgn="base">
        <a:spcBef>
          <a:spcPct val="0"/>
        </a:spcBef>
        <a:spcAft>
          <a:spcPct val="0"/>
        </a:spcAft>
        <a:defRPr sz="2800" b="1">
          <a:solidFill>
            <a:srgbClr val="99AE60"/>
          </a:solidFill>
          <a:latin typeface="Arial" pitchFamily="34" charset="0"/>
        </a:defRPr>
      </a:lvl8pPr>
      <a:lvl9pPr marL="1828800" algn="l" rtl="0" fontAlgn="base">
        <a:spcBef>
          <a:spcPct val="0"/>
        </a:spcBef>
        <a:spcAft>
          <a:spcPct val="0"/>
        </a:spcAft>
        <a:defRPr sz="2800" b="1">
          <a:solidFill>
            <a:srgbClr val="99AE60"/>
          </a:solidFill>
          <a:latin typeface="Arial" pitchFamily="34" charset="0"/>
        </a:defRPr>
      </a:lvl9pPr>
    </p:titleStyle>
    <p:bodyStyle>
      <a:lvl1pPr marL="342900" indent="-342900" algn="l" rtl="0" eaLnBrk="0" fontAlgn="base" hangingPunct="0">
        <a:lnSpc>
          <a:spcPct val="120000"/>
        </a:lnSpc>
        <a:spcBef>
          <a:spcPct val="0"/>
        </a:spcBef>
        <a:spcAft>
          <a:spcPct val="25000"/>
        </a:spcAft>
        <a:buClr>
          <a:srgbClr val="333399"/>
        </a:buClr>
        <a:buSzPct val="120000"/>
        <a:buFont typeface="Symbol" pitchFamily="18" charset="2"/>
        <a:buChar char=""/>
        <a:defRPr sz="2000" b="1">
          <a:solidFill>
            <a:srgbClr val="002060"/>
          </a:solidFill>
          <a:latin typeface="+mn-lt"/>
          <a:ea typeface="+mn-ea"/>
          <a:cs typeface="+mn-cs"/>
        </a:defRPr>
      </a:lvl1pPr>
      <a:lvl2pPr marL="742950" indent="-285750" algn="l" rtl="0" eaLnBrk="0" fontAlgn="base" hangingPunct="0">
        <a:lnSpc>
          <a:spcPct val="120000"/>
        </a:lnSpc>
        <a:spcBef>
          <a:spcPct val="0"/>
        </a:spcBef>
        <a:spcAft>
          <a:spcPct val="25000"/>
        </a:spcAft>
        <a:buClr>
          <a:srgbClr val="333399"/>
        </a:buClr>
        <a:buFont typeface="Symbol" pitchFamily="18" charset="2"/>
        <a:buChar char="="/>
        <a:defRPr b="1">
          <a:solidFill>
            <a:srgbClr val="002060"/>
          </a:solidFill>
          <a:latin typeface="+mn-lt"/>
        </a:defRPr>
      </a:lvl2pPr>
      <a:lvl3pPr marL="1143000" indent="-228600" algn="l" rtl="0" eaLnBrk="0" fontAlgn="base" hangingPunct="0">
        <a:lnSpc>
          <a:spcPct val="120000"/>
        </a:lnSpc>
        <a:spcBef>
          <a:spcPct val="0"/>
        </a:spcBef>
        <a:spcAft>
          <a:spcPct val="25000"/>
        </a:spcAft>
        <a:buClr>
          <a:srgbClr val="333399"/>
        </a:buClr>
        <a:buFont typeface="Symbol" pitchFamily="18" charset="2"/>
        <a:buChar char="-"/>
        <a:defRPr sz="1600" b="1">
          <a:solidFill>
            <a:srgbClr val="002060"/>
          </a:solidFill>
          <a:latin typeface="+mn-lt"/>
        </a:defRPr>
      </a:lvl3pPr>
      <a:lvl4pPr marL="1600200" indent="-228600" algn="l" rtl="0" eaLnBrk="0" fontAlgn="base" hangingPunct="0">
        <a:lnSpc>
          <a:spcPct val="120000"/>
        </a:lnSpc>
        <a:spcBef>
          <a:spcPct val="0"/>
        </a:spcBef>
        <a:spcAft>
          <a:spcPct val="25000"/>
        </a:spcAft>
        <a:buClr>
          <a:srgbClr val="333399"/>
        </a:buClr>
        <a:buFont typeface="Symbol" pitchFamily="18" charset="2"/>
        <a:buChar char="-"/>
        <a:defRPr sz="1400" b="1">
          <a:solidFill>
            <a:srgbClr val="002060"/>
          </a:solidFill>
          <a:latin typeface="+mn-lt"/>
        </a:defRPr>
      </a:lvl4pPr>
      <a:lvl5pPr marL="2057400" indent="-228600" algn="l" rtl="0" eaLnBrk="0" fontAlgn="base" hangingPunct="0">
        <a:lnSpc>
          <a:spcPct val="120000"/>
        </a:lnSpc>
        <a:spcBef>
          <a:spcPct val="0"/>
        </a:spcBef>
        <a:spcAft>
          <a:spcPct val="25000"/>
        </a:spcAft>
        <a:buClr>
          <a:srgbClr val="333399"/>
        </a:buClr>
        <a:buFont typeface="Symbol" pitchFamily="18" charset="2"/>
        <a:buChar char="-"/>
        <a:defRPr sz="1400" b="1">
          <a:solidFill>
            <a:srgbClr val="002060"/>
          </a:solidFill>
          <a:latin typeface="+mn-lt"/>
        </a:defRPr>
      </a:lvl5pPr>
      <a:lvl6pPr marL="2514600" indent="-228600" algn="l" rtl="0" fontAlgn="base">
        <a:lnSpc>
          <a:spcPct val="120000"/>
        </a:lnSpc>
        <a:spcBef>
          <a:spcPct val="0"/>
        </a:spcBef>
        <a:spcAft>
          <a:spcPct val="25000"/>
        </a:spcAft>
        <a:buClr>
          <a:srgbClr val="333399"/>
        </a:buClr>
        <a:buFont typeface="Symbol" pitchFamily="18" charset="2"/>
        <a:buChar char="-"/>
        <a:defRPr sz="1400" b="1">
          <a:solidFill>
            <a:srgbClr val="4F4572"/>
          </a:solidFill>
          <a:latin typeface="+mn-lt"/>
        </a:defRPr>
      </a:lvl6pPr>
      <a:lvl7pPr marL="2971800" indent="-228600" algn="l" rtl="0" fontAlgn="base">
        <a:lnSpc>
          <a:spcPct val="120000"/>
        </a:lnSpc>
        <a:spcBef>
          <a:spcPct val="0"/>
        </a:spcBef>
        <a:spcAft>
          <a:spcPct val="25000"/>
        </a:spcAft>
        <a:buClr>
          <a:srgbClr val="333399"/>
        </a:buClr>
        <a:buFont typeface="Symbol" pitchFamily="18" charset="2"/>
        <a:buChar char="-"/>
        <a:defRPr sz="1400" b="1">
          <a:solidFill>
            <a:srgbClr val="4F4572"/>
          </a:solidFill>
          <a:latin typeface="+mn-lt"/>
        </a:defRPr>
      </a:lvl7pPr>
      <a:lvl8pPr marL="3429000" indent="-228600" algn="l" rtl="0" fontAlgn="base">
        <a:lnSpc>
          <a:spcPct val="120000"/>
        </a:lnSpc>
        <a:spcBef>
          <a:spcPct val="0"/>
        </a:spcBef>
        <a:spcAft>
          <a:spcPct val="25000"/>
        </a:spcAft>
        <a:buClr>
          <a:srgbClr val="333399"/>
        </a:buClr>
        <a:buFont typeface="Symbol" pitchFamily="18" charset="2"/>
        <a:buChar char="-"/>
        <a:defRPr sz="1400" b="1">
          <a:solidFill>
            <a:srgbClr val="4F4572"/>
          </a:solidFill>
          <a:latin typeface="+mn-lt"/>
        </a:defRPr>
      </a:lvl8pPr>
      <a:lvl9pPr marL="3886200" indent="-228600" algn="l" rtl="0" fontAlgn="base">
        <a:lnSpc>
          <a:spcPct val="120000"/>
        </a:lnSpc>
        <a:spcBef>
          <a:spcPct val="0"/>
        </a:spcBef>
        <a:spcAft>
          <a:spcPct val="25000"/>
        </a:spcAft>
        <a:buClr>
          <a:srgbClr val="333399"/>
        </a:buClr>
        <a:buFont typeface="Symbol" pitchFamily="18" charset="2"/>
        <a:buChar char="-"/>
        <a:defRPr sz="1400" b="1">
          <a:solidFill>
            <a:srgbClr val="4F45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448574" y="3569396"/>
            <a:ext cx="8505644" cy="2962349"/>
          </a:xfrm>
          <a:prstGeom prst="rect">
            <a:avLst/>
          </a:prstGeom>
          <a:noFill/>
          <a:ln w="9525">
            <a:noFill/>
            <a:miter lim="800000"/>
            <a:headEnd/>
            <a:tailEnd/>
          </a:ln>
        </p:spPr>
        <p:txBody>
          <a:bodyPr wrap="square" anchor="ctr">
            <a:spAutoFit/>
          </a:bodyPr>
          <a:lstStyle/>
          <a:p>
            <a:pPr algn="ctr">
              <a:buNone/>
            </a:pPr>
            <a:r>
              <a:rPr lang="en-US" sz="2800" b="1" u="none" dirty="0">
                <a:solidFill>
                  <a:srgbClr val="002060"/>
                </a:solidFill>
              </a:rPr>
              <a:t>Saluting Stu Hunter on His 100</a:t>
            </a:r>
            <a:r>
              <a:rPr lang="en-US" sz="2800" b="1" u="none" baseline="30000" dirty="0">
                <a:solidFill>
                  <a:srgbClr val="002060"/>
                </a:solidFill>
              </a:rPr>
              <a:t>th</a:t>
            </a:r>
            <a:r>
              <a:rPr lang="en-US" sz="2800" b="1" u="none" dirty="0">
                <a:solidFill>
                  <a:srgbClr val="002060"/>
                </a:solidFill>
              </a:rPr>
              <a:t> Birthday</a:t>
            </a:r>
          </a:p>
          <a:p>
            <a:pPr algn="ctr">
              <a:buNone/>
            </a:pPr>
            <a:endParaRPr lang="en-US" sz="800" b="1" u="none" dirty="0">
              <a:solidFill>
                <a:srgbClr val="002060"/>
              </a:solidFill>
            </a:endParaRPr>
          </a:p>
          <a:p>
            <a:pPr algn="ctr">
              <a:buNone/>
            </a:pPr>
            <a:endParaRPr lang="en-US" sz="1050" b="1" u="none" dirty="0">
              <a:solidFill>
                <a:srgbClr val="002060"/>
              </a:solidFill>
            </a:endParaRPr>
          </a:p>
          <a:p>
            <a:pPr algn="ctr">
              <a:lnSpc>
                <a:spcPct val="75000"/>
              </a:lnSpc>
              <a:buFont typeface="Symbol" pitchFamily="18" charset="2"/>
              <a:buNone/>
            </a:pPr>
            <a:r>
              <a:rPr lang="en-US" sz="2000" b="1" u="none" dirty="0">
                <a:solidFill>
                  <a:srgbClr val="002060"/>
                </a:solidFill>
              </a:rPr>
              <a:t>Ronald D. Snee</a:t>
            </a:r>
          </a:p>
          <a:p>
            <a:pPr algn="ctr">
              <a:lnSpc>
                <a:spcPct val="75000"/>
              </a:lnSpc>
              <a:buFont typeface="Symbol" pitchFamily="18" charset="2"/>
              <a:buNone/>
            </a:pPr>
            <a:r>
              <a:rPr lang="en-US" sz="2000" b="1" u="none" dirty="0">
                <a:solidFill>
                  <a:srgbClr val="002060"/>
                </a:solidFill>
              </a:rPr>
              <a:t>Snee Associates, LLC                                                                                                Newark, Delaware</a:t>
            </a:r>
          </a:p>
          <a:p>
            <a:pPr algn="ctr">
              <a:lnSpc>
                <a:spcPct val="75000"/>
              </a:lnSpc>
              <a:buFont typeface="Symbol" pitchFamily="18" charset="2"/>
              <a:buNone/>
            </a:pPr>
            <a:endParaRPr lang="en-US" sz="2000" b="1" u="none" dirty="0">
              <a:solidFill>
                <a:srgbClr val="002060"/>
              </a:solidFill>
            </a:endParaRPr>
          </a:p>
          <a:p>
            <a:pPr algn="ctr">
              <a:lnSpc>
                <a:spcPct val="100000"/>
              </a:lnSpc>
              <a:buNone/>
            </a:pPr>
            <a:r>
              <a:rPr lang="en-US" sz="2000" b="1" u="none" dirty="0">
                <a:solidFill>
                  <a:srgbClr val="002060"/>
                </a:solidFill>
              </a:rPr>
              <a:t>U.S. Conference on Teaching Statistics                                                    Penn State University                                                                                                      State College, PA                                                                                               June 3, 2023</a:t>
            </a:r>
            <a:endParaRPr lang="it-IT" sz="2000" b="1" u="none" dirty="0">
              <a:solidFill>
                <a:srgbClr val="002060"/>
              </a:solidFill>
            </a:endParaRPr>
          </a:p>
        </p:txBody>
      </p:sp>
      <p:pic>
        <p:nvPicPr>
          <p:cNvPr id="3" name="Picture 2">
            <a:extLst>
              <a:ext uri="{FF2B5EF4-FFF2-40B4-BE49-F238E27FC236}">
                <a16:creationId xmlns:a16="http://schemas.microsoft.com/office/drawing/2014/main" id="{3C5F22C9-629C-9C55-32FF-8403EF36C51F}"/>
              </a:ext>
            </a:extLst>
          </p:cNvPr>
          <p:cNvPicPr>
            <a:picLocks noChangeAspect="1" noChangeArrowheads="1"/>
          </p:cNvPicPr>
          <p:nvPr/>
        </p:nvPicPr>
        <p:blipFill>
          <a:blip r:embed="rId3" cstate="print"/>
          <a:srcRect/>
          <a:stretch>
            <a:fillRect/>
          </a:stretch>
        </p:blipFill>
        <p:spPr bwMode="auto">
          <a:xfrm>
            <a:off x="3709639" y="532981"/>
            <a:ext cx="2423447" cy="2896020"/>
          </a:xfrm>
          <a:prstGeom prst="rect">
            <a:avLst/>
          </a:prstGeom>
          <a:noFill/>
          <a:ln w="9525">
            <a:noFill/>
            <a:miter lim="800000"/>
            <a:headEnd/>
            <a:tailEnd/>
          </a:ln>
        </p:spPr>
      </p:pic>
      <p:pic>
        <p:nvPicPr>
          <p:cNvPr id="9" name="Picture 8">
            <a:extLst>
              <a:ext uri="{FF2B5EF4-FFF2-40B4-BE49-F238E27FC236}">
                <a16:creationId xmlns:a16="http://schemas.microsoft.com/office/drawing/2014/main" id="{BBBB7812-0717-DD5A-A4D2-0D3804BF433A}"/>
              </a:ext>
            </a:extLst>
          </p:cNvPr>
          <p:cNvPicPr>
            <a:picLocks noChangeAspect="1"/>
          </p:cNvPicPr>
          <p:nvPr/>
        </p:nvPicPr>
        <p:blipFill>
          <a:blip r:embed="rId4"/>
          <a:stretch>
            <a:fillRect/>
          </a:stretch>
        </p:blipFill>
        <p:spPr>
          <a:xfrm>
            <a:off x="250581" y="832880"/>
            <a:ext cx="3223539" cy="2423370"/>
          </a:xfrm>
          <a:prstGeom prst="rect">
            <a:avLst/>
          </a:prstGeom>
        </p:spPr>
      </p:pic>
      <p:pic>
        <p:nvPicPr>
          <p:cNvPr id="10" name="Picture 2" descr="http://blogs.sas.com/content/jmp/files/2013/03/Hunter_DeVeaux1.jpg">
            <a:extLst>
              <a:ext uri="{FF2B5EF4-FFF2-40B4-BE49-F238E27FC236}">
                <a16:creationId xmlns:a16="http://schemas.microsoft.com/office/drawing/2014/main" id="{8D313469-C467-B022-41C3-86B8F0EA0206}"/>
              </a:ext>
            </a:extLst>
          </p:cNvPr>
          <p:cNvPicPr>
            <a:picLocks noChangeAspect="1" noChangeArrowheads="1"/>
          </p:cNvPicPr>
          <p:nvPr/>
        </p:nvPicPr>
        <p:blipFill rotWithShape="1">
          <a:blip r:embed="rId5"/>
          <a:srcRect r="49188" b="11959"/>
          <a:stretch/>
        </p:blipFill>
        <p:spPr bwMode="auto">
          <a:xfrm>
            <a:off x="6493930" y="622698"/>
            <a:ext cx="2289404" cy="2633552"/>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93" y="347660"/>
            <a:ext cx="7743376" cy="4444230"/>
          </a:xfrm>
        </p:spPr>
        <p:txBody>
          <a:bodyPr/>
          <a:lstStyle/>
          <a:p>
            <a:pPr marL="0" indent="0">
              <a:buNone/>
            </a:pPr>
            <a:r>
              <a:rPr lang="en-US" dirty="0"/>
              <a:t>Stu is: </a:t>
            </a:r>
          </a:p>
          <a:p>
            <a:r>
              <a:rPr lang="en-US" dirty="0"/>
              <a:t>Widely Recognized as:</a:t>
            </a:r>
          </a:p>
          <a:p>
            <a:endParaRPr lang="en-US" dirty="0"/>
          </a:p>
          <a:p>
            <a:endParaRPr lang="en-US" dirty="0"/>
          </a:p>
          <a:p>
            <a:endParaRPr lang="en-US" dirty="0"/>
          </a:p>
          <a:p>
            <a:r>
              <a:rPr lang="en-US" dirty="0"/>
              <a:t>To Many of us: </a:t>
            </a:r>
          </a:p>
          <a:p>
            <a:pPr marL="0" indent="0">
              <a:buNone/>
            </a:pPr>
            <a:r>
              <a:rPr lang="en-US" dirty="0"/>
              <a:t>      Stu is a Role Model, Friend and “High Energy Particle”</a:t>
            </a:r>
          </a:p>
          <a:p>
            <a:r>
              <a:rPr lang="en-US" dirty="0"/>
              <a:t>A very important leader of our profession</a:t>
            </a:r>
          </a:p>
          <a:p>
            <a:r>
              <a:rPr lang="en-US" dirty="0"/>
              <a:t>We have all learned from his work and leadership</a:t>
            </a:r>
          </a:p>
          <a:p>
            <a:r>
              <a:rPr lang="en-US" dirty="0"/>
              <a:t>We are fortunate that Stu chose statistics as his profession</a:t>
            </a:r>
          </a:p>
        </p:txBody>
      </p:sp>
      <p:sp>
        <p:nvSpPr>
          <p:cNvPr id="4" name="TextBox 3"/>
          <p:cNvSpPr txBox="1"/>
          <p:nvPr/>
        </p:nvSpPr>
        <p:spPr>
          <a:xfrm>
            <a:off x="1001984" y="4851387"/>
            <a:ext cx="7100616" cy="954107"/>
          </a:xfrm>
          <a:prstGeom prst="rect">
            <a:avLst/>
          </a:prstGeom>
          <a:solidFill>
            <a:srgbClr val="FFFF00"/>
          </a:solidFill>
        </p:spPr>
        <p:txBody>
          <a:bodyPr wrap="square" rtlCol="0">
            <a:spAutoFit/>
          </a:bodyPr>
          <a:lstStyle/>
          <a:p>
            <a:pPr algn="ctr"/>
            <a:r>
              <a:rPr lang="en-US" sz="2800" b="1" u="none" dirty="0">
                <a:solidFill>
                  <a:srgbClr val="002060"/>
                </a:solidFill>
              </a:rPr>
              <a:t>Thank You Stu</a:t>
            </a:r>
          </a:p>
          <a:p>
            <a:pPr algn="ctr"/>
            <a:r>
              <a:rPr lang="en-US" sz="2800" b="1" u="none" dirty="0">
                <a:solidFill>
                  <a:srgbClr val="002060"/>
                </a:solidFill>
              </a:rPr>
              <a:t>Thank You, Thank You, Thank You!! </a:t>
            </a:r>
            <a:r>
              <a:rPr lang="en-US" sz="2800" b="1" u="none" dirty="0">
                <a:solidFill>
                  <a:srgbClr val="002060"/>
                </a:solidFill>
                <a:sym typeface="Wingdings" panose="05000000000000000000" pitchFamily="2" charset="2"/>
              </a:rPr>
              <a:t></a:t>
            </a:r>
            <a:endParaRPr lang="en-US" sz="2800" b="1" u="none" dirty="0">
              <a:solidFill>
                <a:srgbClr val="002060"/>
              </a:solidFill>
            </a:endParaRPr>
          </a:p>
        </p:txBody>
      </p:sp>
      <p:graphicFrame>
        <p:nvGraphicFramePr>
          <p:cNvPr id="6" name="Table 5">
            <a:extLst>
              <a:ext uri="{FF2B5EF4-FFF2-40B4-BE49-F238E27FC236}">
                <a16:creationId xmlns:a16="http://schemas.microsoft.com/office/drawing/2014/main" id="{66337F3E-8F75-D988-3BA7-19CF9754409B}"/>
              </a:ext>
            </a:extLst>
          </p:cNvPr>
          <p:cNvGraphicFramePr>
            <a:graphicFrameLocks noGrp="1"/>
          </p:cNvGraphicFramePr>
          <p:nvPr>
            <p:extLst>
              <p:ext uri="{D42A27DB-BD31-4B8C-83A1-F6EECF244321}">
                <p14:modId xmlns:p14="http://schemas.microsoft.com/office/powerpoint/2010/main" val="385665346"/>
              </p:ext>
            </p:extLst>
          </p:nvPr>
        </p:nvGraphicFramePr>
        <p:xfrm>
          <a:off x="1159931" y="1401498"/>
          <a:ext cx="2819402" cy="941597"/>
        </p:xfrm>
        <a:graphic>
          <a:graphicData uri="http://schemas.openxmlformats.org/drawingml/2006/table">
            <a:tbl>
              <a:tblPr>
                <a:tableStyleId>{5C22544A-7EE6-4342-B048-85BDC9FD1C3A}</a:tableStyleId>
              </a:tblPr>
              <a:tblGrid>
                <a:gridCol w="1409701">
                  <a:extLst>
                    <a:ext uri="{9D8B030D-6E8A-4147-A177-3AD203B41FA5}">
                      <a16:colId xmlns:a16="http://schemas.microsoft.com/office/drawing/2014/main" val="3813480429"/>
                    </a:ext>
                  </a:extLst>
                </a:gridCol>
                <a:gridCol w="1409701">
                  <a:extLst>
                    <a:ext uri="{9D8B030D-6E8A-4147-A177-3AD203B41FA5}">
                      <a16:colId xmlns:a16="http://schemas.microsoft.com/office/drawing/2014/main" val="237146146"/>
                    </a:ext>
                  </a:extLst>
                </a:gridCol>
              </a:tblGrid>
              <a:tr h="168937">
                <a:tc>
                  <a:txBody>
                    <a:bodyPr/>
                    <a:lstStyle/>
                    <a:p>
                      <a:pPr algn="ctr" fontAlgn="b"/>
                      <a:r>
                        <a:rPr lang="en-US" sz="2000" b="1" u="none" strike="noStrike" dirty="0">
                          <a:effectLst/>
                        </a:rPr>
                        <a:t>Teacher</a:t>
                      </a:r>
                      <a:endParaRPr lang="en-US" sz="2000" b="1"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ctr" fontAlgn="b"/>
                      <a:r>
                        <a:rPr lang="en-US" sz="2000" b="1" u="none" strike="noStrike" dirty="0">
                          <a:effectLst/>
                        </a:rPr>
                        <a:t>Editor</a:t>
                      </a:r>
                      <a:endParaRPr lang="en-US" sz="2000" b="1" i="0" u="none" strike="noStrike" dirty="0">
                        <a:solidFill>
                          <a:srgbClr val="000000"/>
                        </a:solidFill>
                        <a:effectLst/>
                        <a:latin typeface="Calibri" panose="020F0502020204030204" pitchFamily="34" charset="0"/>
                      </a:endParaRPr>
                    </a:p>
                  </a:txBody>
                  <a:tcPr marL="7620" marR="7620" marT="7620" marB="0" anchor="b">
                    <a:solidFill>
                      <a:srgbClr val="FFFF00"/>
                    </a:solidFill>
                  </a:tcPr>
                </a:tc>
                <a:extLst>
                  <a:ext uri="{0D108BD9-81ED-4DB2-BD59-A6C34878D82A}">
                    <a16:rowId xmlns:a16="http://schemas.microsoft.com/office/drawing/2014/main" val="2369492441"/>
                  </a:ext>
                </a:extLst>
              </a:tr>
              <a:tr h="168937">
                <a:tc>
                  <a:txBody>
                    <a:bodyPr/>
                    <a:lstStyle/>
                    <a:p>
                      <a:pPr algn="ctr" fontAlgn="b"/>
                      <a:r>
                        <a:rPr lang="en-US" sz="2000" b="1" u="none" strike="noStrike" dirty="0">
                          <a:effectLst/>
                        </a:rPr>
                        <a:t>Lecturer</a:t>
                      </a:r>
                      <a:endParaRPr lang="en-US" sz="2000" b="1" i="0" u="none" strike="noStrike" dirty="0">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ctr" fontAlgn="b"/>
                      <a:r>
                        <a:rPr lang="en-US" sz="2000" b="1" u="none" strike="noStrike" dirty="0">
                          <a:effectLst/>
                        </a:rPr>
                        <a:t>Leader</a:t>
                      </a:r>
                      <a:endParaRPr lang="en-US" sz="2000" b="1" i="0" u="none" strike="noStrike" dirty="0">
                        <a:solidFill>
                          <a:srgbClr val="000000"/>
                        </a:solidFill>
                        <a:effectLst/>
                        <a:latin typeface="Calibri" panose="020F0502020204030204" pitchFamily="34" charset="0"/>
                      </a:endParaRPr>
                    </a:p>
                  </a:txBody>
                  <a:tcPr marL="7620" marR="7620" marT="7620" marB="0" anchor="b">
                    <a:solidFill>
                      <a:srgbClr val="FFFF00"/>
                    </a:solidFill>
                  </a:tcPr>
                </a:tc>
                <a:extLst>
                  <a:ext uri="{0D108BD9-81ED-4DB2-BD59-A6C34878D82A}">
                    <a16:rowId xmlns:a16="http://schemas.microsoft.com/office/drawing/2014/main" val="697723855"/>
                  </a:ext>
                </a:extLst>
              </a:tr>
              <a:tr h="316757">
                <a:tc>
                  <a:txBody>
                    <a:bodyPr/>
                    <a:lstStyle/>
                    <a:p>
                      <a:pPr algn="ctr" fontAlgn="b"/>
                      <a:r>
                        <a:rPr lang="en-US" sz="2000" b="1" u="none" strike="noStrike">
                          <a:effectLst/>
                        </a:rPr>
                        <a:t>Author</a:t>
                      </a:r>
                      <a:endParaRPr lang="en-US" sz="2000" b="1" i="0" u="none" strike="noStrike">
                        <a:solidFill>
                          <a:srgbClr val="000000"/>
                        </a:solidFill>
                        <a:effectLst/>
                        <a:latin typeface="Calibri" panose="020F0502020204030204" pitchFamily="34" charset="0"/>
                      </a:endParaRPr>
                    </a:p>
                  </a:txBody>
                  <a:tcPr marL="7620" marR="7620" marT="7620" marB="0" anchor="b">
                    <a:solidFill>
                      <a:srgbClr val="FFFF00"/>
                    </a:solidFill>
                  </a:tcPr>
                </a:tc>
                <a:tc>
                  <a:txBody>
                    <a:bodyPr/>
                    <a:lstStyle/>
                    <a:p>
                      <a:pPr algn="ctr" fontAlgn="b"/>
                      <a:r>
                        <a:rPr lang="en-US" sz="2000" b="1" u="none" strike="noStrike" dirty="0">
                          <a:effectLst/>
                        </a:rPr>
                        <a:t>Statesman</a:t>
                      </a:r>
                      <a:endParaRPr lang="en-US" sz="2000" b="1" i="0" u="none" strike="noStrike" dirty="0">
                        <a:solidFill>
                          <a:srgbClr val="000000"/>
                        </a:solidFill>
                        <a:effectLst/>
                        <a:latin typeface="Calibri" panose="020F0502020204030204" pitchFamily="34" charset="0"/>
                      </a:endParaRPr>
                    </a:p>
                  </a:txBody>
                  <a:tcPr marL="7620" marR="7620" marT="7620" marB="0" anchor="b">
                    <a:solidFill>
                      <a:srgbClr val="FFFF00"/>
                    </a:solidFill>
                  </a:tcPr>
                </a:tc>
                <a:extLst>
                  <a:ext uri="{0D108BD9-81ED-4DB2-BD59-A6C34878D82A}">
                    <a16:rowId xmlns:a16="http://schemas.microsoft.com/office/drawing/2014/main" val="1795613195"/>
                  </a:ext>
                </a:extLst>
              </a:tr>
            </a:tbl>
          </a:graphicData>
        </a:graphic>
      </p:graphicFrame>
      <p:pic>
        <p:nvPicPr>
          <p:cNvPr id="7" name="Picture 2" descr="http://blogs.sas.com/content/jmp/files/2013/03/Hunter_DeVeaux1.jpg">
            <a:extLst>
              <a:ext uri="{FF2B5EF4-FFF2-40B4-BE49-F238E27FC236}">
                <a16:creationId xmlns:a16="http://schemas.microsoft.com/office/drawing/2014/main" id="{391AA451-FB10-44C7-F7F6-E70B33AB3EFF}"/>
              </a:ext>
            </a:extLst>
          </p:cNvPr>
          <p:cNvPicPr>
            <a:picLocks noChangeAspect="1" noChangeArrowheads="1"/>
          </p:cNvPicPr>
          <p:nvPr/>
        </p:nvPicPr>
        <p:blipFill rotWithShape="1">
          <a:blip r:embed="rId2"/>
          <a:srcRect t="9888" r="49188" b="11959"/>
          <a:stretch/>
        </p:blipFill>
        <p:spPr bwMode="auto">
          <a:xfrm>
            <a:off x="5486570" y="404755"/>
            <a:ext cx="2289404" cy="2337745"/>
          </a:xfrm>
          <a:prstGeom prst="rect">
            <a:avLst/>
          </a:prstGeom>
          <a:noFill/>
        </p:spPr>
      </p:pic>
    </p:spTree>
    <p:extLst>
      <p:ext uri="{BB962C8B-B14F-4D97-AF65-F5344CB8AC3E}">
        <p14:creationId xmlns:p14="http://schemas.microsoft.com/office/powerpoint/2010/main" val="42346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80">
                                          <p:stCondLst>
                                            <p:cond delay="0"/>
                                          </p:stCondLst>
                                        </p:cTn>
                                        <p:tgtEl>
                                          <p:spTgt spid="4"/>
                                        </p:tgtEl>
                                      </p:cBhvr>
                                    </p:animEffect>
                                    <p:anim calcmode="lin" valueType="num">
                                      <p:cBhvr>
                                        <p:cTn id="4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7" dur="26">
                                          <p:stCondLst>
                                            <p:cond delay="650"/>
                                          </p:stCondLst>
                                        </p:cTn>
                                        <p:tgtEl>
                                          <p:spTgt spid="4"/>
                                        </p:tgtEl>
                                      </p:cBhvr>
                                      <p:to x="100000" y="60000"/>
                                    </p:animScale>
                                    <p:animScale>
                                      <p:cBhvr>
                                        <p:cTn id="48" dur="166" decel="50000">
                                          <p:stCondLst>
                                            <p:cond delay="676"/>
                                          </p:stCondLst>
                                        </p:cTn>
                                        <p:tgtEl>
                                          <p:spTgt spid="4"/>
                                        </p:tgtEl>
                                      </p:cBhvr>
                                      <p:to x="100000" y="100000"/>
                                    </p:animScale>
                                    <p:animScale>
                                      <p:cBhvr>
                                        <p:cTn id="49" dur="26">
                                          <p:stCondLst>
                                            <p:cond delay="1312"/>
                                          </p:stCondLst>
                                        </p:cTn>
                                        <p:tgtEl>
                                          <p:spTgt spid="4"/>
                                        </p:tgtEl>
                                      </p:cBhvr>
                                      <p:to x="100000" y="80000"/>
                                    </p:animScale>
                                    <p:animScale>
                                      <p:cBhvr>
                                        <p:cTn id="50" dur="166" decel="50000">
                                          <p:stCondLst>
                                            <p:cond delay="1338"/>
                                          </p:stCondLst>
                                        </p:cTn>
                                        <p:tgtEl>
                                          <p:spTgt spid="4"/>
                                        </p:tgtEl>
                                      </p:cBhvr>
                                      <p:to x="100000" y="100000"/>
                                    </p:animScale>
                                    <p:animScale>
                                      <p:cBhvr>
                                        <p:cTn id="51" dur="26">
                                          <p:stCondLst>
                                            <p:cond delay="1642"/>
                                          </p:stCondLst>
                                        </p:cTn>
                                        <p:tgtEl>
                                          <p:spTgt spid="4"/>
                                        </p:tgtEl>
                                      </p:cBhvr>
                                      <p:to x="100000" y="90000"/>
                                    </p:animScale>
                                    <p:animScale>
                                      <p:cBhvr>
                                        <p:cTn id="52" dur="166" decel="50000">
                                          <p:stCondLst>
                                            <p:cond delay="1668"/>
                                          </p:stCondLst>
                                        </p:cTn>
                                        <p:tgtEl>
                                          <p:spTgt spid="4"/>
                                        </p:tgtEl>
                                      </p:cBhvr>
                                      <p:to x="100000" y="100000"/>
                                    </p:animScale>
                                    <p:animScale>
                                      <p:cBhvr>
                                        <p:cTn id="53" dur="26">
                                          <p:stCondLst>
                                            <p:cond delay="1808"/>
                                          </p:stCondLst>
                                        </p:cTn>
                                        <p:tgtEl>
                                          <p:spTgt spid="4"/>
                                        </p:tgtEl>
                                      </p:cBhvr>
                                      <p:to x="100000" y="95000"/>
                                    </p:animScale>
                                    <p:animScale>
                                      <p:cBhvr>
                                        <p:cTn id="54" dur="166" decel="50000">
                                          <p:stCondLst>
                                            <p:cond delay="1834"/>
                                          </p:stCondLst>
                                        </p:cTn>
                                        <p:tgtEl>
                                          <p:spTgt spid="4"/>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1"/>
          </p:nvPr>
        </p:nvSpPr>
        <p:spPr>
          <a:xfrm>
            <a:off x="992074" y="1357841"/>
            <a:ext cx="7837714" cy="3031599"/>
          </a:xfrm>
        </p:spPr>
        <p:txBody>
          <a:bodyPr/>
          <a:lstStyle/>
          <a:p>
            <a:pPr>
              <a:lnSpc>
                <a:spcPct val="100000"/>
              </a:lnSpc>
              <a:buNone/>
            </a:pPr>
            <a:r>
              <a:rPr lang="en-US" dirty="0">
                <a:solidFill>
                  <a:schemeClr val="tx1"/>
                </a:solidFill>
              </a:rPr>
              <a:t>De Veaux, R. D. (2020) “A Conversation with J. Stuart (Stu) Hunter”, </a:t>
            </a:r>
            <a:r>
              <a:rPr lang="en-US" i="1" dirty="0">
                <a:solidFill>
                  <a:schemeClr val="tx1"/>
                </a:solidFill>
              </a:rPr>
              <a:t>Statistical Science, </a:t>
            </a:r>
            <a:r>
              <a:rPr lang="en-US" dirty="0">
                <a:solidFill>
                  <a:schemeClr val="tx1"/>
                </a:solidFill>
                <a:effectLst/>
              </a:rPr>
              <a:t>35(4): 663-671 (November 2020). DOI: 10.1214/19-STS766 </a:t>
            </a:r>
            <a:endParaRPr lang="en-US" i="1" dirty="0">
              <a:solidFill>
                <a:schemeClr val="tx1"/>
              </a:solidFill>
            </a:endParaRPr>
          </a:p>
          <a:p>
            <a:pPr>
              <a:lnSpc>
                <a:spcPct val="100000"/>
              </a:lnSpc>
              <a:buNone/>
            </a:pPr>
            <a:r>
              <a:rPr lang="en-US" dirty="0">
                <a:solidFill>
                  <a:schemeClr val="tx1"/>
                </a:solidFill>
              </a:rPr>
              <a:t>Hunter, J. S. (1983) “The Birth of a Journal”, </a:t>
            </a:r>
            <a:r>
              <a:rPr lang="en-US" i="1" dirty="0">
                <a:solidFill>
                  <a:schemeClr val="tx1"/>
                </a:solidFill>
              </a:rPr>
              <a:t>Technometrics,</a:t>
            </a:r>
            <a:r>
              <a:rPr lang="en-US" dirty="0">
                <a:solidFill>
                  <a:schemeClr val="tx1"/>
                </a:solidFill>
              </a:rPr>
              <a:t> Vol. 25, No. 1, 3-7. </a:t>
            </a:r>
          </a:p>
          <a:p>
            <a:pPr>
              <a:lnSpc>
                <a:spcPct val="100000"/>
              </a:lnSpc>
              <a:buNone/>
            </a:pPr>
            <a:r>
              <a:rPr lang="en-US" dirty="0">
                <a:solidFill>
                  <a:schemeClr val="tx1"/>
                </a:solidFill>
              </a:rPr>
              <a:t>Snee, R. D. (2019) </a:t>
            </a:r>
            <a:r>
              <a:rPr lang="en-US" dirty="0">
                <a:solidFill>
                  <a:schemeClr val="tx1"/>
                </a:solidFill>
                <a:effectLst/>
                <a:ea typeface="Times" panose="02020603050405020304" pitchFamily="18" charset="0"/>
                <a:cs typeface="Times New Roman" panose="02020603050405020304" pitchFamily="18" charset="0"/>
              </a:rPr>
              <a:t>“We Stand on the Shoulders of Giants – The Pioneers of Industrial Statistics” </a:t>
            </a:r>
            <a:r>
              <a:rPr lang="en-US" i="1" dirty="0">
                <a:solidFill>
                  <a:schemeClr val="tx1"/>
                </a:solidFill>
                <a:effectLst/>
                <a:ea typeface="Times" panose="02020603050405020304" pitchFamily="18" charset="0"/>
                <a:cs typeface="Times New Roman" panose="02020603050405020304" pitchFamily="18" charset="0"/>
              </a:rPr>
              <a:t>The American Statistician</a:t>
            </a:r>
            <a:r>
              <a:rPr lang="en-US" dirty="0">
                <a:solidFill>
                  <a:schemeClr val="tx1"/>
                </a:solidFill>
                <a:effectLst/>
                <a:ea typeface="Times" panose="02020603050405020304" pitchFamily="18" charset="0"/>
                <a:cs typeface="Times New Roman" panose="02020603050405020304" pitchFamily="18" charset="0"/>
              </a:rPr>
              <a:t>, Vol 73, No. 4, 400-407.</a:t>
            </a:r>
          </a:p>
          <a:p>
            <a:pPr>
              <a:lnSpc>
                <a:spcPct val="100000"/>
              </a:lnSpc>
              <a:buNone/>
            </a:pPr>
            <a:endParaRPr lang="en-US" sz="1600" dirty="0">
              <a:solidFill>
                <a:srgbClr val="002060"/>
              </a:solidFill>
            </a:endParaRPr>
          </a:p>
        </p:txBody>
      </p:sp>
      <p:sp>
        <p:nvSpPr>
          <p:cNvPr id="76803" name="Rectangle 3"/>
          <p:cNvSpPr>
            <a:spLocks noGrp="1" noChangeArrowheads="1"/>
          </p:cNvSpPr>
          <p:nvPr>
            <p:ph type="title"/>
          </p:nvPr>
        </p:nvSpPr>
        <p:spPr>
          <a:xfrm>
            <a:off x="1121456" y="323267"/>
            <a:ext cx="7056437" cy="519113"/>
          </a:xfrm>
        </p:spPr>
        <p:txBody>
          <a:bodyPr/>
          <a:lstStyle/>
          <a:p>
            <a:pPr algn="ctr" eaLnBrk="1" hangingPunct="1"/>
            <a:r>
              <a:rPr lang="en-US" dirty="0">
                <a:solidFill>
                  <a:schemeClr val="tx1"/>
                </a:solidFill>
              </a:rPr>
              <a:t>Some Further Reading </a:t>
            </a:r>
          </a:p>
        </p:txBody>
      </p:sp>
    </p:spTree>
    <p:extLst>
      <p:ext uri="{BB962C8B-B14F-4D97-AF65-F5344CB8AC3E}">
        <p14:creationId xmlns:p14="http://schemas.microsoft.com/office/powerpoint/2010/main" val="31357945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8878" y="228600"/>
            <a:ext cx="4222057" cy="461665"/>
          </a:xfrm>
        </p:spPr>
        <p:txBody>
          <a:bodyPr>
            <a:normAutofit fontScale="90000"/>
          </a:bodyPr>
          <a:lstStyle/>
          <a:p>
            <a:r>
              <a:rPr lang="en-US" b="1" dirty="0">
                <a:solidFill>
                  <a:srgbClr val="002060"/>
                </a:solidFill>
              </a:rPr>
              <a:t>About the Speaker …..</a:t>
            </a:r>
          </a:p>
        </p:txBody>
      </p:sp>
      <p:sp>
        <p:nvSpPr>
          <p:cNvPr id="3" name="Content Placeholder 2"/>
          <p:cNvSpPr>
            <a:spLocks noGrp="1"/>
          </p:cNvSpPr>
          <p:nvPr>
            <p:ph sz="half" idx="2"/>
          </p:nvPr>
        </p:nvSpPr>
        <p:spPr>
          <a:xfrm>
            <a:off x="13648" y="2739518"/>
            <a:ext cx="4497388" cy="3505200"/>
          </a:xfrm>
        </p:spPr>
        <p:txBody>
          <a:bodyPr>
            <a:normAutofit fontScale="92500" lnSpcReduction="10000"/>
          </a:bodyPr>
          <a:lstStyle/>
          <a:p>
            <a:pPr>
              <a:buNone/>
            </a:pPr>
            <a:r>
              <a:rPr lang="en-US" sz="1600" dirty="0">
                <a:solidFill>
                  <a:srgbClr val="002060"/>
                </a:solidFill>
              </a:rPr>
              <a:t>      </a:t>
            </a:r>
            <a:r>
              <a:rPr lang="en-US" sz="1600" b="1" dirty="0">
                <a:solidFill>
                  <a:srgbClr val="002060"/>
                </a:solidFill>
                <a:latin typeface="Arial Narrow" panose="020B0606020202030204" pitchFamily="34" charset="0"/>
              </a:rPr>
              <a:t>Ron Snee, PhD is Founder and President of Snee Associates, LLC, a firm dedicated to the successful implementation of process and organizational improvement initiatives.  He provides guidance to pharmaceutical and biotech senior executives in their pursuit  of improved business performance using Quality by Design, Lean Six Sigma and other improvement approaches that produce bottom line results. </a:t>
            </a:r>
          </a:p>
          <a:p>
            <a:pPr>
              <a:buNone/>
            </a:pPr>
            <a:r>
              <a:rPr lang="en-US" sz="1600" b="1" dirty="0">
                <a:solidFill>
                  <a:srgbClr val="002060"/>
                </a:solidFill>
                <a:latin typeface="Arial Narrow" panose="020B0606020202030204" pitchFamily="34" charset="0"/>
              </a:rPr>
              <a:t>       He has authored several articles on how to successfully implement QbD, coauthored three books on QbD tools and speaks regularly at pharmaceutical and biotech conferences.</a:t>
            </a:r>
          </a:p>
          <a:p>
            <a:pPr>
              <a:buNone/>
            </a:pPr>
            <a:endParaRPr lang="en-US" sz="1600" b="1" dirty="0">
              <a:solidFill>
                <a:srgbClr val="002060"/>
              </a:solidFill>
              <a:latin typeface="Arial Narrow" panose="020B0606020202030204" pitchFamily="34" charset="0"/>
            </a:endParaRPr>
          </a:p>
        </p:txBody>
      </p:sp>
      <p:sp>
        <p:nvSpPr>
          <p:cNvPr id="6" name="Content Placeholder 5"/>
          <p:cNvSpPr>
            <a:spLocks noGrp="1"/>
          </p:cNvSpPr>
          <p:nvPr>
            <p:ph sz="quarter" idx="4"/>
          </p:nvPr>
        </p:nvSpPr>
        <p:spPr>
          <a:xfrm>
            <a:off x="4306613" y="797002"/>
            <a:ext cx="4855780" cy="5757991"/>
          </a:xfrm>
        </p:spPr>
        <p:txBody>
          <a:bodyPr>
            <a:noAutofit/>
          </a:bodyPr>
          <a:lstStyle/>
          <a:p>
            <a:pPr>
              <a:buNone/>
            </a:pPr>
            <a:r>
              <a:rPr lang="en-US" sz="1500" b="1" dirty="0">
                <a:solidFill>
                  <a:srgbClr val="002060"/>
                </a:solidFill>
                <a:latin typeface="Arial Narrow" panose="020B0606020202030204" pitchFamily="34" charset="0"/>
              </a:rPr>
              <a:t>      He is also an Adjunct Professor in the pharmaceutical programs at Temple and Rutgers Universities. He worked at DuPont for 24 years prior to starting his consulting career.  </a:t>
            </a:r>
          </a:p>
          <a:p>
            <a:pPr>
              <a:buNone/>
            </a:pPr>
            <a:r>
              <a:rPr lang="en-US" sz="1500" b="1" dirty="0">
                <a:solidFill>
                  <a:srgbClr val="002060"/>
                </a:solidFill>
                <a:latin typeface="Arial Narrow" panose="020B0606020202030204" pitchFamily="34" charset="0"/>
              </a:rPr>
              <a:t>       Ron received his BA from Washington and Jefferson College and MS and PhD degrees from Rutgers University.  He is an academician in the International Academy for Quality and Fellow of the American Society of Quality, American Statistical Association, and American Association for the Advancement of Science.  </a:t>
            </a:r>
          </a:p>
          <a:p>
            <a:pPr>
              <a:buNone/>
            </a:pPr>
            <a:r>
              <a:rPr lang="en-US" sz="1500" b="1" dirty="0">
                <a:solidFill>
                  <a:srgbClr val="002060"/>
                </a:solidFill>
                <a:latin typeface="Arial Narrow" panose="020B0606020202030204" pitchFamily="34" charset="0"/>
              </a:rPr>
              <a:t>       Ron is an Honorary Member of ASQ and has been awarded ASQ’s Shewhart, Grant and Distinguished Service Medals, and ASA’s Deming Lecture, Dixon Consulting and Hahn Quality and Productivity Achievement Awards.  </a:t>
            </a:r>
          </a:p>
          <a:p>
            <a:pPr>
              <a:buNone/>
            </a:pPr>
            <a:r>
              <a:rPr lang="en-US" sz="1500" b="1" dirty="0">
                <a:solidFill>
                  <a:srgbClr val="002060"/>
                </a:solidFill>
                <a:latin typeface="Arial Narrow" panose="020B0606020202030204" pitchFamily="34" charset="0"/>
              </a:rPr>
              <a:t>       He is a frequent speaker and has published 8 books and  more than 330 papers in the fields of quality, performance improvement, management, and statistics. He is the recipient of the 2020 Washington and Jefferson College Entrepreneur of the Year.. </a:t>
            </a:r>
          </a:p>
        </p:txBody>
      </p:sp>
      <p:graphicFrame>
        <p:nvGraphicFramePr>
          <p:cNvPr id="7" name="Object 10"/>
          <p:cNvGraphicFramePr>
            <a:graphicFrameLocks noChangeAspect="1"/>
          </p:cNvGraphicFramePr>
          <p:nvPr/>
        </p:nvGraphicFramePr>
        <p:xfrm>
          <a:off x="1239830" y="79882"/>
          <a:ext cx="2165578" cy="2663318"/>
        </p:xfrm>
        <a:graphic>
          <a:graphicData uri="http://schemas.openxmlformats.org/presentationml/2006/ole">
            <mc:AlternateContent xmlns:mc="http://schemas.openxmlformats.org/markup-compatibility/2006">
              <mc:Choice xmlns:v="urn:schemas-microsoft-com:vml" Requires="v">
                <p:oleObj name="Bitmap Image" r:id="rId3" imgW="3809524" imgH="4686954" progId="PBrush">
                  <p:embed/>
                </p:oleObj>
              </mc:Choice>
              <mc:Fallback>
                <p:oleObj name="Bitmap Image" r:id="rId3" imgW="3809524" imgH="4686954" progId="PBrush">
                  <p:embed/>
                  <p:pic>
                    <p:nvPicPr>
                      <p:cNvPr id="7"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830" y="79882"/>
                        <a:ext cx="2165578" cy="266331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89587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E54A8-3F14-BA68-16BB-3A245A9274E9}"/>
              </a:ext>
            </a:extLst>
          </p:cNvPr>
          <p:cNvSpPr>
            <a:spLocks noGrp="1"/>
          </p:cNvSpPr>
          <p:nvPr>
            <p:ph type="title"/>
          </p:nvPr>
        </p:nvSpPr>
        <p:spPr>
          <a:xfrm>
            <a:off x="1" y="288890"/>
            <a:ext cx="9084732" cy="954107"/>
          </a:xfrm>
        </p:spPr>
        <p:txBody>
          <a:bodyPr/>
          <a:lstStyle/>
          <a:p>
            <a:pPr algn="ctr"/>
            <a:r>
              <a:rPr lang="en-US" dirty="0"/>
              <a:t>Our First Meeting - Rutgers University                   Advanced Design of Experiments - Spring 1965</a:t>
            </a:r>
          </a:p>
        </p:txBody>
      </p:sp>
      <p:sp>
        <p:nvSpPr>
          <p:cNvPr id="3" name="Content Placeholder 2">
            <a:extLst>
              <a:ext uri="{FF2B5EF4-FFF2-40B4-BE49-F238E27FC236}">
                <a16:creationId xmlns:a16="http://schemas.microsoft.com/office/drawing/2014/main" id="{74D31E08-F3D0-26F5-4B5C-8FA700562F2E}"/>
              </a:ext>
            </a:extLst>
          </p:cNvPr>
          <p:cNvSpPr>
            <a:spLocks noGrp="1"/>
          </p:cNvSpPr>
          <p:nvPr>
            <p:ph idx="1"/>
          </p:nvPr>
        </p:nvSpPr>
        <p:spPr>
          <a:xfrm>
            <a:off x="972343" y="1355196"/>
            <a:ext cx="7199313" cy="3393686"/>
          </a:xfrm>
        </p:spPr>
        <p:txBody>
          <a:bodyPr/>
          <a:lstStyle/>
          <a:p>
            <a:pPr marL="0" marR="0" lvl="0" indent="0">
              <a:lnSpc>
                <a:spcPct val="107000"/>
              </a:lnSpc>
              <a:spcBef>
                <a:spcPts val="0"/>
              </a:spcBef>
              <a:spcAft>
                <a:spcPts val="800"/>
              </a:spcAft>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Six Lectures – Three Hours Each</a:t>
            </a:r>
          </a:p>
          <a:p>
            <a:pPr>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Two-Level Fractional Factorial Designs</a:t>
            </a:r>
          </a:p>
          <a:p>
            <a:pPr>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Analysis of Fractional Factorials                                                                  – Effect: ‘Consider”, “Safety”, “Error”</a:t>
            </a:r>
          </a:p>
          <a:p>
            <a:pPr>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Main Effects Designs</a:t>
            </a:r>
          </a:p>
          <a:p>
            <a:pPr>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Response Surface Methodology</a:t>
            </a:r>
          </a:p>
          <a:p>
            <a:pPr>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Nonlinear Models</a:t>
            </a:r>
          </a:p>
          <a:p>
            <a:pPr>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Nonlinear Design</a:t>
            </a:r>
          </a:p>
        </p:txBody>
      </p:sp>
      <p:sp>
        <p:nvSpPr>
          <p:cNvPr id="4" name="TextBox 3">
            <a:extLst>
              <a:ext uri="{FF2B5EF4-FFF2-40B4-BE49-F238E27FC236}">
                <a16:creationId xmlns:a16="http://schemas.microsoft.com/office/drawing/2014/main" id="{CFB7544A-4F8B-723A-E6C4-300C7F59425C}"/>
              </a:ext>
            </a:extLst>
          </p:cNvPr>
          <p:cNvSpPr txBox="1"/>
          <p:nvPr/>
        </p:nvSpPr>
        <p:spPr>
          <a:xfrm>
            <a:off x="2445140" y="4866865"/>
            <a:ext cx="4421595" cy="1200329"/>
          </a:xfrm>
          <a:prstGeom prst="rect">
            <a:avLst/>
          </a:prstGeom>
          <a:solidFill>
            <a:srgbClr val="FFFF00"/>
          </a:solidFill>
        </p:spPr>
        <p:txBody>
          <a:bodyPr wrap="none" rtlCol="0">
            <a:spAutoFit/>
          </a:bodyPr>
          <a:lstStyle/>
          <a:p>
            <a:r>
              <a:rPr lang="en-US" b="1" u="none" dirty="0">
                <a:solidFill>
                  <a:schemeClr val="tx1"/>
                </a:solidFill>
              </a:rPr>
              <a:t>Teaching Style</a:t>
            </a:r>
          </a:p>
          <a:p>
            <a:pPr marL="342900" indent="-342900">
              <a:buFont typeface="Arial" panose="020B0604020202020204" pitchFamily="34" charset="0"/>
              <a:buChar char="•"/>
            </a:pPr>
            <a:r>
              <a:rPr lang="en-US" sz="2400" b="1"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Signs from a Fire Hose”</a:t>
            </a:r>
          </a:p>
          <a:p>
            <a:pPr marL="342900" indent="-342900">
              <a:buFont typeface="Arial" panose="020B0604020202020204" pitchFamily="34" charset="0"/>
              <a:buChar char="•"/>
            </a:pPr>
            <a:r>
              <a:rPr lang="en-US" b="1" u="none" kern="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“Teaching by Walking Around”</a:t>
            </a:r>
            <a:endParaRPr lang="en-US" b="1" u="none" dirty="0">
              <a:solidFill>
                <a:schemeClr val="tx1"/>
              </a:solidFill>
            </a:endParaRPr>
          </a:p>
        </p:txBody>
      </p:sp>
      <p:pic>
        <p:nvPicPr>
          <p:cNvPr id="5" name="Picture 4">
            <a:extLst>
              <a:ext uri="{FF2B5EF4-FFF2-40B4-BE49-F238E27FC236}">
                <a16:creationId xmlns:a16="http://schemas.microsoft.com/office/drawing/2014/main" id="{77C16E07-D074-89BD-DD68-FE5516BAF8C5}"/>
              </a:ext>
            </a:extLst>
          </p:cNvPr>
          <p:cNvPicPr>
            <a:picLocks noChangeAspect="1"/>
          </p:cNvPicPr>
          <p:nvPr/>
        </p:nvPicPr>
        <p:blipFill rotWithShape="1">
          <a:blip r:embed="rId2"/>
          <a:srcRect l="6051" r="5087"/>
          <a:stretch/>
        </p:blipFill>
        <p:spPr>
          <a:xfrm>
            <a:off x="5663682" y="1716835"/>
            <a:ext cx="3374054" cy="2854455"/>
          </a:xfrm>
          <a:prstGeom prst="rect">
            <a:avLst/>
          </a:prstGeom>
        </p:spPr>
      </p:pic>
    </p:spTree>
    <p:extLst>
      <p:ext uri="{BB962C8B-B14F-4D97-AF65-F5344CB8AC3E}">
        <p14:creationId xmlns:p14="http://schemas.microsoft.com/office/powerpoint/2010/main" val="312130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80">
                                          <p:stCondLst>
                                            <p:cond delay="0"/>
                                          </p:stCondLst>
                                        </p:cTn>
                                        <p:tgtEl>
                                          <p:spTgt spid="4"/>
                                        </p:tgtEl>
                                      </p:cBhvr>
                                    </p:animEffect>
                                    <p:anim calcmode="lin" valueType="num">
                                      <p:cBhvr>
                                        <p:cTn id="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1" dur="26">
                                          <p:stCondLst>
                                            <p:cond delay="650"/>
                                          </p:stCondLst>
                                        </p:cTn>
                                        <p:tgtEl>
                                          <p:spTgt spid="4"/>
                                        </p:tgtEl>
                                      </p:cBhvr>
                                      <p:to x="100000" y="60000"/>
                                    </p:animScale>
                                    <p:animScale>
                                      <p:cBhvr>
                                        <p:cTn id="42" dur="166" decel="50000">
                                          <p:stCondLst>
                                            <p:cond delay="676"/>
                                          </p:stCondLst>
                                        </p:cTn>
                                        <p:tgtEl>
                                          <p:spTgt spid="4"/>
                                        </p:tgtEl>
                                      </p:cBhvr>
                                      <p:to x="100000" y="100000"/>
                                    </p:animScale>
                                    <p:animScale>
                                      <p:cBhvr>
                                        <p:cTn id="43" dur="26">
                                          <p:stCondLst>
                                            <p:cond delay="1312"/>
                                          </p:stCondLst>
                                        </p:cTn>
                                        <p:tgtEl>
                                          <p:spTgt spid="4"/>
                                        </p:tgtEl>
                                      </p:cBhvr>
                                      <p:to x="100000" y="80000"/>
                                    </p:animScale>
                                    <p:animScale>
                                      <p:cBhvr>
                                        <p:cTn id="44" dur="166" decel="50000">
                                          <p:stCondLst>
                                            <p:cond delay="1338"/>
                                          </p:stCondLst>
                                        </p:cTn>
                                        <p:tgtEl>
                                          <p:spTgt spid="4"/>
                                        </p:tgtEl>
                                      </p:cBhvr>
                                      <p:to x="100000" y="100000"/>
                                    </p:animScale>
                                    <p:animScale>
                                      <p:cBhvr>
                                        <p:cTn id="45" dur="26">
                                          <p:stCondLst>
                                            <p:cond delay="1642"/>
                                          </p:stCondLst>
                                        </p:cTn>
                                        <p:tgtEl>
                                          <p:spTgt spid="4"/>
                                        </p:tgtEl>
                                      </p:cBhvr>
                                      <p:to x="100000" y="90000"/>
                                    </p:animScale>
                                    <p:animScale>
                                      <p:cBhvr>
                                        <p:cTn id="46" dur="166" decel="50000">
                                          <p:stCondLst>
                                            <p:cond delay="1668"/>
                                          </p:stCondLst>
                                        </p:cTn>
                                        <p:tgtEl>
                                          <p:spTgt spid="4"/>
                                        </p:tgtEl>
                                      </p:cBhvr>
                                      <p:to x="100000" y="100000"/>
                                    </p:animScale>
                                    <p:animScale>
                                      <p:cBhvr>
                                        <p:cTn id="47" dur="26">
                                          <p:stCondLst>
                                            <p:cond delay="1808"/>
                                          </p:stCondLst>
                                        </p:cTn>
                                        <p:tgtEl>
                                          <p:spTgt spid="4"/>
                                        </p:tgtEl>
                                      </p:cBhvr>
                                      <p:to x="100000" y="95000"/>
                                    </p:animScale>
                                    <p:animScale>
                                      <p:cBhvr>
                                        <p:cTn id="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0709"/>
            <a:ext cx="9143999" cy="523220"/>
          </a:xfrm>
        </p:spPr>
        <p:txBody>
          <a:bodyPr/>
          <a:lstStyle/>
          <a:p>
            <a:pPr algn="ctr"/>
            <a:r>
              <a:rPr lang="en-US" dirty="0"/>
              <a:t>Industry Statistics Groups Founded  in the 1950s</a:t>
            </a:r>
          </a:p>
        </p:txBody>
      </p:sp>
      <p:sp>
        <p:nvSpPr>
          <p:cNvPr id="3" name="Content Placeholder 2"/>
          <p:cNvSpPr>
            <a:spLocks noGrp="1"/>
          </p:cNvSpPr>
          <p:nvPr>
            <p:ph idx="1"/>
          </p:nvPr>
        </p:nvSpPr>
        <p:spPr>
          <a:xfrm>
            <a:off x="1056810" y="1202794"/>
            <a:ext cx="4633002" cy="4290342"/>
          </a:xfrm>
        </p:spPr>
        <p:txBody>
          <a:bodyPr/>
          <a:lstStyle/>
          <a:p>
            <a:r>
              <a:rPr lang="en-US" dirty="0"/>
              <a:t>DuPont 1950</a:t>
            </a:r>
          </a:p>
          <a:p>
            <a:r>
              <a:rPr lang="en-US" dirty="0"/>
              <a:t>3M 1954</a:t>
            </a:r>
          </a:p>
          <a:p>
            <a:r>
              <a:rPr lang="en-US" dirty="0"/>
              <a:t>Procter and Gamble 1954</a:t>
            </a:r>
          </a:p>
          <a:p>
            <a:r>
              <a:rPr lang="en-US" dirty="0"/>
              <a:t>American Cyanamid 1954</a:t>
            </a:r>
          </a:p>
          <a:p>
            <a:r>
              <a:rPr lang="en-US" dirty="0"/>
              <a:t>General Foods 1955</a:t>
            </a:r>
          </a:p>
          <a:p>
            <a:r>
              <a:rPr lang="en-US" dirty="0"/>
              <a:t>General Electric 1955</a:t>
            </a:r>
          </a:p>
          <a:p>
            <a:r>
              <a:rPr lang="en-US" dirty="0"/>
              <a:t>Kodak 1957</a:t>
            </a:r>
          </a:p>
          <a:p>
            <a:r>
              <a:rPr lang="en-US" dirty="0"/>
              <a:t>Many Others: Merck, Smith-Kline, Amoco, Swift and Co., Union Carbide, Esso/Exxon, Monsanto</a:t>
            </a:r>
          </a:p>
        </p:txBody>
      </p:sp>
      <p:sp>
        <p:nvSpPr>
          <p:cNvPr id="4" name="TextBox 3"/>
          <p:cNvSpPr txBox="1"/>
          <p:nvPr/>
        </p:nvSpPr>
        <p:spPr>
          <a:xfrm>
            <a:off x="1775785" y="5741259"/>
            <a:ext cx="5592428" cy="461665"/>
          </a:xfrm>
          <a:prstGeom prst="rect">
            <a:avLst/>
          </a:prstGeom>
          <a:solidFill>
            <a:srgbClr val="FFFF00"/>
          </a:solidFill>
        </p:spPr>
        <p:txBody>
          <a:bodyPr wrap="none" rtlCol="0">
            <a:spAutoFit/>
          </a:bodyPr>
          <a:lstStyle/>
          <a:p>
            <a:pPr>
              <a:buNone/>
            </a:pPr>
            <a:r>
              <a:rPr lang="en-US" sz="2400" b="1" u="none" dirty="0">
                <a:solidFill>
                  <a:srgbClr val="002060"/>
                </a:solidFill>
              </a:rPr>
              <a:t>We Stand on the Shoulders of Giants</a:t>
            </a:r>
          </a:p>
        </p:txBody>
      </p:sp>
      <p:pic>
        <p:nvPicPr>
          <p:cNvPr id="5" name="Picture 4"/>
          <p:cNvPicPr>
            <a:picLocks noChangeAspect="1"/>
          </p:cNvPicPr>
          <p:nvPr/>
        </p:nvPicPr>
        <p:blipFill rotWithShape="1">
          <a:blip r:embed="rId2"/>
          <a:srcRect l="22127" t="36175" r="56010" b="13269"/>
          <a:stretch/>
        </p:blipFill>
        <p:spPr>
          <a:xfrm>
            <a:off x="5689812" y="1293449"/>
            <a:ext cx="2844585" cy="3698251"/>
          </a:xfrm>
          <a:prstGeom prst="rect">
            <a:avLst/>
          </a:prstGeom>
        </p:spPr>
      </p:pic>
    </p:spTree>
    <p:extLst>
      <p:ext uri="{BB962C8B-B14F-4D97-AF65-F5344CB8AC3E}">
        <p14:creationId xmlns:p14="http://schemas.microsoft.com/office/powerpoint/2010/main" val="11906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4374D-280C-197C-D6A7-D6431E7D1D03}"/>
              </a:ext>
            </a:extLst>
          </p:cNvPr>
          <p:cNvSpPr>
            <a:spLocks noGrp="1"/>
          </p:cNvSpPr>
          <p:nvPr>
            <p:ph type="title"/>
          </p:nvPr>
        </p:nvSpPr>
        <p:spPr>
          <a:xfrm>
            <a:off x="1009913" y="388401"/>
            <a:ext cx="7056437" cy="954107"/>
          </a:xfrm>
        </p:spPr>
        <p:txBody>
          <a:bodyPr/>
          <a:lstStyle/>
          <a:p>
            <a:pPr algn="ctr"/>
            <a:r>
              <a:rPr lang="en-US" dirty="0"/>
              <a:t>Statistics In Industry – Early Days  1950s and 1960s</a:t>
            </a:r>
          </a:p>
        </p:txBody>
      </p:sp>
      <p:sp>
        <p:nvSpPr>
          <p:cNvPr id="3" name="Content Placeholder 2">
            <a:extLst>
              <a:ext uri="{FF2B5EF4-FFF2-40B4-BE49-F238E27FC236}">
                <a16:creationId xmlns:a16="http://schemas.microsoft.com/office/drawing/2014/main" id="{44652BDA-57E8-BE25-34E4-0A2737592B73}"/>
              </a:ext>
            </a:extLst>
          </p:cNvPr>
          <p:cNvSpPr>
            <a:spLocks noGrp="1"/>
          </p:cNvSpPr>
          <p:nvPr>
            <p:ph idx="1"/>
          </p:nvPr>
        </p:nvSpPr>
        <p:spPr>
          <a:xfrm>
            <a:off x="321733" y="1592263"/>
            <a:ext cx="8441268" cy="3678699"/>
          </a:xfrm>
        </p:spPr>
        <p:txBody>
          <a:bodyPr/>
          <a:lstStyle/>
          <a:p>
            <a:pPr>
              <a:lnSpc>
                <a:spcPct val="107000"/>
              </a:lnSpc>
              <a:spcBef>
                <a:spcPts val="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Box and Wilson Response Surface Methodology Published in 1951</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Chemical Industry strong emphasis on research – Nylon, </a:t>
            </a:r>
            <a:r>
              <a:rPr lang="en-US" b="1" kern="100" dirty="0" err="1">
                <a:effectLst/>
                <a:latin typeface="Calibri" panose="020F0502020204030204" pitchFamily="34" charset="0"/>
                <a:ea typeface="Calibri" panose="020F0502020204030204" pitchFamily="34" charset="0"/>
                <a:cs typeface="Times New Roman" panose="02020603050405020304" pitchFamily="18" charset="0"/>
              </a:rPr>
              <a:t>Actylics</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Polyester, Spandex, and many others</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“Put research in project proposal and it got approved”                          John Gorman, Amoco Oil</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Russia launched SPUTNIK in 1957 and the SPACE RACE was on!!</a:t>
            </a:r>
          </a:p>
          <a:p>
            <a:pPr lvl="1">
              <a:lnSpc>
                <a:spcPct val="107000"/>
              </a:lnSpc>
              <a:spcBef>
                <a:spcPts val="0"/>
              </a:spcBef>
              <a:spcAft>
                <a:spcPts val="800"/>
              </a:spcAft>
            </a:pPr>
            <a:r>
              <a:rPr lang="en-US" sz="2000" kern="100" dirty="0">
                <a:latin typeface="Calibri" panose="020F0502020204030204" pitchFamily="34" charset="0"/>
                <a:ea typeface="Calibri" panose="020F0502020204030204" pitchFamily="34" charset="0"/>
                <a:cs typeface="Times New Roman" panose="02020603050405020304" pitchFamily="18" charset="0"/>
              </a:rPr>
              <a:t>Major shock to American Psychic</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pPr>
            <a:r>
              <a:rPr lang="en-US" kern="100" dirty="0">
                <a:effectLst/>
                <a:latin typeface="Calibri" panose="020F0502020204030204" pitchFamily="34" charset="0"/>
                <a:ea typeface="Calibri" panose="020F0502020204030204" pitchFamily="34" charset="0"/>
                <a:cs typeface="Times New Roman" panose="02020603050405020304" pitchFamily="18" charset="0"/>
              </a:rPr>
              <a:t>American Industry and Government looking for answers</a:t>
            </a:r>
          </a:p>
          <a:p>
            <a:pPr>
              <a:lnSpc>
                <a:spcPct val="107000"/>
              </a:lnSpc>
              <a:spcBef>
                <a:spcPts val="0"/>
              </a:spcBef>
              <a:spcAft>
                <a:spcPts val="800"/>
              </a:spcAft>
            </a:pPr>
            <a:r>
              <a:rPr lang="en-US" kern="100" dirty="0">
                <a:latin typeface="Calibri" panose="020F0502020204030204" pitchFamily="34" charset="0"/>
                <a:ea typeface="Calibri" panose="020F0502020204030204" pitchFamily="34" charset="0"/>
                <a:cs typeface="Times New Roman" panose="02020603050405020304" pitchFamily="18" charset="0"/>
              </a:rPr>
              <a:t>Design of Experiments and Response Surface Methodology become very popular in Chemical Research and Manufacturing</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0186E35-807A-DECB-826F-D198A2AB6ADB}"/>
              </a:ext>
            </a:extLst>
          </p:cNvPr>
          <p:cNvSpPr txBox="1"/>
          <p:nvPr/>
        </p:nvSpPr>
        <p:spPr>
          <a:xfrm>
            <a:off x="1312770" y="5337110"/>
            <a:ext cx="6673045" cy="954107"/>
          </a:xfrm>
          <a:prstGeom prst="rect">
            <a:avLst/>
          </a:prstGeom>
          <a:solidFill>
            <a:srgbClr val="FFFF00"/>
          </a:solidFill>
        </p:spPr>
        <p:txBody>
          <a:bodyPr wrap="none" rtlCol="0">
            <a:spAutoFit/>
          </a:bodyPr>
          <a:lstStyle/>
          <a:p>
            <a:pPr algn="ctr"/>
            <a:r>
              <a:rPr lang="en-US" sz="2800" b="1" u="none" dirty="0">
                <a:solidFill>
                  <a:schemeClr val="tx1"/>
                </a:solidFill>
              </a:rPr>
              <a:t>Where Do We Learn About This Stuff?</a:t>
            </a:r>
          </a:p>
          <a:p>
            <a:pPr algn="ctr"/>
            <a:r>
              <a:rPr lang="en-US" sz="2800" b="1" u="none" dirty="0">
                <a:solidFill>
                  <a:schemeClr val="tx1"/>
                </a:solidFill>
              </a:rPr>
              <a:t>What? Why ? When? How?</a:t>
            </a:r>
          </a:p>
        </p:txBody>
      </p:sp>
    </p:spTree>
    <p:extLst>
      <p:ext uri="{BB962C8B-B14F-4D97-AF65-F5344CB8AC3E}">
        <p14:creationId xmlns:p14="http://schemas.microsoft.com/office/powerpoint/2010/main" val="4236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AC180-127F-79D3-4A0D-BEB51BBD7658}"/>
              </a:ext>
            </a:extLst>
          </p:cNvPr>
          <p:cNvSpPr>
            <a:spLocks noGrp="1"/>
          </p:cNvSpPr>
          <p:nvPr>
            <p:ph type="title"/>
          </p:nvPr>
        </p:nvSpPr>
        <p:spPr>
          <a:xfrm>
            <a:off x="832379" y="295266"/>
            <a:ext cx="7056437" cy="954107"/>
          </a:xfrm>
        </p:spPr>
        <p:txBody>
          <a:bodyPr/>
          <a:lstStyle/>
          <a:p>
            <a:pPr algn="ctr"/>
            <a:r>
              <a:rPr lang="en-US" dirty="0"/>
              <a:t>Deploying Statistics and                               Design of Experiments in Industry</a:t>
            </a:r>
          </a:p>
        </p:txBody>
      </p:sp>
      <p:sp>
        <p:nvSpPr>
          <p:cNvPr id="3" name="Content Placeholder 2">
            <a:extLst>
              <a:ext uri="{FF2B5EF4-FFF2-40B4-BE49-F238E27FC236}">
                <a16:creationId xmlns:a16="http://schemas.microsoft.com/office/drawing/2014/main" id="{89FCA56E-7F0A-0849-364E-6992655D37F0}"/>
              </a:ext>
            </a:extLst>
          </p:cNvPr>
          <p:cNvSpPr>
            <a:spLocks noGrp="1"/>
          </p:cNvSpPr>
          <p:nvPr>
            <p:ph idx="1"/>
          </p:nvPr>
        </p:nvSpPr>
        <p:spPr>
          <a:xfrm>
            <a:off x="999065" y="1592263"/>
            <a:ext cx="7199313" cy="3273397"/>
          </a:xfrm>
        </p:spPr>
        <p:txBody>
          <a:bodyPr/>
          <a:lstStyle/>
          <a:p>
            <a:pPr>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First Design of Experiments Conference Nov 1956, Stu spoke on RSM</a:t>
            </a:r>
          </a:p>
          <a:p>
            <a:pPr>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Response Surface Methodology, Harvard, May 1956</a:t>
            </a:r>
          </a:p>
          <a:p>
            <a:pPr lvl="1">
              <a:lnSpc>
                <a:spcPct val="107000"/>
              </a:lnSpc>
              <a:spcBef>
                <a:spcPts val="0"/>
              </a:spcBef>
              <a:spcAft>
                <a:spcPts val="0"/>
              </a:spcAft>
            </a:pP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Course was over subscribed, Also presented at </a:t>
            </a:r>
            <a:r>
              <a:rPr lang="en-US" sz="1600" kern="100" dirty="0">
                <a:latin typeface="Calibri" panose="020F0502020204030204" pitchFamily="34" charset="0"/>
                <a:ea typeface="Calibri" panose="020F0502020204030204" pitchFamily="34" charset="0"/>
                <a:cs typeface="Times New Roman" panose="02020603050405020304" pitchFamily="18" charset="0"/>
              </a:rPr>
              <a:t>U </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of Michigan, in Houston, MIT and elsewhere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First Fall Technical Conference in Oct 1957 Sponsored by ASQC Chemical Division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Statistical Methods in Chemical Industry, Stevens Institute,  1958              Stu on </a:t>
            </a:r>
            <a:r>
              <a:rPr lang="en-US" sz="1800" kern="100" dirty="0">
                <a:latin typeface="Calibri" panose="020F0502020204030204" pitchFamily="34" charset="0"/>
                <a:ea typeface="Calibri" panose="020F0502020204030204" pitchFamily="34" charset="0"/>
                <a:cs typeface="Times New Roman" panose="02020603050405020304" pitchFamily="18" charset="0"/>
              </a:rPr>
              <a:t>s</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poke on EVOP</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Rutgers University Quality Control Conference since 1948 – Stu was a frequent Speaker – I first heard him speak at this conference in 1964 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Princeton Conference – Began prior to 1958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9A215C6-8F33-88A7-B297-2E898DE30F33}"/>
              </a:ext>
            </a:extLst>
          </p:cNvPr>
          <p:cNvSpPr txBox="1"/>
          <p:nvPr/>
        </p:nvSpPr>
        <p:spPr>
          <a:xfrm>
            <a:off x="1277606" y="4984624"/>
            <a:ext cx="6544356" cy="954107"/>
          </a:xfrm>
          <a:prstGeom prst="rect">
            <a:avLst/>
          </a:prstGeom>
          <a:solidFill>
            <a:srgbClr val="FFFF00"/>
          </a:solidFill>
        </p:spPr>
        <p:txBody>
          <a:bodyPr wrap="none" rtlCol="0">
            <a:spAutoFit/>
          </a:bodyPr>
          <a:lstStyle/>
          <a:p>
            <a:pPr algn="ctr"/>
            <a:r>
              <a:rPr lang="en-US" sz="2800" b="1" u="none" dirty="0">
                <a:solidFill>
                  <a:schemeClr val="tx1"/>
                </a:solidFill>
              </a:rPr>
              <a:t>Stu Was Always There!</a:t>
            </a:r>
          </a:p>
          <a:p>
            <a:pPr algn="ctr"/>
            <a:r>
              <a:rPr lang="en-US" sz="2800" b="1" u="none" dirty="0">
                <a:solidFill>
                  <a:schemeClr val="tx1"/>
                </a:solidFill>
              </a:rPr>
              <a:t>Speaking, Teaching, Promoting, …….</a:t>
            </a:r>
          </a:p>
        </p:txBody>
      </p:sp>
    </p:spTree>
    <p:extLst>
      <p:ext uri="{BB962C8B-B14F-4D97-AF65-F5344CB8AC3E}">
        <p14:creationId xmlns:p14="http://schemas.microsoft.com/office/powerpoint/2010/main" val="1444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thing, hat, drawing, person&#10;&#10;Description automatically generated">
            <a:extLst>
              <a:ext uri="{FF2B5EF4-FFF2-40B4-BE49-F238E27FC236}">
                <a16:creationId xmlns:a16="http://schemas.microsoft.com/office/drawing/2014/main" id="{F7F11776-0C11-ACC8-9A38-06CC9D547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399" y="635000"/>
            <a:ext cx="3934884" cy="5951925"/>
          </a:xfrm>
          <a:prstGeom prst="rect">
            <a:avLst/>
          </a:prstGeom>
        </p:spPr>
      </p:pic>
      <p:sp>
        <p:nvSpPr>
          <p:cNvPr id="6" name="TextBox 5">
            <a:extLst>
              <a:ext uri="{FF2B5EF4-FFF2-40B4-BE49-F238E27FC236}">
                <a16:creationId xmlns:a16="http://schemas.microsoft.com/office/drawing/2014/main" id="{D266A0CE-DE0F-B635-8B35-DCA193A1971C}"/>
              </a:ext>
            </a:extLst>
          </p:cNvPr>
          <p:cNvSpPr txBox="1"/>
          <p:nvPr/>
        </p:nvSpPr>
        <p:spPr>
          <a:xfrm>
            <a:off x="0" y="1049867"/>
            <a:ext cx="5105399" cy="1384995"/>
          </a:xfrm>
          <a:prstGeom prst="rect">
            <a:avLst/>
          </a:prstGeom>
          <a:solidFill>
            <a:srgbClr val="FFFF00"/>
          </a:solidFill>
        </p:spPr>
        <p:txBody>
          <a:bodyPr wrap="square" rtlCol="0">
            <a:spAutoFit/>
          </a:bodyPr>
          <a:lstStyle/>
          <a:p>
            <a:pPr algn="ctr"/>
            <a:r>
              <a:rPr lang="en-US" sz="2800" b="1" u="none" dirty="0">
                <a:solidFill>
                  <a:schemeClr val="tx1"/>
                </a:solidFill>
              </a:rPr>
              <a:t>Stu Hunter                                                   The Johnny Appleseed of Statistics</a:t>
            </a:r>
          </a:p>
        </p:txBody>
      </p:sp>
      <p:pic>
        <p:nvPicPr>
          <p:cNvPr id="7" name="Picture 6">
            <a:extLst>
              <a:ext uri="{FF2B5EF4-FFF2-40B4-BE49-F238E27FC236}">
                <a16:creationId xmlns:a16="http://schemas.microsoft.com/office/drawing/2014/main" id="{6823FC0B-D94B-036C-86AB-9B58FE424B7C}"/>
              </a:ext>
            </a:extLst>
          </p:cNvPr>
          <p:cNvPicPr>
            <a:picLocks noChangeAspect="1"/>
          </p:cNvPicPr>
          <p:nvPr/>
        </p:nvPicPr>
        <p:blipFill rotWithShape="1">
          <a:blip r:embed="rId3"/>
          <a:srcRect l="4781"/>
          <a:stretch/>
        </p:blipFill>
        <p:spPr>
          <a:xfrm>
            <a:off x="330201" y="2576788"/>
            <a:ext cx="4376554" cy="3070480"/>
          </a:xfrm>
          <a:prstGeom prst="rect">
            <a:avLst/>
          </a:prstGeom>
        </p:spPr>
      </p:pic>
    </p:spTree>
    <p:extLst>
      <p:ext uri="{BB962C8B-B14F-4D97-AF65-F5344CB8AC3E}">
        <p14:creationId xmlns:p14="http://schemas.microsoft.com/office/powerpoint/2010/main" val="298114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F9DC-D380-886F-5E34-C27CC7AC48DB}"/>
              </a:ext>
            </a:extLst>
          </p:cNvPr>
          <p:cNvSpPr>
            <a:spLocks noGrp="1"/>
          </p:cNvSpPr>
          <p:nvPr>
            <p:ph type="title"/>
          </p:nvPr>
        </p:nvSpPr>
        <p:spPr>
          <a:xfrm>
            <a:off x="584201" y="295266"/>
            <a:ext cx="8263466" cy="954107"/>
          </a:xfrm>
        </p:spPr>
        <p:txBody>
          <a:bodyPr/>
          <a:lstStyle/>
          <a:p>
            <a:r>
              <a:rPr lang="en-US" dirty="0"/>
              <a:t>So Where Did All the Short Course Money Go?</a:t>
            </a:r>
          </a:p>
        </p:txBody>
      </p:sp>
      <p:sp>
        <p:nvSpPr>
          <p:cNvPr id="3" name="Content Placeholder 2">
            <a:extLst>
              <a:ext uri="{FF2B5EF4-FFF2-40B4-BE49-F238E27FC236}">
                <a16:creationId xmlns:a16="http://schemas.microsoft.com/office/drawing/2014/main" id="{ABFD2163-9508-3199-D846-CC2568FFBCD0}"/>
              </a:ext>
            </a:extLst>
          </p:cNvPr>
          <p:cNvSpPr>
            <a:spLocks noGrp="1"/>
          </p:cNvSpPr>
          <p:nvPr>
            <p:ph idx="1"/>
          </p:nvPr>
        </p:nvSpPr>
        <p:spPr>
          <a:xfrm>
            <a:off x="584201" y="1422929"/>
            <a:ext cx="5140590" cy="3929858"/>
          </a:xfrm>
        </p:spPr>
        <p:txBody>
          <a:bodyPr/>
          <a:lstStyle/>
          <a:p>
            <a:pPr>
              <a:lnSpc>
                <a:spcPct val="107000"/>
              </a:lnSpc>
              <a:spcBef>
                <a:spcPts val="0"/>
              </a:spcBef>
              <a:spcAft>
                <a:spcPts val="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Industry had the need to develop and exchange ideas on statistical thinking and methods  - </a:t>
            </a:r>
          </a:p>
          <a:p>
            <a:pPr lvl="1">
              <a:lnSpc>
                <a:spcPct val="107000"/>
              </a:lnSpc>
              <a:spcBef>
                <a:spcPts val="0"/>
              </a:spcBef>
              <a:spcAft>
                <a:spcPts val="0"/>
              </a:spcAft>
            </a:pPr>
            <a:r>
              <a:rPr lang="en-US" b="1" i="1" kern="100" dirty="0">
                <a:effectLst/>
                <a:latin typeface="Calibri" panose="020F0502020204030204" pitchFamily="34" charset="0"/>
                <a:ea typeface="Calibri" panose="020F0502020204030204" pitchFamily="34" charset="0"/>
                <a:cs typeface="Times New Roman" panose="02020603050405020304" pitchFamily="18" charset="0"/>
              </a:rPr>
              <a:t>Technometrics</a:t>
            </a:r>
            <a:r>
              <a:rPr lang="en-US" b="1" kern="100" dirty="0">
                <a:effectLst/>
                <a:latin typeface="Calibri" panose="020F0502020204030204" pitchFamily="34" charset="0"/>
                <a:ea typeface="Calibri" panose="020F0502020204030204" pitchFamily="34" charset="0"/>
                <a:cs typeface="Times New Roman" panose="02020603050405020304" pitchFamily="18" charset="0"/>
              </a:rPr>
              <a:t> provided the vehicle</a:t>
            </a:r>
          </a:p>
          <a:p>
            <a:pPr lvl="1">
              <a:lnSpc>
                <a:spcPct val="107000"/>
              </a:lnSpc>
              <a:spcBef>
                <a:spcPts val="0"/>
              </a:spcBef>
              <a:spcAft>
                <a:spcPts val="0"/>
              </a:spcAft>
            </a:pPr>
            <a:r>
              <a:rPr lang="en-US" kern="100" dirty="0">
                <a:latin typeface="Calibri" panose="020F0502020204030204" pitchFamily="34" charset="0"/>
                <a:ea typeface="Calibri" panose="020F0502020204030204" pitchFamily="34" charset="0"/>
                <a:cs typeface="Times New Roman" panose="02020603050405020304" pitchFamily="18" charset="0"/>
              </a:rPr>
              <a:t>Stu was the founding Editor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Short course $$ used to start Technometrics </a:t>
            </a:r>
          </a:p>
          <a:p>
            <a:pPr lvl="1">
              <a:lnSpc>
                <a:spcPct val="107000"/>
              </a:lnSpc>
              <a:spcBef>
                <a:spcPts val="0"/>
              </a:spcBef>
              <a:spcAft>
                <a:spcPts val="800"/>
              </a:spcAft>
            </a:pPr>
            <a:r>
              <a:rPr lang="en-US" b="1" kern="100" dirty="0">
                <a:effectLst/>
                <a:latin typeface="Calibri" panose="020F0502020204030204" pitchFamily="34" charset="0"/>
                <a:ea typeface="Calibri" panose="020F0502020204030204" pitchFamily="34" charset="0"/>
                <a:cs typeface="Times New Roman" panose="02020603050405020304" pitchFamily="18" charset="0"/>
              </a:rPr>
              <a:t> Named by Sir Ronald A. Fisher</a:t>
            </a:r>
            <a:endParaRPr lang="en-US"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Other leaders during that time: George Box, John Tukey, Cuthbert Daniel, Otto Dykstra, Mavis Carroll, and many more</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cover of a book&#10;&#10;Description automatically generated with low confidence">
            <a:extLst>
              <a:ext uri="{FF2B5EF4-FFF2-40B4-BE49-F238E27FC236}">
                <a16:creationId xmlns:a16="http://schemas.microsoft.com/office/drawing/2014/main" id="{8F402BD9-627D-37FA-FF96-DF66A0392D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405" y="1507066"/>
            <a:ext cx="2632207" cy="3420533"/>
          </a:xfrm>
          <a:prstGeom prst="rect">
            <a:avLst/>
          </a:prstGeom>
        </p:spPr>
      </p:pic>
    </p:spTree>
    <p:extLst>
      <p:ext uri="{BB962C8B-B14F-4D97-AF65-F5344CB8AC3E}">
        <p14:creationId xmlns:p14="http://schemas.microsoft.com/office/powerpoint/2010/main" val="237332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9AD2-F8ED-0C21-F086-AD25A9D0BB7B}"/>
              </a:ext>
            </a:extLst>
          </p:cNvPr>
          <p:cNvSpPr>
            <a:spLocks noGrp="1"/>
          </p:cNvSpPr>
          <p:nvPr>
            <p:ph type="title"/>
          </p:nvPr>
        </p:nvSpPr>
        <p:spPr>
          <a:xfrm>
            <a:off x="1382713" y="510709"/>
            <a:ext cx="7056437" cy="523220"/>
          </a:xfrm>
        </p:spPr>
        <p:txBody>
          <a:bodyPr/>
          <a:lstStyle/>
          <a:p>
            <a:r>
              <a:rPr lang="en-US" dirty="0"/>
              <a:t>Stu’s Connection with Industry</a:t>
            </a:r>
          </a:p>
        </p:txBody>
      </p:sp>
      <p:sp>
        <p:nvSpPr>
          <p:cNvPr id="3" name="Content Placeholder 2">
            <a:extLst>
              <a:ext uri="{FF2B5EF4-FFF2-40B4-BE49-F238E27FC236}">
                <a16:creationId xmlns:a16="http://schemas.microsoft.com/office/drawing/2014/main" id="{2A144672-CAF6-C895-E28B-39DCF3564070}"/>
              </a:ext>
            </a:extLst>
          </p:cNvPr>
          <p:cNvSpPr>
            <a:spLocks noGrp="1"/>
          </p:cNvSpPr>
          <p:nvPr>
            <p:ph idx="1"/>
          </p:nvPr>
        </p:nvSpPr>
        <p:spPr>
          <a:xfrm>
            <a:off x="151077" y="1355198"/>
            <a:ext cx="5572390" cy="3767122"/>
          </a:xfrm>
        </p:spPr>
        <p:txBody>
          <a:bodyPr/>
          <a:lstStyle/>
          <a:p>
            <a:r>
              <a:rPr lang="en-US" dirty="0"/>
              <a:t>Dairy Industry – “Milking Cows by Hand”</a:t>
            </a:r>
          </a:p>
          <a:p>
            <a:r>
              <a:rPr lang="en-US" dirty="0"/>
              <a:t>Prudential Insurance</a:t>
            </a:r>
          </a:p>
          <a:p>
            <a:r>
              <a:rPr lang="en-US" dirty="0"/>
              <a:t>Esso (Exxon) Bayway Refinery</a:t>
            </a:r>
          </a:p>
          <a:p>
            <a:r>
              <a:rPr lang="en-US" dirty="0"/>
              <a:t>American Cyanamid 1954-56</a:t>
            </a:r>
          </a:p>
          <a:p>
            <a:r>
              <a:rPr lang="en-US" dirty="0"/>
              <a:t>Numerous consulting engagements over the years</a:t>
            </a:r>
          </a:p>
          <a:p>
            <a:r>
              <a:rPr lang="en-US" dirty="0"/>
              <a:t>George Box, Stu’s professor and colleague worked at Imperial Chemicals Industry for 8 years</a:t>
            </a:r>
          </a:p>
        </p:txBody>
      </p:sp>
      <p:pic>
        <p:nvPicPr>
          <p:cNvPr id="5" name="Picture 4" descr="A person milking a cow&#10;&#10;Description automatically generated">
            <a:extLst>
              <a:ext uri="{FF2B5EF4-FFF2-40B4-BE49-F238E27FC236}">
                <a16:creationId xmlns:a16="http://schemas.microsoft.com/office/drawing/2014/main" id="{68C3CDE2-C69F-B225-534B-D1DD31017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3001" y="1169400"/>
            <a:ext cx="3362523" cy="1760071"/>
          </a:xfrm>
          <a:prstGeom prst="rect">
            <a:avLst/>
          </a:prstGeom>
        </p:spPr>
      </p:pic>
      <p:sp>
        <p:nvSpPr>
          <p:cNvPr id="7" name="Rectangle: Rounded Corners 6">
            <a:extLst>
              <a:ext uri="{FF2B5EF4-FFF2-40B4-BE49-F238E27FC236}">
                <a16:creationId xmlns:a16="http://schemas.microsoft.com/office/drawing/2014/main" id="{BE4ACFD5-7379-FA8A-6F75-0ADC24995377}"/>
              </a:ext>
            </a:extLst>
          </p:cNvPr>
          <p:cNvSpPr/>
          <p:nvPr/>
        </p:nvSpPr>
        <p:spPr bwMode="auto">
          <a:xfrm>
            <a:off x="2269067" y="1380067"/>
            <a:ext cx="3433934" cy="38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sng" strike="noStrike" cap="none" normalizeH="0" baseline="0">
              <a:ln>
                <a:noFill/>
              </a:ln>
              <a:solidFill>
                <a:srgbClr val="99AE60"/>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val="7214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xit" presetSubtype="0" fill="hold" grpId="0" nodeType="clickEffect">
                                  <p:stCondLst>
                                    <p:cond delay="0"/>
                                  </p:stCondLst>
                                  <p:childTnLst>
                                    <p:animEffect transition="out" filter="fade">
                                      <p:cBhvr>
                                        <p:cTn id="10" dur="1000"/>
                                        <p:tgtEl>
                                          <p:spTgt spid="7"/>
                                        </p:tgtEl>
                                      </p:cBhvr>
                                    </p:animEffect>
                                    <p:anim calcmode="lin" valueType="num">
                                      <p:cBhvr>
                                        <p:cTn id="11" dur="1000"/>
                                        <p:tgtEl>
                                          <p:spTgt spid="7"/>
                                        </p:tgtEl>
                                        <p:attrNameLst>
                                          <p:attrName>ppt_x</p:attrName>
                                        </p:attrNameLst>
                                      </p:cBhvr>
                                      <p:tavLst>
                                        <p:tav tm="0">
                                          <p:val>
                                            <p:strVal val="ppt_x"/>
                                          </p:val>
                                        </p:tav>
                                        <p:tav tm="100000">
                                          <p:val>
                                            <p:strVal val="ppt_x"/>
                                          </p:val>
                                        </p:tav>
                                      </p:tavLst>
                                    </p:anim>
                                    <p:anim calcmode="lin" valueType="num">
                                      <p:cBhvr>
                                        <p:cTn id="12" dur="1000"/>
                                        <p:tgtEl>
                                          <p:spTgt spid="7"/>
                                        </p:tgtEl>
                                        <p:attrNameLst>
                                          <p:attrName>ppt_y</p:attrName>
                                        </p:attrNameLst>
                                      </p:cBhvr>
                                      <p:tavLst>
                                        <p:tav tm="0">
                                          <p:val>
                                            <p:strVal val="ppt_y"/>
                                          </p:val>
                                        </p:tav>
                                        <p:tav tm="100000">
                                          <p:val>
                                            <p:strVal val="ppt_y+.1"/>
                                          </p:val>
                                        </p:tav>
                                      </p:tavLst>
                                    </p:anim>
                                    <p:set>
                                      <p:cBhvr>
                                        <p:cTn id="13" dur="1" fill="hold">
                                          <p:stCondLst>
                                            <p:cond delay="999"/>
                                          </p:stCondLst>
                                        </p:cTn>
                                        <p:tgtEl>
                                          <p:spTgt spid="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57C15-20D1-A9CE-24C9-C0BF755C99D5}"/>
              </a:ext>
            </a:extLst>
          </p:cNvPr>
          <p:cNvSpPr>
            <a:spLocks noGrp="1"/>
          </p:cNvSpPr>
          <p:nvPr>
            <p:ph type="title"/>
          </p:nvPr>
        </p:nvSpPr>
        <p:spPr/>
        <p:txBody>
          <a:bodyPr/>
          <a:lstStyle/>
          <a:p>
            <a:pPr algn="ctr"/>
            <a:r>
              <a:rPr lang="en-US" dirty="0"/>
              <a:t>Ellis R. Ott Foundation</a:t>
            </a:r>
          </a:p>
        </p:txBody>
      </p:sp>
      <p:sp>
        <p:nvSpPr>
          <p:cNvPr id="3" name="Content Placeholder 2">
            <a:extLst>
              <a:ext uri="{FF2B5EF4-FFF2-40B4-BE49-F238E27FC236}">
                <a16:creationId xmlns:a16="http://schemas.microsoft.com/office/drawing/2014/main" id="{C7A82890-D559-C6B2-AFD1-E5649A602829}"/>
              </a:ext>
            </a:extLst>
          </p:cNvPr>
          <p:cNvSpPr>
            <a:spLocks noGrp="1"/>
          </p:cNvSpPr>
          <p:nvPr>
            <p:ph idx="1"/>
          </p:nvPr>
        </p:nvSpPr>
        <p:spPr>
          <a:xfrm>
            <a:off x="203195" y="1368325"/>
            <a:ext cx="5092935" cy="3928704"/>
          </a:xfrm>
        </p:spPr>
        <p:txBody>
          <a:bodyPr/>
          <a:lstStyle/>
          <a:p>
            <a:r>
              <a:rPr lang="en-US" dirty="0"/>
              <a:t>Founded in 1982</a:t>
            </a:r>
          </a:p>
          <a:p>
            <a:pPr lvl="1"/>
            <a:r>
              <a:rPr lang="en-US" dirty="0"/>
              <a:t>Promote the philosophy and teachings of Ellis Ott</a:t>
            </a:r>
          </a:p>
          <a:p>
            <a:pPr lvl="1"/>
            <a:r>
              <a:rPr lang="en-US" dirty="0"/>
              <a:t>Stu was a member of the Board of Directors</a:t>
            </a:r>
          </a:p>
          <a:p>
            <a:r>
              <a:rPr lang="en-US" dirty="0"/>
              <a:t>Ott Scholarship Founded in 1996 managed by ASQ Stat Division</a:t>
            </a:r>
          </a:p>
          <a:p>
            <a:pPr lvl="1"/>
            <a:r>
              <a:rPr lang="en-US" dirty="0"/>
              <a:t>Stu a Member of Governing Board</a:t>
            </a:r>
          </a:p>
          <a:p>
            <a:r>
              <a:rPr lang="en-US" dirty="0"/>
              <a:t>Granted &gt; 62 Scholarships worth                &gt; $360,000 to Date </a:t>
            </a:r>
          </a:p>
        </p:txBody>
      </p:sp>
      <p:sp>
        <p:nvSpPr>
          <p:cNvPr id="4" name="TextBox 3">
            <a:extLst>
              <a:ext uri="{FF2B5EF4-FFF2-40B4-BE49-F238E27FC236}">
                <a16:creationId xmlns:a16="http://schemas.microsoft.com/office/drawing/2014/main" id="{724FC85C-6CBA-B83B-DFF0-1AEB3F52C89C}"/>
              </a:ext>
            </a:extLst>
          </p:cNvPr>
          <p:cNvSpPr txBox="1"/>
          <p:nvPr/>
        </p:nvSpPr>
        <p:spPr>
          <a:xfrm>
            <a:off x="1507066" y="5512568"/>
            <a:ext cx="6324602" cy="840597"/>
          </a:xfrm>
          <a:prstGeom prst="rect">
            <a:avLst/>
          </a:prstGeom>
          <a:solidFill>
            <a:srgbClr val="FFFF00"/>
          </a:solidFill>
        </p:spPr>
        <p:txBody>
          <a:bodyPr wrap="square" rtlCol="0">
            <a:spAutoFit/>
          </a:bodyPr>
          <a:lstStyle/>
          <a:p>
            <a:pPr algn="ctr"/>
            <a:r>
              <a:rPr lang="en-US" b="1" u="none" dirty="0">
                <a:solidFill>
                  <a:schemeClr val="tx1"/>
                </a:solidFill>
              </a:rPr>
              <a:t>Stu Was A Guiding Light for Both the                                    Ott Foundation and Scholarship Program</a:t>
            </a:r>
          </a:p>
        </p:txBody>
      </p:sp>
      <p:pic>
        <p:nvPicPr>
          <p:cNvPr id="9" name="Picture 8" descr="A group of men in suits&#10;&#10;Description automatically generated with medium confidence">
            <a:extLst>
              <a:ext uri="{FF2B5EF4-FFF2-40B4-BE49-F238E27FC236}">
                <a16:creationId xmlns:a16="http://schemas.microsoft.com/office/drawing/2014/main" id="{D8D14D01-94E2-ACF9-946B-2CBB5C72D7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1467" y="1461183"/>
            <a:ext cx="4109043" cy="2831992"/>
          </a:xfrm>
          <a:prstGeom prst="rect">
            <a:avLst/>
          </a:prstGeom>
        </p:spPr>
      </p:pic>
    </p:spTree>
    <p:extLst>
      <p:ext uri="{BB962C8B-B14F-4D97-AF65-F5344CB8AC3E}">
        <p14:creationId xmlns:p14="http://schemas.microsoft.com/office/powerpoint/2010/main" val="418018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rgbClr val="99AE60"/>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sng" strike="noStrike" cap="none" normalizeH="0" baseline="0" smtClean="0">
            <a:ln>
              <a:noFill/>
            </a:ln>
            <a:solidFill>
              <a:srgbClr val="99AE60"/>
            </a:solidFill>
            <a:effectLst/>
            <a:latin typeface="Arial"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45289</TotalTime>
  <Words>1003</Words>
  <Application>Microsoft Office PowerPoint</Application>
  <PresentationFormat>On-screen Show (4:3)</PresentationFormat>
  <Paragraphs>102</Paragraphs>
  <Slides>12</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8" baseType="lpstr">
      <vt:lpstr>Arial</vt:lpstr>
      <vt:lpstr>Arial Narrow</vt:lpstr>
      <vt:lpstr>Calibri</vt:lpstr>
      <vt:lpstr>Symbol</vt:lpstr>
      <vt:lpstr>Blank Presentation</vt:lpstr>
      <vt:lpstr>Bitmap Image</vt:lpstr>
      <vt:lpstr>PowerPoint Presentation</vt:lpstr>
      <vt:lpstr>Our First Meeting - Rutgers University                   Advanced Design of Experiments - Spring 1965</vt:lpstr>
      <vt:lpstr>Industry Statistics Groups Founded  in the 1950s</vt:lpstr>
      <vt:lpstr>Statistics In Industry – Early Days  1950s and 1960s</vt:lpstr>
      <vt:lpstr>Deploying Statistics and                               Design of Experiments in Industry</vt:lpstr>
      <vt:lpstr>PowerPoint Presentation</vt:lpstr>
      <vt:lpstr>So Where Did All the Short Course Money Go?</vt:lpstr>
      <vt:lpstr>Stu’s Connection with Industry</vt:lpstr>
      <vt:lpstr>Ellis R. Ott Foundation</vt:lpstr>
      <vt:lpstr>PowerPoint Presentation</vt:lpstr>
      <vt:lpstr>Some Further Reading </vt:lpstr>
      <vt:lpstr>About the Speaker …..</vt:lpstr>
    </vt:vector>
  </TitlesOfParts>
  <Company>Tunnell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by Design</dc:title>
  <dc:creator>Ronald D. Snee, PhD</dc:creator>
  <cp:lastModifiedBy>ron snee</cp:lastModifiedBy>
  <cp:revision>1934</cp:revision>
  <cp:lastPrinted>2023-06-02T10:55:02Z</cp:lastPrinted>
  <dcterms:created xsi:type="dcterms:W3CDTF">2005-07-11T15:50:31Z</dcterms:created>
  <dcterms:modified xsi:type="dcterms:W3CDTF">2023-06-03T13:00:44Z</dcterms:modified>
</cp:coreProperties>
</file>