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Want to take a few minutes to highlight the rest of the USCOTS program. </a:t>
            </a:r>
            <a:endParaRPr/>
          </a:p>
          <a:p>
            <a:pPr indent="-298450" lvl="0" marL="457200" rtl="0" algn="l">
              <a:spcBef>
                <a:spcPts val="0"/>
              </a:spcBef>
              <a:spcAft>
                <a:spcPts val="0"/>
              </a:spcAft>
              <a:buSzPts val="1100"/>
              <a:buChar char="●"/>
            </a:pPr>
            <a:r>
              <a:rPr lang="en"/>
              <a:t>But first a quick note on the theme: communicating with/about data.  So encourage you to take that to heart and communicate with others, expanding your stat ed network during the conference!</a:t>
            </a:r>
            <a:endParaRPr/>
          </a:p>
          <a:p>
            <a:pPr indent="-298450" lvl="1" marL="914400" rtl="0" algn="l">
              <a:spcBef>
                <a:spcPts val="0"/>
              </a:spcBef>
              <a:spcAft>
                <a:spcPts val="0"/>
              </a:spcAft>
              <a:buSzPts val="1100"/>
              <a:buChar char="○"/>
            </a:pPr>
            <a:r>
              <a:rPr lang="en"/>
              <a:t>Several of the program components I am about to present will provide you with a structured opportunity to do just that!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4d0c90f182_2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4d0c90f182_2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2616ba5ac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2616ba5ac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4d01bbede0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4d01bbede0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Keynotes, experts on statistical communication: Addressing the conference theme of communicating with/about data.  Each from their own perspective.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4d0c90f182_2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4d0c90f182_2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Breakouts are a unique type of session.  Very interactive!  For this time around, we have 3 on Fri/1 and 1 on Sat.  Make sure to visit the online program to pick out which session you want to attend.  But it will be hard to pick just one!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4d0c90f182_2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4d0c90f182_2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Right</a:t>
            </a:r>
            <a:r>
              <a:rPr lang="en"/>
              <a:t> next door to us!  Big thanks to Judith Canner for all her hard work putting this together!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4d0c90f182_2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4d0c90f182_2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Make sure to visit the online program to pick out which BoF you want to attend.  But it will be hard to pick just one! First come first  seated so pick out a few that would interest you.</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4d0c90f182_2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4d0c90f182_2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Sponsors are what helps us keep the cost low for the conference and to offer registration grants.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4d0c90f182_2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4d0c90f182_2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Highlight that there are 3 on Fri/1 on Sat.  Make sure to visit the online program to pick out which session you want to attend.  But it will be hard to pick just one!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4d0c90f182_2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4d0c90f182_2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Sure hope you can make it to the closing session.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4d0c90f182_2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4d0c90f182_2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1.jpg"/><Relationship Id="rId4" Type="http://schemas.openxmlformats.org/officeDocument/2006/relationships/image" Target="../media/image25.jpg"/><Relationship Id="rId5" Type="http://schemas.openxmlformats.org/officeDocument/2006/relationships/image" Target="../media/image19.jpg"/><Relationship Id="rId6" Type="http://schemas.openxmlformats.org/officeDocument/2006/relationships/image" Target="../media/image24.jpg"/><Relationship Id="rId7" Type="http://schemas.openxmlformats.org/officeDocument/2006/relationships/image" Target="../media/image23.jpg"/><Relationship Id="rId8"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4.jpg"/><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image" Target="../media/image20.png"/><Relationship Id="rId5" Type="http://schemas.openxmlformats.org/officeDocument/2006/relationships/image" Target="../media/image29.png"/><Relationship Id="rId6"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0.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13.jpg"/><Relationship Id="rId5" Type="http://schemas.openxmlformats.org/officeDocument/2006/relationships/image" Target="../media/image2.jpg"/><Relationship Id="rId6"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1.jpg"/><Relationship Id="rId5" Type="http://schemas.openxmlformats.org/officeDocument/2006/relationships/image" Target="../media/image17.jpg"/><Relationship Id="rId6" Type="http://schemas.openxmlformats.org/officeDocument/2006/relationships/image" Target="../media/image16.jpg"/><Relationship Id="rId7"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8.jpg"/><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041150" y="590100"/>
            <a:ext cx="5687400" cy="3963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solidFill>
                  <a:srgbClr val="152D55"/>
                </a:solidFill>
              </a:rPr>
              <a:t>What else is happening at USCOTS 2023?</a:t>
            </a:r>
            <a:endParaRPr>
              <a:solidFill>
                <a:srgbClr val="152D55"/>
              </a:solidFill>
            </a:endParaRPr>
          </a:p>
        </p:txBody>
      </p:sp>
      <p:pic>
        <p:nvPicPr>
          <p:cNvPr id="55" name="Google Shape;55;p13"/>
          <p:cNvPicPr preferRelativeResize="0"/>
          <p:nvPr/>
        </p:nvPicPr>
        <p:blipFill>
          <a:blip r:embed="rId3">
            <a:alphaModFix/>
          </a:blip>
          <a:stretch>
            <a:fillRect/>
          </a:stretch>
        </p:blipFill>
        <p:spPr>
          <a:xfrm>
            <a:off x="345125" y="1154050"/>
            <a:ext cx="2696025" cy="3092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2"/>
          <p:cNvSpPr/>
          <p:nvPr/>
        </p:nvSpPr>
        <p:spPr>
          <a:xfrm>
            <a:off x="4481375" y="2823325"/>
            <a:ext cx="4636200" cy="2279400"/>
          </a:xfrm>
          <a:prstGeom prst="rect">
            <a:avLst/>
          </a:prstGeom>
          <a:noFill/>
          <a:ln cap="flat" cmpd="sng" w="76200">
            <a:solidFill>
              <a:srgbClr val="C0525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2"/>
          <p:cNvSpPr/>
          <p:nvPr/>
        </p:nvSpPr>
        <p:spPr>
          <a:xfrm>
            <a:off x="35100" y="2823175"/>
            <a:ext cx="4478700" cy="2279400"/>
          </a:xfrm>
          <a:prstGeom prst="rect">
            <a:avLst/>
          </a:prstGeom>
          <a:noFill/>
          <a:ln cap="flat" cmpd="sng" w="76200">
            <a:solidFill>
              <a:srgbClr val="C0525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2"/>
          <p:cNvSpPr/>
          <p:nvPr/>
        </p:nvSpPr>
        <p:spPr>
          <a:xfrm>
            <a:off x="4481375" y="585824"/>
            <a:ext cx="4636200" cy="2207400"/>
          </a:xfrm>
          <a:prstGeom prst="rect">
            <a:avLst/>
          </a:prstGeom>
          <a:noFill/>
          <a:ln cap="flat" cmpd="sng" w="76200">
            <a:solidFill>
              <a:srgbClr val="C0525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2"/>
          <p:cNvSpPr/>
          <p:nvPr/>
        </p:nvSpPr>
        <p:spPr>
          <a:xfrm>
            <a:off x="35100" y="585900"/>
            <a:ext cx="4478700" cy="2207400"/>
          </a:xfrm>
          <a:prstGeom prst="rect">
            <a:avLst/>
          </a:prstGeom>
          <a:noFill/>
          <a:ln cap="flat" cmpd="sng" w="76200">
            <a:solidFill>
              <a:srgbClr val="C0525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2"/>
          <p:cNvSpPr/>
          <p:nvPr/>
        </p:nvSpPr>
        <p:spPr>
          <a:xfrm>
            <a:off x="0" y="-100225"/>
            <a:ext cx="9144000" cy="656100"/>
          </a:xfrm>
          <a:prstGeom prst="rect">
            <a:avLst/>
          </a:prstGeom>
          <a:solidFill>
            <a:srgbClr val="152D5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2"/>
          <p:cNvSpPr txBox="1"/>
          <p:nvPr>
            <p:ph type="title"/>
          </p:nvPr>
        </p:nvSpPr>
        <p:spPr>
          <a:xfrm>
            <a:off x="311700" y="-168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Logistics + Questions?</a:t>
            </a:r>
            <a:endParaRPr>
              <a:solidFill>
                <a:schemeClr val="lt1"/>
              </a:solidFill>
            </a:endParaRPr>
          </a:p>
        </p:txBody>
      </p:sp>
      <p:sp>
        <p:nvSpPr>
          <p:cNvPr id="174" name="Google Shape;174;p22"/>
          <p:cNvSpPr txBox="1"/>
          <p:nvPr>
            <p:ph idx="1" type="body"/>
          </p:nvPr>
        </p:nvSpPr>
        <p:spPr>
          <a:xfrm>
            <a:off x="2540613" y="650550"/>
            <a:ext cx="1940700" cy="2161200"/>
          </a:xfrm>
          <a:prstGeom prst="rect">
            <a:avLst/>
          </a:prstGeom>
          <a:ln>
            <a:noFill/>
          </a:ln>
        </p:spPr>
        <p:txBody>
          <a:bodyPr anchorCtr="0" anchor="ctr" bIns="91425" lIns="91425" spcFirstLastPara="1" rIns="91425" wrap="square" tIns="91425">
            <a:normAutofit/>
          </a:bodyPr>
          <a:lstStyle/>
          <a:p>
            <a:pPr indent="0" lvl="0" marL="0" rtl="0" algn="l">
              <a:spcBef>
                <a:spcPts val="0"/>
              </a:spcBef>
              <a:spcAft>
                <a:spcPts val="0"/>
              </a:spcAft>
              <a:buNone/>
            </a:pPr>
            <a:r>
              <a:rPr lang="en" sz="1400">
                <a:solidFill>
                  <a:schemeClr val="dk1"/>
                </a:solidFill>
              </a:rPr>
              <a:t>Breakfast vouchers are in your neck wallet!</a:t>
            </a:r>
            <a:endParaRPr sz="1400">
              <a:solidFill>
                <a:schemeClr val="dk1"/>
              </a:solidFill>
            </a:endParaRPr>
          </a:p>
          <a:p>
            <a:pPr indent="0" lvl="0" marL="0" rtl="0" algn="l">
              <a:spcBef>
                <a:spcPts val="1200"/>
              </a:spcBef>
              <a:spcAft>
                <a:spcPts val="1200"/>
              </a:spcAft>
              <a:buNone/>
            </a:pPr>
            <a:r>
              <a:rPr lang="en" sz="1400">
                <a:solidFill>
                  <a:schemeClr val="dk1"/>
                </a:solidFill>
              </a:rPr>
              <a:t>Breakfast starts at 7am.</a:t>
            </a:r>
            <a:endParaRPr sz="1400">
              <a:solidFill>
                <a:schemeClr val="dk1"/>
              </a:solidFill>
            </a:endParaRPr>
          </a:p>
        </p:txBody>
      </p:sp>
      <p:sp>
        <p:nvSpPr>
          <p:cNvPr id="175" name="Google Shape;175;p22"/>
          <p:cNvSpPr txBox="1"/>
          <p:nvPr>
            <p:ph idx="1" type="body"/>
          </p:nvPr>
        </p:nvSpPr>
        <p:spPr>
          <a:xfrm>
            <a:off x="6951425" y="704700"/>
            <a:ext cx="2125500" cy="20394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en" sz="1400">
                <a:solidFill>
                  <a:schemeClr val="dk1"/>
                </a:solidFill>
              </a:rPr>
              <a:t>Stop by the registration table for </a:t>
            </a:r>
            <a:r>
              <a:rPr lang="en" sz="1400">
                <a:solidFill>
                  <a:schemeClr val="dk1"/>
                </a:solidFill>
                <a:highlight>
                  <a:schemeClr val="accent6"/>
                </a:highlight>
              </a:rPr>
              <a:t>stickers</a:t>
            </a:r>
            <a:r>
              <a:rPr lang="en" sz="1400">
                <a:solidFill>
                  <a:schemeClr val="dk1"/>
                </a:solidFill>
              </a:rPr>
              <a:t> and </a:t>
            </a:r>
            <a:r>
              <a:rPr lang="en" sz="1400">
                <a:solidFill>
                  <a:schemeClr val="dk1"/>
                </a:solidFill>
                <a:highlight>
                  <a:schemeClr val="accent6"/>
                </a:highlight>
              </a:rPr>
              <a:t>tote bags</a:t>
            </a:r>
            <a:r>
              <a:rPr lang="en" sz="1400">
                <a:solidFill>
                  <a:schemeClr val="dk1"/>
                </a:solidFill>
              </a:rPr>
              <a:t>.</a:t>
            </a:r>
            <a:endParaRPr sz="1400">
              <a:solidFill>
                <a:schemeClr val="dk1"/>
              </a:solidFill>
            </a:endParaRPr>
          </a:p>
        </p:txBody>
      </p:sp>
      <p:sp>
        <p:nvSpPr>
          <p:cNvPr id="176" name="Google Shape;176;p22"/>
          <p:cNvSpPr txBox="1"/>
          <p:nvPr>
            <p:ph idx="1" type="body"/>
          </p:nvPr>
        </p:nvSpPr>
        <p:spPr>
          <a:xfrm>
            <a:off x="2474375" y="2894425"/>
            <a:ext cx="2039400" cy="21612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en" sz="1400">
                <a:solidFill>
                  <a:schemeClr val="dk1"/>
                </a:solidFill>
              </a:rPr>
              <a:t>Please join the discussion on the </a:t>
            </a:r>
            <a:r>
              <a:rPr lang="en" sz="1400">
                <a:solidFill>
                  <a:schemeClr val="dk1"/>
                </a:solidFill>
                <a:highlight>
                  <a:schemeClr val="accent6"/>
                </a:highlight>
              </a:rPr>
              <a:t>#uscots23</a:t>
            </a:r>
            <a:r>
              <a:rPr lang="en" sz="1400">
                <a:solidFill>
                  <a:schemeClr val="dk1"/>
                </a:solidFill>
              </a:rPr>
              <a:t> channel </a:t>
            </a:r>
            <a:r>
              <a:rPr lang="en" sz="1400">
                <a:solidFill>
                  <a:schemeClr val="dk1"/>
                </a:solidFill>
              </a:rPr>
              <a:t>within</a:t>
            </a:r>
            <a:r>
              <a:rPr lang="en" sz="1400">
                <a:solidFill>
                  <a:schemeClr val="dk1"/>
                </a:solidFill>
              </a:rPr>
              <a:t> the CAUSE Slack Workspace.</a:t>
            </a:r>
            <a:endParaRPr sz="1400">
              <a:solidFill>
                <a:schemeClr val="dk1"/>
              </a:solidFill>
            </a:endParaRPr>
          </a:p>
        </p:txBody>
      </p:sp>
      <p:sp>
        <p:nvSpPr>
          <p:cNvPr id="177" name="Google Shape;177;p22"/>
          <p:cNvSpPr txBox="1"/>
          <p:nvPr>
            <p:ph idx="1" type="body"/>
          </p:nvPr>
        </p:nvSpPr>
        <p:spPr>
          <a:xfrm>
            <a:off x="6060300" y="4421900"/>
            <a:ext cx="2039400" cy="656100"/>
          </a:xfrm>
          <a:prstGeom prst="rect">
            <a:avLst/>
          </a:prstGeom>
          <a:ln>
            <a:noFill/>
          </a:ln>
        </p:spPr>
        <p:txBody>
          <a:bodyPr anchorCtr="0" anchor="ctr" bIns="91425" lIns="91425" spcFirstLastPara="1" rIns="91425" wrap="square" tIns="91425">
            <a:normAutofit/>
          </a:bodyPr>
          <a:lstStyle/>
          <a:p>
            <a:pPr indent="0" lvl="0" marL="0" rtl="0" algn="l">
              <a:spcBef>
                <a:spcPts val="0"/>
              </a:spcBef>
              <a:spcAft>
                <a:spcPts val="1200"/>
              </a:spcAft>
              <a:buNone/>
            </a:pPr>
            <a:r>
              <a:rPr lang="en" sz="1400">
                <a:solidFill>
                  <a:schemeClr val="dk1"/>
                </a:solidFill>
              </a:rPr>
              <a:t>Other questions??</a:t>
            </a:r>
            <a:endParaRPr sz="1400">
              <a:solidFill>
                <a:schemeClr val="dk1"/>
              </a:solidFill>
            </a:endParaRPr>
          </a:p>
        </p:txBody>
      </p:sp>
      <p:pic>
        <p:nvPicPr>
          <p:cNvPr id="178" name="Google Shape;178;p22"/>
          <p:cNvPicPr preferRelativeResize="0"/>
          <p:nvPr/>
        </p:nvPicPr>
        <p:blipFill rotWithShape="1">
          <a:blip r:embed="rId3">
            <a:alphaModFix/>
          </a:blip>
          <a:srcRect b="6111" l="0" r="36317" t="3078"/>
          <a:stretch/>
        </p:blipFill>
        <p:spPr>
          <a:xfrm>
            <a:off x="384650" y="816575"/>
            <a:ext cx="1835400" cy="1745900"/>
          </a:xfrm>
          <a:prstGeom prst="rect">
            <a:avLst/>
          </a:prstGeom>
          <a:noFill/>
          <a:ln>
            <a:noFill/>
          </a:ln>
        </p:spPr>
      </p:pic>
      <p:pic>
        <p:nvPicPr>
          <p:cNvPr id="179" name="Google Shape;179;p22"/>
          <p:cNvPicPr preferRelativeResize="0"/>
          <p:nvPr/>
        </p:nvPicPr>
        <p:blipFill>
          <a:blip r:embed="rId4">
            <a:alphaModFix/>
          </a:blip>
          <a:stretch>
            <a:fillRect/>
          </a:stretch>
        </p:blipFill>
        <p:spPr>
          <a:xfrm>
            <a:off x="6055325" y="2955325"/>
            <a:ext cx="1488300" cy="1488300"/>
          </a:xfrm>
          <a:prstGeom prst="rect">
            <a:avLst/>
          </a:prstGeom>
          <a:noFill/>
          <a:ln>
            <a:noFill/>
          </a:ln>
        </p:spPr>
      </p:pic>
      <p:pic>
        <p:nvPicPr>
          <p:cNvPr id="180" name="Google Shape;180;p22"/>
          <p:cNvPicPr preferRelativeResize="0"/>
          <p:nvPr/>
        </p:nvPicPr>
        <p:blipFill>
          <a:blip r:embed="rId5">
            <a:alphaModFix/>
          </a:blip>
          <a:stretch>
            <a:fillRect/>
          </a:stretch>
        </p:blipFill>
        <p:spPr>
          <a:xfrm>
            <a:off x="7524900" y="2955325"/>
            <a:ext cx="1488300" cy="1488300"/>
          </a:xfrm>
          <a:prstGeom prst="rect">
            <a:avLst/>
          </a:prstGeom>
          <a:noFill/>
          <a:ln>
            <a:noFill/>
          </a:ln>
        </p:spPr>
      </p:pic>
      <p:pic>
        <p:nvPicPr>
          <p:cNvPr id="181" name="Google Shape;181;p22"/>
          <p:cNvPicPr preferRelativeResize="0"/>
          <p:nvPr/>
        </p:nvPicPr>
        <p:blipFill>
          <a:blip r:embed="rId6">
            <a:alphaModFix/>
          </a:blip>
          <a:stretch>
            <a:fillRect/>
          </a:stretch>
        </p:blipFill>
        <p:spPr>
          <a:xfrm>
            <a:off x="4572000" y="2955325"/>
            <a:ext cx="1488300" cy="1488300"/>
          </a:xfrm>
          <a:prstGeom prst="rect">
            <a:avLst/>
          </a:prstGeom>
          <a:noFill/>
          <a:ln>
            <a:noFill/>
          </a:ln>
        </p:spPr>
      </p:pic>
      <p:pic>
        <p:nvPicPr>
          <p:cNvPr id="182" name="Google Shape;182;p22"/>
          <p:cNvPicPr preferRelativeResize="0"/>
          <p:nvPr/>
        </p:nvPicPr>
        <p:blipFill>
          <a:blip r:embed="rId7">
            <a:alphaModFix/>
          </a:blip>
          <a:stretch>
            <a:fillRect/>
          </a:stretch>
        </p:blipFill>
        <p:spPr>
          <a:xfrm>
            <a:off x="4571999" y="861500"/>
            <a:ext cx="2208251" cy="1656177"/>
          </a:xfrm>
          <a:prstGeom prst="rect">
            <a:avLst/>
          </a:prstGeom>
          <a:noFill/>
          <a:ln>
            <a:noFill/>
          </a:ln>
        </p:spPr>
      </p:pic>
      <p:pic>
        <p:nvPicPr>
          <p:cNvPr id="183" name="Google Shape;183;p22"/>
          <p:cNvPicPr preferRelativeResize="0"/>
          <p:nvPr/>
        </p:nvPicPr>
        <p:blipFill>
          <a:blip r:embed="rId8">
            <a:alphaModFix/>
          </a:blip>
          <a:stretch>
            <a:fillRect/>
          </a:stretch>
        </p:blipFill>
        <p:spPr>
          <a:xfrm>
            <a:off x="384650" y="3090075"/>
            <a:ext cx="1745900" cy="1745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2D55"/>
        </a:solidFill>
      </p:bgPr>
    </p:bg>
    <p:spTree>
      <p:nvGrpSpPr>
        <p:cNvPr id="187" name="Shape 187"/>
        <p:cNvGrpSpPr/>
        <p:nvPr/>
      </p:nvGrpSpPr>
      <p:grpSpPr>
        <a:xfrm>
          <a:off x="0" y="0"/>
          <a:ext cx="0" cy="0"/>
          <a:chOff x="0" y="0"/>
          <a:chExt cx="0" cy="0"/>
        </a:xfrm>
      </p:grpSpPr>
      <p:sp>
        <p:nvSpPr>
          <p:cNvPr id="188" name="Google Shape;188;p23"/>
          <p:cNvSpPr txBox="1"/>
          <p:nvPr>
            <p:ph type="title"/>
          </p:nvPr>
        </p:nvSpPr>
        <p:spPr>
          <a:xfrm>
            <a:off x="3223450" y="1065925"/>
            <a:ext cx="5608800" cy="2802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4900">
                <a:solidFill>
                  <a:schemeClr val="lt1"/>
                </a:solidFill>
              </a:rPr>
              <a:t>Have a great conference everyone!</a:t>
            </a:r>
            <a:endParaRPr sz="4900">
              <a:solidFill>
                <a:schemeClr val="lt1"/>
              </a:solidFill>
            </a:endParaRPr>
          </a:p>
        </p:txBody>
      </p:sp>
      <p:pic>
        <p:nvPicPr>
          <p:cNvPr id="189" name="Google Shape;189;p23"/>
          <p:cNvPicPr preferRelativeResize="0"/>
          <p:nvPr/>
        </p:nvPicPr>
        <p:blipFill>
          <a:blip r:embed="rId3">
            <a:alphaModFix/>
          </a:blip>
          <a:stretch>
            <a:fillRect/>
          </a:stretch>
        </p:blipFill>
        <p:spPr>
          <a:xfrm>
            <a:off x="527425" y="1025412"/>
            <a:ext cx="2696025" cy="3092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p:nvPr/>
        </p:nvSpPr>
        <p:spPr>
          <a:xfrm>
            <a:off x="4554450" y="2823175"/>
            <a:ext cx="4636200" cy="2279400"/>
          </a:xfrm>
          <a:prstGeom prst="rect">
            <a:avLst/>
          </a:prstGeom>
          <a:noFill/>
          <a:ln cap="flat" cmpd="sng" w="76200">
            <a:solidFill>
              <a:srgbClr val="C0525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p:nvPr/>
        </p:nvSpPr>
        <p:spPr>
          <a:xfrm>
            <a:off x="35100" y="2823175"/>
            <a:ext cx="4536900" cy="2279400"/>
          </a:xfrm>
          <a:prstGeom prst="rect">
            <a:avLst/>
          </a:prstGeom>
          <a:noFill/>
          <a:ln cap="flat" cmpd="sng" w="76200">
            <a:solidFill>
              <a:srgbClr val="C0525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p:nvPr/>
        </p:nvSpPr>
        <p:spPr>
          <a:xfrm>
            <a:off x="4554450" y="663074"/>
            <a:ext cx="4636200" cy="2207400"/>
          </a:xfrm>
          <a:prstGeom prst="rect">
            <a:avLst/>
          </a:prstGeom>
          <a:noFill/>
          <a:ln cap="flat" cmpd="sng" w="76200">
            <a:solidFill>
              <a:srgbClr val="C0525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p:nvPr/>
        </p:nvSpPr>
        <p:spPr>
          <a:xfrm>
            <a:off x="35100" y="663075"/>
            <a:ext cx="4536900" cy="2207400"/>
          </a:xfrm>
          <a:prstGeom prst="rect">
            <a:avLst/>
          </a:prstGeom>
          <a:noFill/>
          <a:ln cap="flat" cmpd="sng" w="76200">
            <a:solidFill>
              <a:srgbClr val="C0525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4"/>
          <p:cNvSpPr/>
          <p:nvPr/>
        </p:nvSpPr>
        <p:spPr>
          <a:xfrm>
            <a:off x="0" y="-100075"/>
            <a:ext cx="9208200" cy="710400"/>
          </a:xfrm>
          <a:prstGeom prst="rect">
            <a:avLst/>
          </a:prstGeom>
          <a:solidFill>
            <a:srgbClr val="152D5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txBox="1"/>
          <p:nvPr>
            <p:ph type="title"/>
          </p:nvPr>
        </p:nvSpPr>
        <p:spPr>
          <a:xfrm>
            <a:off x="311700" y="-168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Keynotes (Presidents Hall)</a:t>
            </a:r>
            <a:endParaRPr>
              <a:solidFill>
                <a:schemeClr val="lt1"/>
              </a:solidFill>
            </a:endParaRPr>
          </a:p>
        </p:txBody>
      </p:sp>
      <p:sp>
        <p:nvSpPr>
          <p:cNvPr id="66" name="Google Shape;66;p14"/>
          <p:cNvSpPr txBox="1"/>
          <p:nvPr>
            <p:ph idx="1" type="body"/>
          </p:nvPr>
        </p:nvSpPr>
        <p:spPr>
          <a:xfrm>
            <a:off x="2286275" y="814650"/>
            <a:ext cx="2195100" cy="216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a:solidFill>
                  <a:schemeClr val="dk1"/>
                </a:solidFill>
              </a:rPr>
              <a:t>Fri 8:00 am: </a:t>
            </a:r>
            <a:endParaRPr sz="1400">
              <a:solidFill>
                <a:schemeClr val="dk1"/>
              </a:solidFill>
            </a:endParaRPr>
          </a:p>
          <a:p>
            <a:pPr indent="0" lvl="0" marL="0" rtl="0" algn="l">
              <a:spcBef>
                <a:spcPts val="1200"/>
              </a:spcBef>
              <a:spcAft>
                <a:spcPts val="0"/>
              </a:spcAft>
              <a:buNone/>
            </a:pPr>
            <a:r>
              <a:rPr i="1" lang="en" sz="1400">
                <a:solidFill>
                  <a:schemeClr val="dk1"/>
                </a:solidFill>
              </a:rPr>
              <a:t>Hacking the News Story: What can bad journalism teach us about good stats communication? </a:t>
            </a:r>
            <a:endParaRPr i="1" sz="1400">
              <a:solidFill>
                <a:schemeClr val="dk1"/>
              </a:solidFill>
            </a:endParaRPr>
          </a:p>
          <a:p>
            <a:pPr indent="0" lvl="0" marL="0" rtl="0" algn="l">
              <a:spcBef>
                <a:spcPts val="1200"/>
              </a:spcBef>
              <a:spcAft>
                <a:spcPts val="1200"/>
              </a:spcAft>
              <a:buNone/>
            </a:pPr>
            <a:r>
              <a:rPr lang="en" sz="1400">
                <a:solidFill>
                  <a:schemeClr val="dk1"/>
                </a:solidFill>
              </a:rPr>
              <a:t>Regina Nuzzo</a:t>
            </a:r>
            <a:endParaRPr sz="1400">
              <a:solidFill>
                <a:schemeClr val="dk1"/>
              </a:solidFill>
            </a:endParaRPr>
          </a:p>
        </p:txBody>
      </p:sp>
      <p:sp>
        <p:nvSpPr>
          <p:cNvPr id="67" name="Google Shape;67;p14"/>
          <p:cNvSpPr txBox="1"/>
          <p:nvPr>
            <p:ph idx="1" type="body"/>
          </p:nvPr>
        </p:nvSpPr>
        <p:spPr>
          <a:xfrm>
            <a:off x="6813150" y="735075"/>
            <a:ext cx="2263800" cy="220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a:solidFill>
                  <a:schemeClr val="dk1"/>
                </a:solidFill>
              </a:rPr>
              <a:t>Fri 2:45 pm:</a:t>
            </a:r>
            <a:endParaRPr sz="1400">
              <a:solidFill>
                <a:schemeClr val="dk1"/>
              </a:solidFill>
            </a:endParaRPr>
          </a:p>
          <a:p>
            <a:pPr indent="0" lvl="0" marL="0" rtl="0" algn="l">
              <a:spcBef>
                <a:spcPts val="1200"/>
              </a:spcBef>
              <a:spcAft>
                <a:spcPts val="0"/>
              </a:spcAft>
              <a:buNone/>
            </a:pPr>
            <a:r>
              <a:rPr i="1" lang="en" sz="1400">
                <a:solidFill>
                  <a:schemeClr val="dk1"/>
                </a:solidFill>
              </a:rPr>
              <a:t>Communication Rumination: Engaging with sci-comm and edutainment</a:t>
            </a:r>
            <a:endParaRPr i="1" sz="1400">
              <a:solidFill>
                <a:schemeClr val="dk1"/>
              </a:solidFill>
            </a:endParaRPr>
          </a:p>
          <a:p>
            <a:pPr indent="0" lvl="0" marL="0" rtl="0" algn="l">
              <a:spcBef>
                <a:spcPts val="1200"/>
              </a:spcBef>
              <a:spcAft>
                <a:spcPts val="1200"/>
              </a:spcAft>
              <a:buNone/>
            </a:pPr>
            <a:r>
              <a:rPr lang="en" sz="1400">
                <a:solidFill>
                  <a:schemeClr val="dk1"/>
                </a:solidFill>
              </a:rPr>
              <a:t>Larry Lesser</a:t>
            </a:r>
            <a:endParaRPr sz="1400">
              <a:solidFill>
                <a:schemeClr val="dk1"/>
              </a:solidFill>
            </a:endParaRPr>
          </a:p>
        </p:txBody>
      </p:sp>
      <p:sp>
        <p:nvSpPr>
          <p:cNvPr id="68" name="Google Shape;68;p14"/>
          <p:cNvSpPr txBox="1"/>
          <p:nvPr>
            <p:ph idx="1" type="body"/>
          </p:nvPr>
        </p:nvSpPr>
        <p:spPr>
          <a:xfrm>
            <a:off x="2308200" y="3010525"/>
            <a:ext cx="2263800" cy="207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a:solidFill>
                  <a:schemeClr val="dk1"/>
                </a:solidFill>
              </a:rPr>
              <a:t>Sat</a:t>
            </a:r>
            <a:r>
              <a:rPr lang="en" sz="1400">
                <a:solidFill>
                  <a:schemeClr val="dk1"/>
                </a:solidFill>
              </a:rPr>
              <a:t> 8:00 am: </a:t>
            </a:r>
            <a:endParaRPr sz="1400">
              <a:solidFill>
                <a:schemeClr val="dk1"/>
              </a:solidFill>
            </a:endParaRPr>
          </a:p>
          <a:p>
            <a:pPr indent="0" lvl="0" marL="0" rtl="0" algn="l">
              <a:spcBef>
                <a:spcPts val="1200"/>
              </a:spcBef>
              <a:spcAft>
                <a:spcPts val="0"/>
              </a:spcAft>
              <a:buNone/>
            </a:pPr>
            <a:r>
              <a:rPr i="1" lang="en" sz="1400">
                <a:solidFill>
                  <a:schemeClr val="dk1"/>
                </a:solidFill>
              </a:rPr>
              <a:t>Communicating to Connect with ALL Students</a:t>
            </a:r>
            <a:r>
              <a:rPr i="1" lang="en" sz="1400">
                <a:solidFill>
                  <a:schemeClr val="dk1"/>
                </a:solidFill>
              </a:rPr>
              <a:t> </a:t>
            </a:r>
            <a:endParaRPr i="1" sz="1400">
              <a:solidFill>
                <a:schemeClr val="dk1"/>
              </a:solidFill>
            </a:endParaRPr>
          </a:p>
          <a:p>
            <a:pPr indent="0" lvl="0" marL="0" rtl="0" algn="l">
              <a:spcBef>
                <a:spcPts val="1200"/>
              </a:spcBef>
              <a:spcAft>
                <a:spcPts val="1200"/>
              </a:spcAft>
              <a:buNone/>
            </a:pPr>
            <a:r>
              <a:rPr lang="en" sz="1400">
                <a:solidFill>
                  <a:schemeClr val="dk1"/>
                </a:solidFill>
              </a:rPr>
              <a:t>Kelly Spoon</a:t>
            </a:r>
            <a:endParaRPr sz="1400">
              <a:solidFill>
                <a:schemeClr val="dk1"/>
              </a:solidFill>
            </a:endParaRPr>
          </a:p>
        </p:txBody>
      </p:sp>
      <p:sp>
        <p:nvSpPr>
          <p:cNvPr id="69" name="Google Shape;69;p14"/>
          <p:cNvSpPr txBox="1"/>
          <p:nvPr>
            <p:ph idx="1" type="body"/>
          </p:nvPr>
        </p:nvSpPr>
        <p:spPr>
          <a:xfrm>
            <a:off x="6813150" y="2977675"/>
            <a:ext cx="2263800" cy="1970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a:solidFill>
                  <a:schemeClr val="dk1"/>
                </a:solidFill>
              </a:rPr>
              <a:t>Sat</a:t>
            </a:r>
            <a:r>
              <a:rPr lang="en" sz="1400">
                <a:solidFill>
                  <a:schemeClr val="dk1"/>
                </a:solidFill>
              </a:rPr>
              <a:t> 1:15 pm:</a:t>
            </a:r>
            <a:endParaRPr sz="1400">
              <a:solidFill>
                <a:schemeClr val="dk1"/>
              </a:solidFill>
            </a:endParaRPr>
          </a:p>
          <a:p>
            <a:pPr indent="0" lvl="0" marL="0" rtl="0" algn="l">
              <a:spcBef>
                <a:spcPts val="1200"/>
              </a:spcBef>
              <a:spcAft>
                <a:spcPts val="0"/>
              </a:spcAft>
              <a:buNone/>
            </a:pPr>
            <a:r>
              <a:rPr i="1" lang="en" sz="1400">
                <a:solidFill>
                  <a:schemeClr val="dk1"/>
                </a:solidFill>
              </a:rPr>
              <a:t>"Wait, What Do You Mean?": Helping students become "full stack" communicators</a:t>
            </a:r>
            <a:endParaRPr i="1" sz="1400">
              <a:solidFill>
                <a:schemeClr val="dk1"/>
              </a:solidFill>
            </a:endParaRPr>
          </a:p>
          <a:p>
            <a:pPr indent="0" lvl="0" marL="0" rtl="0" algn="l">
              <a:spcBef>
                <a:spcPts val="1200"/>
              </a:spcBef>
              <a:spcAft>
                <a:spcPts val="1200"/>
              </a:spcAft>
              <a:buNone/>
            </a:pPr>
            <a:r>
              <a:rPr lang="en" sz="1400">
                <a:solidFill>
                  <a:schemeClr val="dk1"/>
                </a:solidFill>
              </a:rPr>
              <a:t>Sara Stoudt</a:t>
            </a:r>
            <a:endParaRPr sz="1400">
              <a:solidFill>
                <a:schemeClr val="dk1"/>
              </a:solidFill>
            </a:endParaRPr>
          </a:p>
        </p:txBody>
      </p:sp>
      <p:pic>
        <p:nvPicPr>
          <p:cNvPr id="70" name="Google Shape;70;p14"/>
          <p:cNvPicPr preferRelativeResize="0"/>
          <p:nvPr/>
        </p:nvPicPr>
        <p:blipFill>
          <a:blip r:embed="rId3">
            <a:alphaModFix/>
          </a:blip>
          <a:stretch>
            <a:fillRect/>
          </a:stretch>
        </p:blipFill>
        <p:spPr>
          <a:xfrm>
            <a:off x="173750" y="735075"/>
            <a:ext cx="2039450" cy="2039450"/>
          </a:xfrm>
          <a:prstGeom prst="rect">
            <a:avLst/>
          </a:prstGeom>
          <a:noFill/>
          <a:ln>
            <a:noFill/>
          </a:ln>
        </p:spPr>
      </p:pic>
      <p:pic>
        <p:nvPicPr>
          <p:cNvPr id="71" name="Google Shape;71;p14"/>
          <p:cNvPicPr preferRelativeResize="0"/>
          <p:nvPr/>
        </p:nvPicPr>
        <p:blipFill>
          <a:blip r:embed="rId4">
            <a:alphaModFix/>
          </a:blip>
          <a:stretch>
            <a:fillRect/>
          </a:stretch>
        </p:blipFill>
        <p:spPr>
          <a:xfrm>
            <a:off x="4672850" y="731925"/>
            <a:ext cx="2039450" cy="2039450"/>
          </a:xfrm>
          <a:prstGeom prst="rect">
            <a:avLst/>
          </a:prstGeom>
          <a:noFill/>
          <a:ln>
            <a:noFill/>
          </a:ln>
        </p:spPr>
      </p:pic>
      <p:pic>
        <p:nvPicPr>
          <p:cNvPr id="72" name="Google Shape;72;p14"/>
          <p:cNvPicPr preferRelativeResize="0"/>
          <p:nvPr/>
        </p:nvPicPr>
        <p:blipFill rotWithShape="1">
          <a:blip r:embed="rId5">
            <a:alphaModFix/>
          </a:blip>
          <a:srcRect b="-137" l="19048" r="0" t="14351"/>
          <a:stretch/>
        </p:blipFill>
        <p:spPr>
          <a:xfrm>
            <a:off x="201125" y="2953725"/>
            <a:ext cx="1958475" cy="2075400"/>
          </a:xfrm>
          <a:prstGeom prst="rect">
            <a:avLst/>
          </a:prstGeom>
          <a:noFill/>
          <a:ln>
            <a:noFill/>
          </a:ln>
        </p:spPr>
      </p:pic>
      <p:pic>
        <p:nvPicPr>
          <p:cNvPr id="73" name="Google Shape;73;p14"/>
          <p:cNvPicPr preferRelativeResize="0"/>
          <p:nvPr/>
        </p:nvPicPr>
        <p:blipFill>
          <a:blip r:embed="rId6">
            <a:alphaModFix/>
          </a:blip>
          <a:stretch>
            <a:fillRect/>
          </a:stretch>
        </p:blipFill>
        <p:spPr>
          <a:xfrm>
            <a:off x="4672850" y="2977675"/>
            <a:ext cx="2039450" cy="2039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p:nvPr/>
        </p:nvSpPr>
        <p:spPr>
          <a:xfrm>
            <a:off x="4481375" y="2823325"/>
            <a:ext cx="4636200" cy="2279400"/>
          </a:xfrm>
          <a:prstGeom prst="rect">
            <a:avLst/>
          </a:prstGeom>
          <a:noFill/>
          <a:ln cap="flat" cmpd="sng" w="76200">
            <a:solidFill>
              <a:srgbClr val="717CC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5"/>
          <p:cNvSpPr/>
          <p:nvPr/>
        </p:nvSpPr>
        <p:spPr>
          <a:xfrm>
            <a:off x="35100" y="2823175"/>
            <a:ext cx="4478700" cy="2279400"/>
          </a:xfrm>
          <a:prstGeom prst="rect">
            <a:avLst/>
          </a:prstGeom>
          <a:noFill/>
          <a:ln cap="flat" cmpd="sng" w="76200">
            <a:solidFill>
              <a:srgbClr val="717CC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5"/>
          <p:cNvSpPr/>
          <p:nvPr/>
        </p:nvSpPr>
        <p:spPr>
          <a:xfrm>
            <a:off x="4481375" y="585824"/>
            <a:ext cx="4636200" cy="2207400"/>
          </a:xfrm>
          <a:prstGeom prst="rect">
            <a:avLst/>
          </a:prstGeom>
          <a:noFill/>
          <a:ln cap="flat" cmpd="sng" w="76200">
            <a:solidFill>
              <a:srgbClr val="717CC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5"/>
          <p:cNvSpPr/>
          <p:nvPr/>
        </p:nvSpPr>
        <p:spPr>
          <a:xfrm>
            <a:off x="35100" y="585900"/>
            <a:ext cx="4478700" cy="2207400"/>
          </a:xfrm>
          <a:prstGeom prst="rect">
            <a:avLst/>
          </a:prstGeom>
          <a:noFill/>
          <a:ln cap="flat" cmpd="sng" w="76200">
            <a:solidFill>
              <a:srgbClr val="717CC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5"/>
          <p:cNvSpPr/>
          <p:nvPr/>
        </p:nvSpPr>
        <p:spPr>
          <a:xfrm>
            <a:off x="0" y="-100225"/>
            <a:ext cx="9144000" cy="656100"/>
          </a:xfrm>
          <a:prstGeom prst="rect">
            <a:avLst/>
          </a:prstGeom>
          <a:solidFill>
            <a:srgbClr val="152D5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5"/>
          <p:cNvSpPr txBox="1"/>
          <p:nvPr>
            <p:ph type="title"/>
          </p:nvPr>
        </p:nvSpPr>
        <p:spPr>
          <a:xfrm>
            <a:off x="311700" y="-168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Breakout Sessions</a:t>
            </a:r>
            <a:endParaRPr>
              <a:solidFill>
                <a:schemeClr val="lt1"/>
              </a:solidFill>
            </a:endParaRPr>
          </a:p>
        </p:txBody>
      </p:sp>
      <p:sp>
        <p:nvSpPr>
          <p:cNvPr id="84" name="Google Shape;84;p15"/>
          <p:cNvSpPr txBox="1"/>
          <p:nvPr>
            <p:ph idx="1" type="body"/>
          </p:nvPr>
        </p:nvSpPr>
        <p:spPr>
          <a:xfrm>
            <a:off x="2286275" y="650550"/>
            <a:ext cx="2195100" cy="2161200"/>
          </a:xfrm>
          <a:prstGeom prst="rect">
            <a:avLst/>
          </a:prstGeom>
          <a:ln>
            <a:noFill/>
          </a:ln>
        </p:spPr>
        <p:txBody>
          <a:bodyPr anchorCtr="0" anchor="ctr" bIns="91425" lIns="91425" spcFirstLastPara="1" rIns="91425" wrap="square" tIns="91425">
            <a:normAutofit/>
          </a:bodyPr>
          <a:lstStyle/>
          <a:p>
            <a:pPr indent="0" lvl="0" marL="0" rtl="0" algn="l">
              <a:spcBef>
                <a:spcPts val="0"/>
              </a:spcBef>
              <a:spcAft>
                <a:spcPts val="0"/>
              </a:spcAft>
              <a:buNone/>
            </a:pPr>
            <a:r>
              <a:rPr lang="en" sz="1400">
                <a:solidFill>
                  <a:schemeClr val="dk1"/>
                </a:solidFill>
              </a:rPr>
              <a:t>Fri 9:30 am: </a:t>
            </a:r>
            <a:endParaRPr sz="1400">
              <a:solidFill>
                <a:schemeClr val="dk1"/>
              </a:solidFill>
            </a:endParaRPr>
          </a:p>
          <a:p>
            <a:pPr indent="0" lvl="0" marL="0" rtl="0" algn="l">
              <a:spcBef>
                <a:spcPts val="1200"/>
              </a:spcBef>
              <a:spcAft>
                <a:spcPts val="1200"/>
              </a:spcAft>
              <a:buNone/>
            </a:pPr>
            <a:r>
              <a:rPr lang="en" sz="1400">
                <a:solidFill>
                  <a:schemeClr val="dk1"/>
                </a:solidFill>
              </a:rPr>
              <a:t>Choose one of </a:t>
            </a:r>
            <a:r>
              <a:rPr lang="en" sz="1400">
                <a:solidFill>
                  <a:schemeClr val="dk1"/>
                </a:solidFill>
                <a:highlight>
                  <a:schemeClr val="accent6"/>
                </a:highlight>
              </a:rPr>
              <a:t>eight</a:t>
            </a:r>
            <a:r>
              <a:rPr lang="en" sz="1400">
                <a:solidFill>
                  <a:schemeClr val="dk1"/>
                </a:solidFill>
              </a:rPr>
              <a:t> different sessions!</a:t>
            </a:r>
            <a:endParaRPr sz="1400">
              <a:solidFill>
                <a:schemeClr val="dk1"/>
              </a:solidFill>
            </a:endParaRPr>
          </a:p>
        </p:txBody>
      </p:sp>
      <p:sp>
        <p:nvSpPr>
          <p:cNvPr id="85" name="Google Shape;85;p15"/>
          <p:cNvSpPr txBox="1"/>
          <p:nvPr>
            <p:ph idx="1" type="body"/>
          </p:nvPr>
        </p:nvSpPr>
        <p:spPr>
          <a:xfrm>
            <a:off x="6813150" y="704700"/>
            <a:ext cx="2263800" cy="20394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1400">
                <a:solidFill>
                  <a:schemeClr val="dk1"/>
                </a:solidFill>
              </a:rPr>
              <a:t>F</a:t>
            </a:r>
            <a:r>
              <a:rPr lang="en" sz="1400">
                <a:solidFill>
                  <a:schemeClr val="dk1"/>
                </a:solidFill>
              </a:rPr>
              <a:t>r</a:t>
            </a:r>
            <a:r>
              <a:rPr lang="en" sz="1400">
                <a:solidFill>
                  <a:schemeClr val="dk1"/>
                </a:solidFill>
              </a:rPr>
              <a:t>i 1:15 pm:</a:t>
            </a:r>
            <a:endParaRPr sz="1400">
              <a:solidFill>
                <a:schemeClr val="dk1"/>
              </a:solidFill>
            </a:endParaRPr>
          </a:p>
          <a:p>
            <a:pPr indent="0" lvl="0" marL="0" rtl="0" algn="l">
              <a:spcBef>
                <a:spcPts val="1200"/>
              </a:spcBef>
              <a:spcAft>
                <a:spcPts val="1200"/>
              </a:spcAft>
              <a:buNone/>
            </a:pPr>
            <a:r>
              <a:rPr lang="en" sz="1400">
                <a:solidFill>
                  <a:schemeClr val="dk1"/>
                </a:solidFill>
              </a:rPr>
              <a:t>Choose one of </a:t>
            </a:r>
            <a:r>
              <a:rPr lang="en" sz="1400">
                <a:solidFill>
                  <a:schemeClr val="dk1"/>
                </a:solidFill>
                <a:highlight>
                  <a:schemeClr val="accent6"/>
                </a:highlight>
              </a:rPr>
              <a:t>seven </a:t>
            </a:r>
            <a:r>
              <a:rPr lang="en" sz="1400">
                <a:solidFill>
                  <a:schemeClr val="dk1"/>
                </a:solidFill>
              </a:rPr>
              <a:t>different sessions!</a:t>
            </a:r>
            <a:endParaRPr sz="1400">
              <a:solidFill>
                <a:schemeClr val="dk1"/>
              </a:solidFill>
            </a:endParaRPr>
          </a:p>
        </p:txBody>
      </p:sp>
      <p:sp>
        <p:nvSpPr>
          <p:cNvPr id="86" name="Google Shape;86;p15"/>
          <p:cNvSpPr txBox="1"/>
          <p:nvPr>
            <p:ph idx="1" type="body"/>
          </p:nvPr>
        </p:nvSpPr>
        <p:spPr>
          <a:xfrm>
            <a:off x="2318675" y="2894425"/>
            <a:ext cx="2195100" cy="21612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1400">
                <a:solidFill>
                  <a:schemeClr val="dk1"/>
                </a:solidFill>
              </a:rPr>
              <a:t>Fri 4:00 pm: </a:t>
            </a:r>
            <a:endParaRPr sz="1400">
              <a:solidFill>
                <a:schemeClr val="dk1"/>
              </a:solidFill>
            </a:endParaRPr>
          </a:p>
          <a:p>
            <a:pPr indent="0" lvl="0" marL="0" rtl="0" algn="l">
              <a:spcBef>
                <a:spcPts val="1200"/>
              </a:spcBef>
              <a:spcAft>
                <a:spcPts val="1200"/>
              </a:spcAft>
              <a:buNone/>
            </a:pPr>
            <a:r>
              <a:rPr lang="en" sz="1400">
                <a:solidFill>
                  <a:schemeClr val="dk1"/>
                </a:solidFill>
              </a:rPr>
              <a:t>Choose one of </a:t>
            </a:r>
            <a:r>
              <a:rPr lang="en" sz="1400">
                <a:solidFill>
                  <a:schemeClr val="dk1"/>
                </a:solidFill>
                <a:highlight>
                  <a:schemeClr val="accent6"/>
                </a:highlight>
              </a:rPr>
              <a:t>seven </a:t>
            </a:r>
            <a:r>
              <a:rPr lang="en" sz="1400">
                <a:solidFill>
                  <a:schemeClr val="dk1"/>
                </a:solidFill>
              </a:rPr>
              <a:t>different sessions!</a:t>
            </a:r>
            <a:endParaRPr sz="1400">
              <a:solidFill>
                <a:schemeClr val="dk1"/>
              </a:solidFill>
            </a:endParaRPr>
          </a:p>
        </p:txBody>
      </p:sp>
      <p:sp>
        <p:nvSpPr>
          <p:cNvPr id="87" name="Google Shape;87;p15"/>
          <p:cNvSpPr txBox="1"/>
          <p:nvPr>
            <p:ph idx="1" type="body"/>
          </p:nvPr>
        </p:nvSpPr>
        <p:spPr>
          <a:xfrm>
            <a:off x="6813150" y="2916800"/>
            <a:ext cx="2195100" cy="2161200"/>
          </a:xfrm>
          <a:prstGeom prst="rect">
            <a:avLst/>
          </a:prstGeom>
          <a:ln>
            <a:noFill/>
          </a:ln>
        </p:spPr>
        <p:txBody>
          <a:bodyPr anchorCtr="0" anchor="ctr" bIns="91425" lIns="91425" spcFirstLastPara="1" rIns="91425" wrap="square" tIns="91425">
            <a:normAutofit/>
          </a:bodyPr>
          <a:lstStyle/>
          <a:p>
            <a:pPr indent="0" lvl="0" marL="0" rtl="0" algn="l">
              <a:spcBef>
                <a:spcPts val="0"/>
              </a:spcBef>
              <a:spcAft>
                <a:spcPts val="0"/>
              </a:spcAft>
              <a:buNone/>
            </a:pPr>
            <a:r>
              <a:rPr lang="en" sz="1400">
                <a:solidFill>
                  <a:schemeClr val="dk1"/>
                </a:solidFill>
              </a:rPr>
              <a:t>Sat</a:t>
            </a:r>
            <a:r>
              <a:rPr lang="en" sz="1400">
                <a:solidFill>
                  <a:schemeClr val="dk1"/>
                </a:solidFill>
              </a:rPr>
              <a:t> 9:30 am: </a:t>
            </a:r>
            <a:endParaRPr sz="1400">
              <a:solidFill>
                <a:schemeClr val="dk1"/>
              </a:solidFill>
            </a:endParaRPr>
          </a:p>
          <a:p>
            <a:pPr indent="0" lvl="0" marL="0" rtl="0" algn="l">
              <a:spcBef>
                <a:spcPts val="1200"/>
              </a:spcBef>
              <a:spcAft>
                <a:spcPts val="1200"/>
              </a:spcAft>
              <a:buNone/>
            </a:pPr>
            <a:r>
              <a:rPr lang="en" sz="1400">
                <a:solidFill>
                  <a:schemeClr val="dk1"/>
                </a:solidFill>
              </a:rPr>
              <a:t>Choose one of </a:t>
            </a:r>
            <a:r>
              <a:rPr lang="en" sz="1400">
                <a:solidFill>
                  <a:schemeClr val="dk1"/>
                </a:solidFill>
                <a:highlight>
                  <a:schemeClr val="accent6"/>
                </a:highlight>
              </a:rPr>
              <a:t>seven</a:t>
            </a:r>
            <a:r>
              <a:rPr lang="en" sz="1400">
                <a:solidFill>
                  <a:schemeClr val="dk1"/>
                </a:solidFill>
              </a:rPr>
              <a:t> different sessions!</a:t>
            </a:r>
            <a:endParaRPr sz="1400">
              <a:solidFill>
                <a:schemeClr val="dk1"/>
              </a:solidFill>
            </a:endParaRPr>
          </a:p>
        </p:txBody>
      </p:sp>
      <p:pic>
        <p:nvPicPr>
          <p:cNvPr id="88" name="Google Shape;88;p15"/>
          <p:cNvPicPr preferRelativeResize="0"/>
          <p:nvPr/>
        </p:nvPicPr>
        <p:blipFill>
          <a:blip r:embed="rId3">
            <a:alphaModFix/>
          </a:blip>
          <a:stretch>
            <a:fillRect/>
          </a:stretch>
        </p:blipFill>
        <p:spPr>
          <a:xfrm>
            <a:off x="123575" y="730449"/>
            <a:ext cx="2195100" cy="2001413"/>
          </a:xfrm>
          <a:prstGeom prst="rect">
            <a:avLst/>
          </a:prstGeom>
          <a:noFill/>
          <a:ln>
            <a:noFill/>
          </a:ln>
        </p:spPr>
      </p:pic>
      <p:pic>
        <p:nvPicPr>
          <p:cNvPr id="89" name="Google Shape;89;p15"/>
          <p:cNvPicPr preferRelativeResize="0"/>
          <p:nvPr/>
        </p:nvPicPr>
        <p:blipFill>
          <a:blip r:embed="rId4">
            <a:alphaModFix/>
          </a:blip>
          <a:stretch>
            <a:fillRect/>
          </a:stretch>
        </p:blipFill>
        <p:spPr>
          <a:xfrm>
            <a:off x="4632375" y="750175"/>
            <a:ext cx="2195100" cy="1961950"/>
          </a:xfrm>
          <a:prstGeom prst="rect">
            <a:avLst/>
          </a:prstGeom>
          <a:noFill/>
          <a:ln>
            <a:noFill/>
          </a:ln>
        </p:spPr>
      </p:pic>
      <p:pic>
        <p:nvPicPr>
          <p:cNvPr id="90" name="Google Shape;90;p15"/>
          <p:cNvPicPr preferRelativeResize="0"/>
          <p:nvPr/>
        </p:nvPicPr>
        <p:blipFill>
          <a:blip r:embed="rId5">
            <a:alphaModFix/>
          </a:blip>
          <a:stretch>
            <a:fillRect/>
          </a:stretch>
        </p:blipFill>
        <p:spPr>
          <a:xfrm>
            <a:off x="4632375" y="2977672"/>
            <a:ext cx="2195100" cy="1999827"/>
          </a:xfrm>
          <a:prstGeom prst="rect">
            <a:avLst/>
          </a:prstGeom>
          <a:noFill/>
          <a:ln>
            <a:noFill/>
          </a:ln>
        </p:spPr>
      </p:pic>
      <p:pic>
        <p:nvPicPr>
          <p:cNvPr id="91" name="Google Shape;91;p15"/>
          <p:cNvPicPr preferRelativeResize="0"/>
          <p:nvPr/>
        </p:nvPicPr>
        <p:blipFill rotWithShape="1">
          <a:blip r:embed="rId6">
            <a:alphaModFix/>
          </a:blip>
          <a:srcRect b="0" l="4273" r="6885" t="0"/>
          <a:stretch/>
        </p:blipFill>
        <p:spPr>
          <a:xfrm>
            <a:off x="123575" y="3018250"/>
            <a:ext cx="2263800" cy="1958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6"/>
          <p:cNvSpPr/>
          <p:nvPr/>
        </p:nvSpPr>
        <p:spPr>
          <a:xfrm>
            <a:off x="4481375" y="585826"/>
            <a:ext cx="4636200" cy="4494000"/>
          </a:xfrm>
          <a:prstGeom prst="rect">
            <a:avLst/>
          </a:prstGeom>
          <a:noFill/>
          <a:ln cap="flat" cmpd="sng" w="76200">
            <a:solidFill>
              <a:srgbClr val="61ACD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6"/>
          <p:cNvSpPr/>
          <p:nvPr/>
        </p:nvSpPr>
        <p:spPr>
          <a:xfrm>
            <a:off x="35100" y="585900"/>
            <a:ext cx="4478700" cy="4494000"/>
          </a:xfrm>
          <a:prstGeom prst="rect">
            <a:avLst/>
          </a:prstGeom>
          <a:noFill/>
          <a:ln cap="flat" cmpd="sng" w="76200">
            <a:solidFill>
              <a:srgbClr val="61ACD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6"/>
          <p:cNvSpPr/>
          <p:nvPr/>
        </p:nvSpPr>
        <p:spPr>
          <a:xfrm>
            <a:off x="0" y="-100225"/>
            <a:ext cx="9144000" cy="656100"/>
          </a:xfrm>
          <a:prstGeom prst="rect">
            <a:avLst/>
          </a:prstGeom>
          <a:solidFill>
            <a:srgbClr val="152D5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6"/>
          <p:cNvSpPr txBox="1"/>
          <p:nvPr>
            <p:ph type="title"/>
          </p:nvPr>
        </p:nvSpPr>
        <p:spPr>
          <a:xfrm>
            <a:off x="311700" y="-168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Posters and Beyond</a:t>
            </a:r>
            <a:r>
              <a:rPr lang="en">
                <a:solidFill>
                  <a:schemeClr val="lt1"/>
                </a:solidFill>
              </a:rPr>
              <a:t> (Deans Hall)</a:t>
            </a:r>
            <a:endParaRPr>
              <a:solidFill>
                <a:schemeClr val="lt1"/>
              </a:solidFill>
            </a:endParaRPr>
          </a:p>
        </p:txBody>
      </p:sp>
      <p:sp>
        <p:nvSpPr>
          <p:cNvPr id="100" name="Google Shape;100;p16"/>
          <p:cNvSpPr txBox="1"/>
          <p:nvPr>
            <p:ph idx="1" type="body"/>
          </p:nvPr>
        </p:nvSpPr>
        <p:spPr>
          <a:xfrm>
            <a:off x="212350" y="3261075"/>
            <a:ext cx="3898800" cy="1767000"/>
          </a:xfrm>
          <a:prstGeom prst="rect">
            <a:avLst/>
          </a:prstGeom>
          <a:ln>
            <a:noFill/>
          </a:ln>
        </p:spPr>
        <p:txBody>
          <a:bodyPr anchorCtr="0" anchor="ctr" bIns="91425" lIns="91425" spcFirstLastPara="1" rIns="91425" wrap="square" tIns="91425">
            <a:normAutofit/>
          </a:bodyPr>
          <a:lstStyle/>
          <a:p>
            <a:pPr indent="0" lvl="0" marL="0" rtl="0" algn="l">
              <a:spcBef>
                <a:spcPts val="0"/>
              </a:spcBef>
              <a:spcAft>
                <a:spcPts val="0"/>
              </a:spcAft>
              <a:buNone/>
            </a:pPr>
            <a:r>
              <a:rPr lang="en" sz="1400">
                <a:solidFill>
                  <a:schemeClr val="dk1"/>
                </a:solidFill>
              </a:rPr>
              <a:t>Fri 11 am: </a:t>
            </a:r>
            <a:endParaRPr sz="1400">
              <a:solidFill>
                <a:schemeClr val="dk1"/>
              </a:solidFill>
            </a:endParaRPr>
          </a:p>
          <a:p>
            <a:pPr indent="0" lvl="0" marL="0" rtl="0" algn="l">
              <a:spcBef>
                <a:spcPts val="1200"/>
              </a:spcBef>
              <a:spcAft>
                <a:spcPts val="1200"/>
              </a:spcAft>
              <a:buNone/>
            </a:pPr>
            <a:r>
              <a:rPr lang="en" sz="1400">
                <a:solidFill>
                  <a:schemeClr val="dk1"/>
                </a:solidFill>
              </a:rPr>
              <a:t>Come engage with </a:t>
            </a:r>
            <a:r>
              <a:rPr lang="en" sz="1400">
                <a:solidFill>
                  <a:schemeClr val="dk1"/>
                </a:solidFill>
                <a:highlight>
                  <a:schemeClr val="accent6"/>
                </a:highlight>
              </a:rPr>
              <a:t>27</a:t>
            </a:r>
            <a:r>
              <a:rPr lang="en" sz="1400">
                <a:solidFill>
                  <a:schemeClr val="dk1"/>
                </a:solidFill>
              </a:rPr>
              <a:t> presenters!</a:t>
            </a:r>
            <a:endParaRPr sz="1400">
              <a:solidFill>
                <a:schemeClr val="dk1"/>
              </a:solidFill>
            </a:endParaRPr>
          </a:p>
        </p:txBody>
      </p:sp>
      <p:sp>
        <p:nvSpPr>
          <p:cNvPr id="101" name="Google Shape;101;p16"/>
          <p:cNvSpPr txBox="1"/>
          <p:nvPr>
            <p:ph idx="1" type="body"/>
          </p:nvPr>
        </p:nvSpPr>
        <p:spPr>
          <a:xfrm>
            <a:off x="4850075" y="3317275"/>
            <a:ext cx="3898800" cy="1584600"/>
          </a:xfrm>
          <a:prstGeom prst="rect">
            <a:avLst/>
          </a:prstGeom>
          <a:ln>
            <a:noFill/>
          </a:ln>
        </p:spPr>
        <p:txBody>
          <a:bodyPr anchorCtr="0" anchor="ctr" bIns="91425" lIns="91425" spcFirstLastPara="1" rIns="91425" wrap="square" tIns="91425">
            <a:normAutofit/>
          </a:bodyPr>
          <a:lstStyle/>
          <a:p>
            <a:pPr indent="0" lvl="0" marL="0" rtl="0" algn="l">
              <a:spcBef>
                <a:spcPts val="0"/>
              </a:spcBef>
              <a:spcAft>
                <a:spcPts val="0"/>
              </a:spcAft>
              <a:buNone/>
            </a:pPr>
            <a:r>
              <a:rPr lang="en" sz="1400">
                <a:solidFill>
                  <a:schemeClr val="dk1"/>
                </a:solidFill>
              </a:rPr>
              <a:t>Sat 11 am: </a:t>
            </a:r>
            <a:endParaRPr sz="1400">
              <a:solidFill>
                <a:schemeClr val="dk1"/>
              </a:solidFill>
            </a:endParaRPr>
          </a:p>
          <a:p>
            <a:pPr indent="0" lvl="0" marL="0" rtl="0" algn="l">
              <a:spcBef>
                <a:spcPts val="1200"/>
              </a:spcBef>
              <a:spcAft>
                <a:spcPts val="1200"/>
              </a:spcAft>
              <a:buNone/>
            </a:pPr>
            <a:r>
              <a:rPr lang="en" sz="1400">
                <a:solidFill>
                  <a:schemeClr val="dk1"/>
                </a:solidFill>
              </a:rPr>
              <a:t>Come engage with </a:t>
            </a:r>
            <a:r>
              <a:rPr lang="en" sz="1400">
                <a:solidFill>
                  <a:schemeClr val="dk1"/>
                </a:solidFill>
                <a:highlight>
                  <a:schemeClr val="accent6"/>
                </a:highlight>
              </a:rPr>
              <a:t>23</a:t>
            </a:r>
            <a:r>
              <a:rPr lang="en" sz="1400">
                <a:solidFill>
                  <a:schemeClr val="dk1"/>
                </a:solidFill>
              </a:rPr>
              <a:t> presenters!</a:t>
            </a:r>
            <a:endParaRPr sz="1400">
              <a:solidFill>
                <a:schemeClr val="dk1"/>
              </a:solidFill>
            </a:endParaRPr>
          </a:p>
        </p:txBody>
      </p:sp>
      <p:pic>
        <p:nvPicPr>
          <p:cNvPr id="102" name="Google Shape;102;p16"/>
          <p:cNvPicPr preferRelativeResize="0"/>
          <p:nvPr/>
        </p:nvPicPr>
        <p:blipFill>
          <a:blip r:embed="rId3">
            <a:alphaModFix/>
          </a:blip>
          <a:stretch>
            <a:fillRect/>
          </a:stretch>
        </p:blipFill>
        <p:spPr>
          <a:xfrm>
            <a:off x="311701" y="881347"/>
            <a:ext cx="3799449" cy="2606154"/>
          </a:xfrm>
          <a:prstGeom prst="rect">
            <a:avLst/>
          </a:prstGeom>
          <a:noFill/>
          <a:ln>
            <a:noFill/>
          </a:ln>
        </p:spPr>
      </p:pic>
      <p:pic>
        <p:nvPicPr>
          <p:cNvPr id="103" name="Google Shape;103;p16"/>
          <p:cNvPicPr preferRelativeResize="0"/>
          <p:nvPr/>
        </p:nvPicPr>
        <p:blipFill rotWithShape="1">
          <a:blip r:embed="rId4">
            <a:alphaModFix/>
          </a:blip>
          <a:srcRect b="10136" l="0" r="0" t="0"/>
          <a:stretch/>
        </p:blipFill>
        <p:spPr>
          <a:xfrm>
            <a:off x="4949425" y="881350"/>
            <a:ext cx="3799450" cy="26061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7"/>
          <p:cNvSpPr/>
          <p:nvPr/>
        </p:nvSpPr>
        <p:spPr>
          <a:xfrm>
            <a:off x="4481375" y="585826"/>
            <a:ext cx="4636200" cy="4494000"/>
          </a:xfrm>
          <a:prstGeom prst="rect">
            <a:avLst/>
          </a:prstGeom>
          <a:noFill/>
          <a:ln cap="flat" cmpd="sng" w="76200">
            <a:solidFill>
              <a:srgbClr val="65CA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7"/>
          <p:cNvSpPr/>
          <p:nvPr/>
        </p:nvSpPr>
        <p:spPr>
          <a:xfrm>
            <a:off x="35100" y="585900"/>
            <a:ext cx="4478700" cy="4494000"/>
          </a:xfrm>
          <a:prstGeom prst="rect">
            <a:avLst/>
          </a:prstGeom>
          <a:noFill/>
          <a:ln cap="flat" cmpd="sng" w="76200">
            <a:solidFill>
              <a:srgbClr val="65CA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7"/>
          <p:cNvSpPr/>
          <p:nvPr/>
        </p:nvSpPr>
        <p:spPr>
          <a:xfrm>
            <a:off x="0" y="-100225"/>
            <a:ext cx="9144000" cy="656100"/>
          </a:xfrm>
          <a:prstGeom prst="rect">
            <a:avLst/>
          </a:prstGeom>
          <a:solidFill>
            <a:srgbClr val="152D5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7"/>
          <p:cNvSpPr txBox="1"/>
          <p:nvPr>
            <p:ph type="title"/>
          </p:nvPr>
        </p:nvSpPr>
        <p:spPr>
          <a:xfrm>
            <a:off x="311700" y="-168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Lunch + Birds-of-a-Feather Discussions (Presidents Hall)</a:t>
            </a:r>
            <a:endParaRPr>
              <a:solidFill>
                <a:schemeClr val="lt1"/>
              </a:solidFill>
            </a:endParaRPr>
          </a:p>
        </p:txBody>
      </p:sp>
      <p:sp>
        <p:nvSpPr>
          <p:cNvPr id="112" name="Google Shape;112;p17"/>
          <p:cNvSpPr txBox="1"/>
          <p:nvPr>
            <p:ph idx="1" type="body"/>
          </p:nvPr>
        </p:nvSpPr>
        <p:spPr>
          <a:xfrm>
            <a:off x="212350" y="3261075"/>
            <a:ext cx="3898800" cy="1767000"/>
          </a:xfrm>
          <a:prstGeom prst="rect">
            <a:avLst/>
          </a:prstGeom>
          <a:ln>
            <a:noFill/>
          </a:ln>
        </p:spPr>
        <p:txBody>
          <a:bodyPr anchorCtr="0" anchor="ctr" bIns="91425" lIns="91425" spcFirstLastPara="1" rIns="91425" wrap="square" tIns="91425">
            <a:normAutofit/>
          </a:bodyPr>
          <a:lstStyle/>
          <a:p>
            <a:pPr indent="0" lvl="0" marL="0" rtl="0" algn="l">
              <a:spcBef>
                <a:spcPts val="0"/>
              </a:spcBef>
              <a:spcAft>
                <a:spcPts val="0"/>
              </a:spcAft>
              <a:buNone/>
            </a:pPr>
            <a:r>
              <a:rPr lang="en" sz="1400">
                <a:solidFill>
                  <a:schemeClr val="dk1"/>
                </a:solidFill>
              </a:rPr>
              <a:t>Fri noon: Lunch buffet</a:t>
            </a:r>
            <a:endParaRPr sz="1400">
              <a:solidFill>
                <a:schemeClr val="dk1"/>
              </a:solidFill>
            </a:endParaRPr>
          </a:p>
          <a:p>
            <a:pPr indent="0" lvl="0" marL="0" rtl="0" algn="l">
              <a:spcBef>
                <a:spcPts val="1200"/>
              </a:spcBef>
              <a:spcAft>
                <a:spcPts val="0"/>
              </a:spcAft>
              <a:buNone/>
            </a:pPr>
            <a:r>
              <a:rPr lang="en" sz="1400">
                <a:solidFill>
                  <a:schemeClr val="dk1"/>
                </a:solidFill>
                <a:highlight>
                  <a:schemeClr val="accent6"/>
                </a:highlight>
              </a:rPr>
              <a:t>19</a:t>
            </a:r>
            <a:r>
              <a:rPr lang="en" sz="1400">
                <a:solidFill>
                  <a:schemeClr val="dk1"/>
                </a:solidFill>
              </a:rPr>
              <a:t> Birds-of-a-feather tables</a:t>
            </a:r>
            <a:endParaRPr sz="1400">
              <a:solidFill>
                <a:schemeClr val="dk1"/>
              </a:solidFill>
            </a:endParaRPr>
          </a:p>
          <a:p>
            <a:pPr indent="0" lvl="0" marL="0" rtl="0" algn="l">
              <a:spcBef>
                <a:spcPts val="1200"/>
              </a:spcBef>
              <a:spcAft>
                <a:spcPts val="0"/>
              </a:spcAft>
              <a:buNone/>
            </a:pPr>
            <a:r>
              <a:rPr lang="en" sz="1400">
                <a:solidFill>
                  <a:schemeClr val="dk1"/>
                </a:solidFill>
              </a:rPr>
              <a:t>Plenty of non-themed tables too!</a:t>
            </a:r>
            <a:endParaRPr sz="1400">
              <a:solidFill>
                <a:schemeClr val="dk1"/>
              </a:solidFill>
            </a:endParaRPr>
          </a:p>
          <a:p>
            <a:pPr indent="0" lvl="0" marL="0" rtl="0" algn="l">
              <a:spcBef>
                <a:spcPts val="1200"/>
              </a:spcBef>
              <a:spcAft>
                <a:spcPts val="1200"/>
              </a:spcAft>
              <a:buNone/>
            </a:pPr>
            <a:r>
              <a:rPr lang="en" sz="1100">
                <a:solidFill>
                  <a:schemeClr val="dk1"/>
                </a:solidFill>
              </a:rPr>
              <a:t>(Pictured: Gouldian finches)</a:t>
            </a:r>
            <a:endParaRPr sz="1100">
              <a:solidFill>
                <a:schemeClr val="dk1"/>
              </a:solidFill>
            </a:endParaRPr>
          </a:p>
        </p:txBody>
      </p:sp>
      <p:pic>
        <p:nvPicPr>
          <p:cNvPr id="113" name="Google Shape;113;p17"/>
          <p:cNvPicPr preferRelativeResize="0"/>
          <p:nvPr/>
        </p:nvPicPr>
        <p:blipFill>
          <a:blip r:embed="rId3">
            <a:alphaModFix/>
          </a:blip>
          <a:stretch>
            <a:fillRect/>
          </a:stretch>
        </p:blipFill>
        <p:spPr>
          <a:xfrm>
            <a:off x="332549" y="678013"/>
            <a:ext cx="3658399" cy="2583051"/>
          </a:xfrm>
          <a:prstGeom prst="rect">
            <a:avLst/>
          </a:prstGeom>
          <a:noFill/>
          <a:ln>
            <a:noFill/>
          </a:ln>
        </p:spPr>
      </p:pic>
      <p:sp>
        <p:nvSpPr>
          <p:cNvPr id="114" name="Google Shape;114;p17"/>
          <p:cNvSpPr txBox="1"/>
          <p:nvPr>
            <p:ph idx="1" type="body"/>
          </p:nvPr>
        </p:nvSpPr>
        <p:spPr>
          <a:xfrm>
            <a:off x="4850075" y="3317275"/>
            <a:ext cx="3898800" cy="1584600"/>
          </a:xfrm>
          <a:prstGeom prst="rect">
            <a:avLst/>
          </a:prstGeom>
          <a:ln>
            <a:noFill/>
          </a:ln>
        </p:spPr>
        <p:txBody>
          <a:bodyPr anchorCtr="0" anchor="ctr" bIns="91425" lIns="91425" spcFirstLastPara="1" rIns="91425" wrap="square" tIns="91425">
            <a:normAutofit/>
          </a:bodyPr>
          <a:lstStyle/>
          <a:p>
            <a:pPr indent="0" lvl="0" marL="0" rtl="0" algn="l">
              <a:spcBef>
                <a:spcPts val="0"/>
              </a:spcBef>
              <a:spcAft>
                <a:spcPts val="0"/>
              </a:spcAft>
              <a:buNone/>
            </a:pPr>
            <a:r>
              <a:rPr lang="en" sz="1400">
                <a:solidFill>
                  <a:schemeClr val="dk1"/>
                </a:solidFill>
              </a:rPr>
              <a:t>Sat </a:t>
            </a:r>
            <a:r>
              <a:rPr lang="en" sz="1400">
                <a:solidFill>
                  <a:schemeClr val="dk1"/>
                </a:solidFill>
              </a:rPr>
              <a:t>noon: Lunch buffet</a:t>
            </a:r>
            <a:endParaRPr sz="1400">
              <a:solidFill>
                <a:schemeClr val="dk1"/>
              </a:solidFill>
            </a:endParaRPr>
          </a:p>
          <a:p>
            <a:pPr indent="0" lvl="0" marL="0" rtl="0" algn="l">
              <a:spcBef>
                <a:spcPts val="1200"/>
              </a:spcBef>
              <a:spcAft>
                <a:spcPts val="0"/>
              </a:spcAft>
              <a:buNone/>
            </a:pPr>
            <a:r>
              <a:rPr lang="en" sz="1400">
                <a:solidFill>
                  <a:schemeClr val="dk1"/>
                </a:solidFill>
                <a:highlight>
                  <a:schemeClr val="accent6"/>
                </a:highlight>
              </a:rPr>
              <a:t>14</a:t>
            </a:r>
            <a:r>
              <a:rPr lang="en" sz="1400">
                <a:solidFill>
                  <a:schemeClr val="dk1"/>
                </a:solidFill>
              </a:rPr>
              <a:t> Birds-of-a-feather tables</a:t>
            </a:r>
            <a:endParaRPr sz="1400">
              <a:solidFill>
                <a:schemeClr val="dk1"/>
              </a:solidFill>
            </a:endParaRPr>
          </a:p>
          <a:p>
            <a:pPr indent="0" lvl="0" marL="0" rtl="0" algn="l">
              <a:spcBef>
                <a:spcPts val="1200"/>
              </a:spcBef>
              <a:spcAft>
                <a:spcPts val="0"/>
              </a:spcAft>
              <a:buNone/>
            </a:pPr>
            <a:r>
              <a:rPr lang="en" sz="1400">
                <a:solidFill>
                  <a:schemeClr val="dk1"/>
                </a:solidFill>
              </a:rPr>
              <a:t>Plenty of non-themed tables too!</a:t>
            </a:r>
            <a:endParaRPr sz="1400">
              <a:solidFill>
                <a:schemeClr val="dk1"/>
              </a:solidFill>
            </a:endParaRPr>
          </a:p>
          <a:p>
            <a:pPr indent="0" lvl="0" marL="0" rtl="0" algn="l">
              <a:spcBef>
                <a:spcPts val="1200"/>
              </a:spcBef>
              <a:spcAft>
                <a:spcPts val="1200"/>
              </a:spcAft>
              <a:buNone/>
            </a:pPr>
            <a:r>
              <a:rPr lang="en" sz="1100">
                <a:solidFill>
                  <a:schemeClr val="dk1"/>
                </a:solidFill>
              </a:rPr>
              <a:t>(Pictured: Screech owls)</a:t>
            </a:r>
            <a:endParaRPr sz="1100">
              <a:solidFill>
                <a:schemeClr val="dk1"/>
              </a:solidFill>
            </a:endParaRPr>
          </a:p>
        </p:txBody>
      </p:sp>
      <p:pic>
        <p:nvPicPr>
          <p:cNvPr id="115" name="Google Shape;115;p17"/>
          <p:cNvPicPr preferRelativeResize="0"/>
          <p:nvPr/>
        </p:nvPicPr>
        <p:blipFill>
          <a:blip r:embed="rId4">
            <a:alphaModFix/>
          </a:blip>
          <a:stretch>
            <a:fillRect/>
          </a:stretch>
        </p:blipFill>
        <p:spPr>
          <a:xfrm>
            <a:off x="4947150" y="734975"/>
            <a:ext cx="3704643" cy="246916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8"/>
          <p:cNvSpPr/>
          <p:nvPr/>
        </p:nvSpPr>
        <p:spPr>
          <a:xfrm>
            <a:off x="4481375" y="585826"/>
            <a:ext cx="4636200" cy="4494000"/>
          </a:xfrm>
          <a:prstGeom prst="rect">
            <a:avLst/>
          </a:prstGeom>
          <a:noFill/>
          <a:ln cap="flat" cmpd="sng" w="7620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8"/>
          <p:cNvSpPr/>
          <p:nvPr/>
        </p:nvSpPr>
        <p:spPr>
          <a:xfrm>
            <a:off x="35100" y="585900"/>
            <a:ext cx="4478700" cy="4494000"/>
          </a:xfrm>
          <a:prstGeom prst="rect">
            <a:avLst/>
          </a:prstGeom>
          <a:noFill/>
          <a:ln cap="flat" cmpd="sng" w="7620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8"/>
          <p:cNvSpPr/>
          <p:nvPr/>
        </p:nvSpPr>
        <p:spPr>
          <a:xfrm>
            <a:off x="0" y="-100225"/>
            <a:ext cx="9144000" cy="656100"/>
          </a:xfrm>
          <a:prstGeom prst="rect">
            <a:avLst/>
          </a:prstGeom>
          <a:solidFill>
            <a:srgbClr val="152D5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8"/>
          <p:cNvSpPr txBox="1"/>
          <p:nvPr>
            <p:ph type="title"/>
          </p:nvPr>
        </p:nvSpPr>
        <p:spPr>
          <a:xfrm>
            <a:off x="311700" y="-168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A Big Thanks to our Sponsors</a:t>
            </a:r>
            <a:endParaRPr>
              <a:solidFill>
                <a:schemeClr val="lt1"/>
              </a:solidFill>
            </a:endParaRPr>
          </a:p>
        </p:txBody>
      </p:sp>
      <p:sp>
        <p:nvSpPr>
          <p:cNvPr id="124" name="Google Shape;124;p18"/>
          <p:cNvSpPr txBox="1"/>
          <p:nvPr>
            <p:ph idx="1" type="body"/>
          </p:nvPr>
        </p:nvSpPr>
        <p:spPr>
          <a:xfrm>
            <a:off x="4850075" y="866875"/>
            <a:ext cx="3898800" cy="4035000"/>
          </a:xfrm>
          <a:prstGeom prst="rect">
            <a:avLst/>
          </a:prstGeom>
          <a:ln>
            <a:noFill/>
          </a:ln>
        </p:spPr>
        <p:txBody>
          <a:bodyPr anchorCtr="0" anchor="ctr" bIns="91425" lIns="91425" spcFirstLastPara="1" rIns="91425" wrap="square" tIns="91425">
            <a:normAutofit/>
          </a:bodyPr>
          <a:lstStyle/>
          <a:p>
            <a:pPr indent="0" lvl="0" marL="0" rtl="0" algn="l">
              <a:spcBef>
                <a:spcPts val="0"/>
              </a:spcBef>
              <a:spcAft>
                <a:spcPts val="0"/>
              </a:spcAft>
              <a:buNone/>
            </a:pPr>
            <a:r>
              <a:rPr lang="en" sz="1400">
                <a:solidFill>
                  <a:schemeClr val="dk1"/>
                </a:solidFill>
              </a:rPr>
              <a:t>Stop by the </a:t>
            </a:r>
            <a:r>
              <a:rPr lang="en" sz="1400">
                <a:solidFill>
                  <a:schemeClr val="dk1"/>
                </a:solidFill>
                <a:highlight>
                  <a:schemeClr val="accent6"/>
                </a:highlight>
              </a:rPr>
              <a:t>exhibitor tables</a:t>
            </a:r>
            <a:r>
              <a:rPr lang="en" sz="1400">
                <a:solidFill>
                  <a:schemeClr val="dk1"/>
                </a:solidFill>
              </a:rPr>
              <a:t> right outside Presidents Hall!</a:t>
            </a:r>
            <a:endParaRPr sz="1400">
              <a:solidFill>
                <a:schemeClr val="dk1"/>
              </a:solidFill>
            </a:endParaRPr>
          </a:p>
          <a:p>
            <a:pPr indent="0" lvl="0" marL="0" rtl="0" algn="l">
              <a:spcBef>
                <a:spcPts val="1200"/>
              </a:spcBef>
              <a:spcAft>
                <a:spcPts val="0"/>
              </a:spcAft>
              <a:buNone/>
            </a:pPr>
            <a:r>
              <a:rPr lang="en" sz="1400">
                <a:solidFill>
                  <a:schemeClr val="dk1"/>
                </a:solidFill>
              </a:rPr>
              <a:t>Attend one of the remaining </a:t>
            </a:r>
            <a:r>
              <a:rPr lang="en" sz="1400">
                <a:solidFill>
                  <a:schemeClr val="dk1"/>
                </a:solidFill>
                <a:highlight>
                  <a:schemeClr val="accent6"/>
                </a:highlight>
              </a:rPr>
              <a:t>exhibitor demonstrations</a:t>
            </a:r>
            <a:r>
              <a:rPr lang="en" sz="1400">
                <a:solidFill>
                  <a:schemeClr val="dk1"/>
                </a:solidFill>
              </a:rPr>
              <a:t>!</a:t>
            </a:r>
            <a:endParaRPr sz="1400">
              <a:solidFill>
                <a:schemeClr val="dk1"/>
              </a:solidFill>
            </a:endParaRPr>
          </a:p>
          <a:p>
            <a:pPr indent="-317500" lvl="0" marL="457200" rtl="0" algn="l">
              <a:spcBef>
                <a:spcPts val="1200"/>
              </a:spcBef>
              <a:spcAft>
                <a:spcPts val="0"/>
              </a:spcAft>
              <a:buClr>
                <a:schemeClr val="dk1"/>
              </a:buClr>
              <a:buSzPts val="1400"/>
              <a:buChar char="●"/>
            </a:pPr>
            <a:r>
              <a:rPr lang="en" sz="1400">
                <a:solidFill>
                  <a:schemeClr val="dk1"/>
                </a:solidFill>
              </a:rPr>
              <a:t>Fri, 5:30pm: </a:t>
            </a:r>
            <a:r>
              <a:rPr i="1" lang="en" sz="1400">
                <a:solidFill>
                  <a:schemeClr val="dk1"/>
                </a:solidFill>
              </a:rPr>
              <a:t>Communicating Data through SAS Visual Analytics </a:t>
            </a:r>
            <a:r>
              <a:rPr lang="en" sz="1400">
                <a:solidFill>
                  <a:schemeClr val="dk1"/>
                </a:solidFill>
              </a:rPr>
              <a:t>(Room 107)</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Fri, 5:30pm: </a:t>
            </a:r>
            <a:r>
              <a:rPr i="1" lang="en" sz="1400">
                <a:solidFill>
                  <a:schemeClr val="dk1"/>
                </a:solidFill>
              </a:rPr>
              <a:t>Leveraging Integrated Media for Student Success in Introductory Statistics | Pearson </a:t>
            </a:r>
            <a:r>
              <a:rPr lang="en" sz="1400">
                <a:solidFill>
                  <a:schemeClr val="dk1"/>
                </a:solidFill>
              </a:rPr>
              <a:t>(Room 109)</a:t>
            </a:r>
            <a:endParaRPr sz="1400">
              <a:solidFill>
                <a:schemeClr val="dk1"/>
              </a:solidFill>
            </a:endParaRPr>
          </a:p>
        </p:txBody>
      </p:sp>
      <p:pic>
        <p:nvPicPr>
          <p:cNvPr id="125" name="Google Shape;125;p18"/>
          <p:cNvPicPr preferRelativeResize="0"/>
          <p:nvPr/>
        </p:nvPicPr>
        <p:blipFill>
          <a:blip r:embed="rId3">
            <a:alphaModFix/>
          </a:blip>
          <a:stretch>
            <a:fillRect/>
          </a:stretch>
        </p:blipFill>
        <p:spPr>
          <a:xfrm>
            <a:off x="498301" y="662750"/>
            <a:ext cx="3552299" cy="43401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9"/>
          <p:cNvSpPr/>
          <p:nvPr/>
        </p:nvSpPr>
        <p:spPr>
          <a:xfrm>
            <a:off x="4481375" y="2823325"/>
            <a:ext cx="4636200" cy="2279400"/>
          </a:xfrm>
          <a:prstGeom prst="rect">
            <a:avLst/>
          </a:prstGeom>
          <a:noFill/>
          <a:ln cap="flat" cmpd="sng" w="76200">
            <a:solidFill>
              <a:srgbClr val="C0525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9"/>
          <p:cNvSpPr/>
          <p:nvPr/>
        </p:nvSpPr>
        <p:spPr>
          <a:xfrm>
            <a:off x="35100" y="2823175"/>
            <a:ext cx="4478700" cy="2279400"/>
          </a:xfrm>
          <a:prstGeom prst="rect">
            <a:avLst/>
          </a:prstGeom>
          <a:noFill/>
          <a:ln cap="flat" cmpd="sng" w="76200">
            <a:solidFill>
              <a:srgbClr val="C0525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9"/>
          <p:cNvSpPr/>
          <p:nvPr/>
        </p:nvSpPr>
        <p:spPr>
          <a:xfrm>
            <a:off x="4481375" y="585824"/>
            <a:ext cx="4636200" cy="2207400"/>
          </a:xfrm>
          <a:prstGeom prst="rect">
            <a:avLst/>
          </a:prstGeom>
          <a:noFill/>
          <a:ln cap="flat" cmpd="sng" w="76200">
            <a:solidFill>
              <a:srgbClr val="C0525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9"/>
          <p:cNvSpPr/>
          <p:nvPr/>
        </p:nvSpPr>
        <p:spPr>
          <a:xfrm>
            <a:off x="35100" y="585900"/>
            <a:ext cx="4478700" cy="2207400"/>
          </a:xfrm>
          <a:prstGeom prst="rect">
            <a:avLst/>
          </a:prstGeom>
          <a:noFill/>
          <a:ln cap="flat" cmpd="sng" w="76200">
            <a:solidFill>
              <a:srgbClr val="C0525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9"/>
          <p:cNvSpPr/>
          <p:nvPr/>
        </p:nvSpPr>
        <p:spPr>
          <a:xfrm>
            <a:off x="0" y="-100225"/>
            <a:ext cx="9144000" cy="656100"/>
          </a:xfrm>
          <a:prstGeom prst="rect">
            <a:avLst/>
          </a:prstGeom>
          <a:solidFill>
            <a:srgbClr val="152D5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9"/>
          <p:cNvSpPr txBox="1"/>
          <p:nvPr>
            <p:ph type="title"/>
          </p:nvPr>
        </p:nvSpPr>
        <p:spPr>
          <a:xfrm>
            <a:off x="311700" y="-168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Banquet + Awards (Presidents Hall – Friday)</a:t>
            </a:r>
            <a:endParaRPr>
              <a:solidFill>
                <a:schemeClr val="lt1"/>
              </a:solidFill>
            </a:endParaRPr>
          </a:p>
        </p:txBody>
      </p:sp>
      <p:sp>
        <p:nvSpPr>
          <p:cNvPr id="136" name="Google Shape;136;p19"/>
          <p:cNvSpPr txBox="1"/>
          <p:nvPr>
            <p:ph idx="1" type="body"/>
          </p:nvPr>
        </p:nvSpPr>
        <p:spPr>
          <a:xfrm>
            <a:off x="2540613" y="650550"/>
            <a:ext cx="1940700" cy="2161200"/>
          </a:xfrm>
          <a:prstGeom prst="rect">
            <a:avLst/>
          </a:prstGeom>
          <a:ln>
            <a:noFill/>
          </a:ln>
        </p:spPr>
        <p:txBody>
          <a:bodyPr anchorCtr="0" anchor="ctr" bIns="91425" lIns="91425" spcFirstLastPara="1" rIns="91425" wrap="square" tIns="91425">
            <a:normAutofit/>
          </a:bodyPr>
          <a:lstStyle/>
          <a:p>
            <a:pPr indent="0" lvl="0" marL="0" rtl="0" algn="l">
              <a:spcBef>
                <a:spcPts val="0"/>
              </a:spcBef>
              <a:spcAft>
                <a:spcPts val="0"/>
              </a:spcAft>
              <a:buNone/>
            </a:pPr>
            <a:r>
              <a:rPr lang="en" sz="1400">
                <a:solidFill>
                  <a:schemeClr val="dk1"/>
                </a:solidFill>
              </a:rPr>
              <a:t>6:30 pm: </a:t>
            </a:r>
            <a:endParaRPr sz="1400">
              <a:solidFill>
                <a:schemeClr val="dk1"/>
              </a:solidFill>
            </a:endParaRPr>
          </a:p>
          <a:p>
            <a:pPr indent="0" lvl="0" marL="0" rtl="0" algn="l">
              <a:spcBef>
                <a:spcPts val="1200"/>
              </a:spcBef>
              <a:spcAft>
                <a:spcPts val="1200"/>
              </a:spcAft>
              <a:buNone/>
            </a:pPr>
            <a:r>
              <a:rPr lang="en" sz="1400">
                <a:solidFill>
                  <a:schemeClr val="dk1"/>
                </a:solidFill>
              </a:rPr>
              <a:t>Dinner Buffet</a:t>
            </a:r>
            <a:endParaRPr sz="1400">
              <a:solidFill>
                <a:schemeClr val="dk1"/>
              </a:solidFill>
            </a:endParaRPr>
          </a:p>
        </p:txBody>
      </p:sp>
      <p:sp>
        <p:nvSpPr>
          <p:cNvPr id="137" name="Google Shape;137;p19"/>
          <p:cNvSpPr txBox="1"/>
          <p:nvPr>
            <p:ph idx="1" type="body"/>
          </p:nvPr>
        </p:nvSpPr>
        <p:spPr>
          <a:xfrm>
            <a:off x="6813150" y="704700"/>
            <a:ext cx="2263800" cy="20394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1400">
                <a:solidFill>
                  <a:schemeClr val="dk1"/>
                </a:solidFill>
              </a:rPr>
              <a:t>7:00 pm:</a:t>
            </a:r>
            <a:endParaRPr sz="1400">
              <a:solidFill>
                <a:schemeClr val="dk1"/>
              </a:solidFill>
            </a:endParaRPr>
          </a:p>
          <a:p>
            <a:pPr indent="0" lvl="0" marL="0" rtl="0" algn="l">
              <a:spcBef>
                <a:spcPts val="1200"/>
              </a:spcBef>
              <a:spcAft>
                <a:spcPts val="0"/>
              </a:spcAft>
              <a:buNone/>
            </a:pPr>
            <a:r>
              <a:rPr lang="en" sz="1400">
                <a:solidFill>
                  <a:schemeClr val="dk1"/>
                </a:solidFill>
              </a:rPr>
              <a:t>Banquet Presentation: </a:t>
            </a:r>
            <a:r>
              <a:rPr i="1" lang="en" sz="1400">
                <a:solidFill>
                  <a:schemeClr val="dk1"/>
                </a:solidFill>
              </a:rPr>
              <a:t>Deconstructing the News to Promote Statistical Literacy</a:t>
            </a:r>
            <a:endParaRPr i="1" sz="1400">
              <a:solidFill>
                <a:schemeClr val="dk1"/>
              </a:solidFill>
            </a:endParaRPr>
          </a:p>
          <a:p>
            <a:pPr indent="0" lvl="0" marL="0" rtl="0" algn="l">
              <a:spcBef>
                <a:spcPts val="1200"/>
              </a:spcBef>
              <a:spcAft>
                <a:spcPts val="1200"/>
              </a:spcAft>
              <a:buNone/>
            </a:pPr>
            <a:r>
              <a:rPr lang="en" sz="1400">
                <a:solidFill>
                  <a:schemeClr val="dk1"/>
                </a:solidFill>
              </a:rPr>
              <a:t>John Bailer</a:t>
            </a:r>
            <a:endParaRPr sz="1400">
              <a:solidFill>
                <a:schemeClr val="dk1"/>
              </a:solidFill>
            </a:endParaRPr>
          </a:p>
        </p:txBody>
      </p:sp>
      <p:sp>
        <p:nvSpPr>
          <p:cNvPr id="138" name="Google Shape;138;p19"/>
          <p:cNvSpPr txBox="1"/>
          <p:nvPr>
            <p:ph idx="1" type="body"/>
          </p:nvPr>
        </p:nvSpPr>
        <p:spPr>
          <a:xfrm>
            <a:off x="2474375" y="2894425"/>
            <a:ext cx="2039400" cy="21612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1400">
                <a:solidFill>
                  <a:schemeClr val="dk1"/>
                </a:solidFill>
              </a:rPr>
              <a:t>7</a:t>
            </a:r>
            <a:r>
              <a:rPr lang="en" sz="1400">
                <a:solidFill>
                  <a:schemeClr val="dk1"/>
                </a:solidFill>
              </a:rPr>
              <a:t>:30 pm: </a:t>
            </a:r>
            <a:endParaRPr sz="1400">
              <a:solidFill>
                <a:schemeClr val="dk1"/>
              </a:solidFill>
            </a:endParaRPr>
          </a:p>
          <a:p>
            <a:pPr indent="0" lvl="0" marL="0" rtl="0" algn="l">
              <a:spcBef>
                <a:spcPts val="1200"/>
              </a:spcBef>
              <a:spcAft>
                <a:spcPts val="1200"/>
              </a:spcAft>
              <a:buNone/>
            </a:pPr>
            <a:r>
              <a:rPr lang="en" sz="1400">
                <a:solidFill>
                  <a:schemeClr val="dk1"/>
                </a:solidFill>
              </a:rPr>
              <a:t>A-Mu-Sing Winners</a:t>
            </a:r>
            <a:endParaRPr sz="1400">
              <a:solidFill>
                <a:schemeClr val="dk1"/>
              </a:solidFill>
            </a:endParaRPr>
          </a:p>
        </p:txBody>
      </p:sp>
      <p:sp>
        <p:nvSpPr>
          <p:cNvPr id="139" name="Google Shape;139;p19"/>
          <p:cNvSpPr txBox="1"/>
          <p:nvPr>
            <p:ph idx="1" type="body"/>
          </p:nvPr>
        </p:nvSpPr>
        <p:spPr>
          <a:xfrm>
            <a:off x="6813150" y="2916800"/>
            <a:ext cx="2195100" cy="2161200"/>
          </a:xfrm>
          <a:prstGeom prst="rect">
            <a:avLst/>
          </a:prstGeom>
          <a:ln>
            <a:noFill/>
          </a:ln>
        </p:spPr>
        <p:txBody>
          <a:bodyPr anchorCtr="0" anchor="ctr" bIns="91425" lIns="91425" spcFirstLastPara="1" rIns="91425" wrap="square" tIns="91425">
            <a:normAutofit/>
          </a:bodyPr>
          <a:lstStyle/>
          <a:p>
            <a:pPr indent="0" lvl="0" marL="0" rtl="0" algn="l">
              <a:spcBef>
                <a:spcPts val="0"/>
              </a:spcBef>
              <a:spcAft>
                <a:spcPts val="0"/>
              </a:spcAft>
              <a:buNone/>
            </a:pPr>
            <a:r>
              <a:rPr lang="en" sz="1400">
                <a:solidFill>
                  <a:schemeClr val="dk1"/>
                </a:solidFill>
              </a:rPr>
              <a:t>7:50</a:t>
            </a:r>
            <a:r>
              <a:rPr lang="en" sz="1400">
                <a:solidFill>
                  <a:schemeClr val="dk1"/>
                </a:solidFill>
              </a:rPr>
              <a:t> pm: </a:t>
            </a:r>
            <a:endParaRPr sz="1400">
              <a:solidFill>
                <a:schemeClr val="dk1"/>
              </a:solidFill>
            </a:endParaRPr>
          </a:p>
          <a:p>
            <a:pPr indent="0" lvl="0" marL="0" rtl="0" algn="l">
              <a:spcBef>
                <a:spcPts val="1200"/>
              </a:spcBef>
              <a:spcAft>
                <a:spcPts val="1200"/>
              </a:spcAft>
              <a:buNone/>
            </a:pPr>
            <a:r>
              <a:rPr lang="en" sz="1400">
                <a:solidFill>
                  <a:schemeClr val="dk1"/>
                </a:solidFill>
              </a:rPr>
              <a:t>George Cobb Lifetime Achievement Award in Statistics Education</a:t>
            </a:r>
            <a:endParaRPr sz="1400">
              <a:solidFill>
                <a:schemeClr val="dk1"/>
              </a:solidFill>
            </a:endParaRPr>
          </a:p>
        </p:txBody>
      </p:sp>
      <p:pic>
        <p:nvPicPr>
          <p:cNvPr id="140" name="Google Shape;140;p19"/>
          <p:cNvPicPr preferRelativeResize="0"/>
          <p:nvPr/>
        </p:nvPicPr>
        <p:blipFill rotWithShape="1">
          <a:blip r:embed="rId3">
            <a:alphaModFix/>
          </a:blip>
          <a:srcRect b="0" l="9800" r="14750" t="0"/>
          <a:stretch/>
        </p:blipFill>
        <p:spPr>
          <a:xfrm>
            <a:off x="123575" y="689613"/>
            <a:ext cx="2263798" cy="1999824"/>
          </a:xfrm>
          <a:prstGeom prst="rect">
            <a:avLst/>
          </a:prstGeom>
          <a:noFill/>
          <a:ln>
            <a:noFill/>
          </a:ln>
        </p:spPr>
      </p:pic>
      <p:pic>
        <p:nvPicPr>
          <p:cNvPr id="141" name="Google Shape;141;p19"/>
          <p:cNvPicPr preferRelativeResize="0"/>
          <p:nvPr/>
        </p:nvPicPr>
        <p:blipFill rotWithShape="1">
          <a:blip r:embed="rId4">
            <a:alphaModFix/>
          </a:blip>
          <a:srcRect b="1941" l="0" r="0" t="0"/>
          <a:stretch/>
        </p:blipFill>
        <p:spPr>
          <a:xfrm>
            <a:off x="4710225" y="689700"/>
            <a:ext cx="2039400" cy="1999800"/>
          </a:xfrm>
          <a:prstGeom prst="rect">
            <a:avLst/>
          </a:prstGeom>
          <a:noFill/>
          <a:ln>
            <a:noFill/>
          </a:ln>
        </p:spPr>
      </p:pic>
      <p:pic>
        <p:nvPicPr>
          <p:cNvPr id="142" name="Google Shape;142;p19"/>
          <p:cNvPicPr preferRelativeResize="0"/>
          <p:nvPr/>
        </p:nvPicPr>
        <p:blipFill rotWithShape="1">
          <a:blip r:embed="rId5">
            <a:alphaModFix/>
          </a:blip>
          <a:srcRect b="38787" l="19283" r="0" t="6061"/>
          <a:stretch/>
        </p:blipFill>
        <p:spPr>
          <a:xfrm>
            <a:off x="160675" y="2962963"/>
            <a:ext cx="2195101" cy="1999826"/>
          </a:xfrm>
          <a:prstGeom prst="rect">
            <a:avLst/>
          </a:prstGeom>
          <a:noFill/>
          <a:ln>
            <a:noFill/>
          </a:ln>
        </p:spPr>
      </p:pic>
      <p:pic>
        <p:nvPicPr>
          <p:cNvPr id="143" name="Google Shape;143;p19"/>
          <p:cNvPicPr preferRelativeResize="0"/>
          <p:nvPr/>
        </p:nvPicPr>
        <p:blipFill rotWithShape="1">
          <a:blip r:embed="rId6">
            <a:alphaModFix/>
          </a:blip>
          <a:srcRect b="0" l="0" r="29913" t="0"/>
          <a:stretch/>
        </p:blipFill>
        <p:spPr>
          <a:xfrm>
            <a:off x="4710225" y="2962975"/>
            <a:ext cx="2039398" cy="1999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0"/>
          <p:cNvSpPr/>
          <p:nvPr/>
        </p:nvSpPr>
        <p:spPr>
          <a:xfrm>
            <a:off x="13200" y="555875"/>
            <a:ext cx="9117600" cy="4494000"/>
          </a:xfrm>
          <a:prstGeom prst="rect">
            <a:avLst/>
          </a:prstGeom>
          <a:noFill/>
          <a:ln cap="flat" cmpd="sng" w="76200">
            <a:solidFill>
              <a:srgbClr val="65CA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0"/>
          <p:cNvSpPr/>
          <p:nvPr/>
        </p:nvSpPr>
        <p:spPr>
          <a:xfrm>
            <a:off x="0" y="-100225"/>
            <a:ext cx="9144000" cy="656100"/>
          </a:xfrm>
          <a:prstGeom prst="rect">
            <a:avLst/>
          </a:prstGeom>
          <a:solidFill>
            <a:srgbClr val="152D5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0"/>
          <p:cNvSpPr txBox="1"/>
          <p:nvPr>
            <p:ph type="title"/>
          </p:nvPr>
        </p:nvSpPr>
        <p:spPr>
          <a:xfrm>
            <a:off x="311700" y="-168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Closing Session </a:t>
            </a:r>
            <a:r>
              <a:rPr lang="en">
                <a:solidFill>
                  <a:schemeClr val="lt1"/>
                </a:solidFill>
              </a:rPr>
              <a:t>(Presidents Hall)</a:t>
            </a:r>
            <a:endParaRPr>
              <a:solidFill>
                <a:schemeClr val="lt1"/>
              </a:solidFill>
            </a:endParaRPr>
          </a:p>
        </p:txBody>
      </p:sp>
      <p:sp>
        <p:nvSpPr>
          <p:cNvPr id="151" name="Google Shape;151;p20"/>
          <p:cNvSpPr txBox="1"/>
          <p:nvPr>
            <p:ph idx="1" type="body"/>
          </p:nvPr>
        </p:nvSpPr>
        <p:spPr>
          <a:xfrm>
            <a:off x="358300" y="3317275"/>
            <a:ext cx="8390700" cy="1584600"/>
          </a:xfrm>
          <a:prstGeom prst="rect">
            <a:avLst/>
          </a:prstGeom>
          <a:ln>
            <a:noFill/>
          </a:ln>
        </p:spPr>
        <p:txBody>
          <a:bodyPr anchorCtr="0" anchor="ctr" bIns="91425" lIns="91425" spcFirstLastPara="1" rIns="91425" wrap="square" tIns="91425">
            <a:normAutofit/>
          </a:bodyPr>
          <a:lstStyle/>
          <a:p>
            <a:pPr indent="0" lvl="0" marL="0" rtl="0" algn="l">
              <a:spcBef>
                <a:spcPts val="0"/>
              </a:spcBef>
              <a:spcAft>
                <a:spcPts val="0"/>
              </a:spcAft>
              <a:buNone/>
            </a:pPr>
            <a:r>
              <a:rPr lang="en">
                <a:solidFill>
                  <a:schemeClr val="dk1"/>
                </a:solidFill>
              </a:rPr>
              <a:t>Sat 2:30 pm:</a:t>
            </a:r>
            <a:endParaRPr>
              <a:solidFill>
                <a:schemeClr val="dk1"/>
              </a:solidFill>
            </a:endParaRPr>
          </a:p>
          <a:p>
            <a:pPr indent="0" lvl="0" marL="0" rtl="0" algn="l">
              <a:spcBef>
                <a:spcPts val="1200"/>
              </a:spcBef>
              <a:spcAft>
                <a:spcPts val="1200"/>
              </a:spcAft>
              <a:buNone/>
            </a:pPr>
            <a:r>
              <a:rPr lang="en">
                <a:solidFill>
                  <a:schemeClr val="dk1"/>
                </a:solidFill>
              </a:rPr>
              <a:t>5 minute talks reflecting on the conference and the theme of “Communicating with/about Data”</a:t>
            </a:r>
            <a:endParaRPr>
              <a:solidFill>
                <a:schemeClr val="dk1"/>
              </a:solidFill>
            </a:endParaRPr>
          </a:p>
        </p:txBody>
      </p:sp>
      <p:pic>
        <p:nvPicPr>
          <p:cNvPr id="152" name="Google Shape;152;p20"/>
          <p:cNvPicPr preferRelativeResize="0"/>
          <p:nvPr/>
        </p:nvPicPr>
        <p:blipFill>
          <a:blip r:embed="rId3">
            <a:alphaModFix/>
          </a:blip>
          <a:stretch>
            <a:fillRect/>
          </a:stretch>
        </p:blipFill>
        <p:spPr>
          <a:xfrm>
            <a:off x="311702" y="807852"/>
            <a:ext cx="1415950" cy="1415950"/>
          </a:xfrm>
          <a:prstGeom prst="rect">
            <a:avLst/>
          </a:prstGeom>
          <a:noFill/>
          <a:ln>
            <a:noFill/>
          </a:ln>
        </p:spPr>
      </p:pic>
      <p:pic>
        <p:nvPicPr>
          <p:cNvPr id="153" name="Google Shape;153;p20"/>
          <p:cNvPicPr preferRelativeResize="0"/>
          <p:nvPr/>
        </p:nvPicPr>
        <p:blipFill>
          <a:blip r:embed="rId4">
            <a:alphaModFix/>
          </a:blip>
          <a:stretch>
            <a:fillRect/>
          </a:stretch>
        </p:blipFill>
        <p:spPr>
          <a:xfrm>
            <a:off x="1975563" y="1863775"/>
            <a:ext cx="1589329" cy="1415950"/>
          </a:xfrm>
          <a:prstGeom prst="rect">
            <a:avLst/>
          </a:prstGeom>
          <a:noFill/>
          <a:ln>
            <a:noFill/>
          </a:ln>
        </p:spPr>
      </p:pic>
      <p:pic>
        <p:nvPicPr>
          <p:cNvPr id="154" name="Google Shape;154;p20"/>
          <p:cNvPicPr preferRelativeResize="0"/>
          <p:nvPr/>
        </p:nvPicPr>
        <p:blipFill>
          <a:blip r:embed="rId5">
            <a:alphaModFix/>
          </a:blip>
          <a:stretch>
            <a:fillRect/>
          </a:stretch>
        </p:blipFill>
        <p:spPr>
          <a:xfrm>
            <a:off x="3814387" y="806700"/>
            <a:ext cx="1415950" cy="1418239"/>
          </a:xfrm>
          <a:prstGeom prst="rect">
            <a:avLst/>
          </a:prstGeom>
          <a:noFill/>
          <a:ln>
            <a:noFill/>
          </a:ln>
        </p:spPr>
      </p:pic>
      <p:pic>
        <p:nvPicPr>
          <p:cNvPr id="155" name="Google Shape;155;p20"/>
          <p:cNvPicPr preferRelativeResize="0"/>
          <p:nvPr/>
        </p:nvPicPr>
        <p:blipFill>
          <a:blip r:embed="rId6">
            <a:alphaModFix/>
          </a:blip>
          <a:stretch>
            <a:fillRect/>
          </a:stretch>
        </p:blipFill>
        <p:spPr>
          <a:xfrm>
            <a:off x="5547000" y="1863775"/>
            <a:ext cx="1415950" cy="1415950"/>
          </a:xfrm>
          <a:prstGeom prst="rect">
            <a:avLst/>
          </a:prstGeom>
          <a:noFill/>
          <a:ln>
            <a:noFill/>
          </a:ln>
        </p:spPr>
      </p:pic>
      <p:pic>
        <p:nvPicPr>
          <p:cNvPr id="156" name="Google Shape;156;p20"/>
          <p:cNvPicPr preferRelativeResize="0"/>
          <p:nvPr/>
        </p:nvPicPr>
        <p:blipFill rotWithShape="1">
          <a:blip r:embed="rId7">
            <a:alphaModFix/>
          </a:blip>
          <a:srcRect b="23896" l="0" r="9428" t="0"/>
          <a:stretch/>
        </p:blipFill>
        <p:spPr>
          <a:xfrm>
            <a:off x="7279600" y="816325"/>
            <a:ext cx="1415950" cy="139897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2D55"/>
        </a:solidFill>
      </p:bgPr>
    </p:bg>
    <p:spTree>
      <p:nvGrpSpPr>
        <p:cNvPr id="160" name="Shape 160"/>
        <p:cNvGrpSpPr/>
        <p:nvPr/>
      </p:nvGrpSpPr>
      <p:grpSpPr>
        <a:xfrm>
          <a:off x="0" y="0"/>
          <a:ext cx="0" cy="0"/>
          <a:chOff x="0" y="0"/>
          <a:chExt cx="0" cy="0"/>
        </a:xfrm>
      </p:grpSpPr>
      <p:sp>
        <p:nvSpPr>
          <p:cNvPr id="161" name="Google Shape;161;p21"/>
          <p:cNvSpPr txBox="1"/>
          <p:nvPr>
            <p:ph type="title"/>
          </p:nvPr>
        </p:nvSpPr>
        <p:spPr>
          <a:xfrm>
            <a:off x="236300" y="98900"/>
            <a:ext cx="8520600" cy="28026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sz="3500">
                <a:solidFill>
                  <a:schemeClr val="lt1"/>
                </a:solidFill>
              </a:rPr>
              <a:t>On the count of 3, please say the code word.</a:t>
            </a:r>
            <a:endParaRPr sz="3500">
              <a:solidFill>
                <a:schemeClr val="lt1"/>
              </a:solidFill>
            </a:endParaRPr>
          </a:p>
          <a:p>
            <a:pPr indent="0" lvl="0" marL="0" rtl="0" algn="ctr">
              <a:spcBef>
                <a:spcPts val="0"/>
              </a:spcBef>
              <a:spcAft>
                <a:spcPts val="0"/>
              </a:spcAft>
              <a:buNone/>
            </a:pPr>
            <a:r>
              <a:t/>
            </a:r>
            <a:endParaRPr sz="3500">
              <a:solidFill>
                <a:schemeClr val="lt1"/>
              </a:solidFill>
            </a:endParaRPr>
          </a:p>
          <a:p>
            <a:pPr indent="0" lvl="0" marL="0" rtl="0" algn="l">
              <a:spcBef>
                <a:spcPts val="0"/>
              </a:spcBef>
              <a:spcAft>
                <a:spcPts val="0"/>
              </a:spcAft>
              <a:buNone/>
            </a:pPr>
            <a:r>
              <a:t/>
            </a:r>
            <a:endParaRPr sz="3500">
              <a:solidFill>
                <a:schemeClr val="lt1"/>
              </a:solidFill>
            </a:endParaRPr>
          </a:p>
          <a:p>
            <a:pPr indent="0" lvl="0" marL="0" rtl="0" algn="ctr">
              <a:spcBef>
                <a:spcPts val="0"/>
              </a:spcBef>
              <a:spcAft>
                <a:spcPts val="0"/>
              </a:spcAft>
              <a:buNone/>
            </a:pPr>
            <a:r>
              <a:rPr lang="en" sz="3500">
                <a:solidFill>
                  <a:schemeClr val="lt1"/>
                </a:solidFill>
              </a:rPr>
              <a:t>1… 2… 3…</a:t>
            </a:r>
            <a:endParaRPr sz="3500">
              <a:solidFill>
                <a:schemeClr val="lt1"/>
              </a:solidFill>
            </a:endParaRPr>
          </a:p>
        </p:txBody>
      </p:sp>
      <p:pic>
        <p:nvPicPr>
          <p:cNvPr id="162" name="Google Shape;162;p21"/>
          <p:cNvPicPr preferRelativeResize="0"/>
          <p:nvPr/>
        </p:nvPicPr>
        <p:blipFill rotWithShape="1">
          <a:blip r:embed="rId3">
            <a:alphaModFix/>
          </a:blip>
          <a:srcRect b="19874" l="0" r="0" t="29912"/>
          <a:stretch/>
        </p:blipFill>
        <p:spPr>
          <a:xfrm>
            <a:off x="236300" y="2846500"/>
            <a:ext cx="3201024" cy="2143124"/>
          </a:xfrm>
          <a:prstGeom prst="rect">
            <a:avLst/>
          </a:prstGeom>
          <a:noFill/>
          <a:ln>
            <a:noFill/>
          </a:ln>
        </p:spPr>
      </p:pic>
      <p:pic>
        <p:nvPicPr>
          <p:cNvPr id="163" name="Google Shape;163;p21"/>
          <p:cNvPicPr preferRelativeResize="0"/>
          <p:nvPr/>
        </p:nvPicPr>
        <p:blipFill>
          <a:blip r:embed="rId4">
            <a:alphaModFix/>
          </a:blip>
          <a:stretch>
            <a:fillRect/>
          </a:stretch>
        </p:blipFill>
        <p:spPr>
          <a:xfrm>
            <a:off x="5627975" y="2846500"/>
            <a:ext cx="3215462" cy="2143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