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61" r:id="rId5"/>
    <p:sldId id="263" r:id="rId6"/>
    <p:sldId id="264" r:id="rId7"/>
    <p:sldId id="262" r:id="rId8"/>
    <p:sldId id="265" r:id="rId9"/>
    <p:sldId id="260" r:id="rId10"/>
    <p:sldId id="259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2" d="100"/>
          <a:sy n="62" d="100"/>
        </p:scale>
        <p:origin x="76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C45DB-0188-467D-8E3D-387645487013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D4EFB-6BAD-4D80-826D-B5D6C52FE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89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799"/>
            <a:ext cx="8825658" cy="3640667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C45DB-0188-467D-8E3D-387645487013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D4EFB-6BAD-4D80-826D-B5D6C52FE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637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C45DB-0188-467D-8E3D-387645487013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D4EFB-6BAD-4D80-826D-B5D6C52FE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5016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0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C45DB-0188-467D-8E3D-387645487013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D4EFB-6BAD-4D80-826D-B5D6C52FEAA3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256478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C45DB-0188-467D-8E3D-387645487013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D4EFB-6BAD-4D80-826D-B5D6C52FE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9529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C45DB-0188-467D-8E3D-387645487013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D4EFB-6BAD-4D80-826D-B5D6C52FE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5647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C45DB-0188-467D-8E3D-387645487013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D4EFB-6BAD-4D80-826D-B5D6C52FE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0906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C45DB-0188-467D-8E3D-387645487013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D4EFB-6BAD-4D80-826D-B5D6C52FE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2459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C45DB-0188-467D-8E3D-387645487013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D4EFB-6BAD-4D80-826D-B5D6C52FE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146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C45DB-0188-467D-8E3D-387645487013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D4EFB-6BAD-4D80-826D-B5D6C52FE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803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C45DB-0188-467D-8E3D-387645487013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D4EFB-6BAD-4D80-826D-B5D6C52FE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765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C45DB-0188-467D-8E3D-387645487013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D4EFB-6BAD-4D80-826D-B5D6C52FE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150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C45DB-0188-467D-8E3D-387645487013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D4EFB-6BAD-4D80-826D-B5D6C52FE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335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C45DB-0188-467D-8E3D-387645487013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D4EFB-6BAD-4D80-826D-B5D6C52FE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257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C45DB-0188-467D-8E3D-387645487013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D4EFB-6BAD-4D80-826D-B5D6C52FE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901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3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5" y="3129280"/>
            <a:ext cx="34010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C45DB-0188-467D-8E3D-387645487013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D4EFB-6BAD-4D80-826D-B5D6C52FE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630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C45DB-0188-467D-8E3D-387645487013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D4EFB-6BAD-4D80-826D-B5D6C52FE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253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"/>
          <a:stretch/>
        </p:blipFill>
        <p:spPr>
          <a:xfrm>
            <a:off x="0" y="2669685"/>
            <a:ext cx="4035669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000"/>
                </a:schemeClr>
              </a:gs>
              <a:gs pos="69000">
                <a:schemeClr val="accent5">
                  <a:alpha val="0"/>
                </a:schemeClr>
              </a:gs>
              <a:gs pos="36000">
                <a:schemeClr val="accent5"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B52C45DB-0188-467D-8E3D-387645487013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D4EFB-6BAD-4D80-826D-B5D6C52FE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6645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55680A-4C5C-455D-AE16-A758CE5736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7701" y="1454964"/>
            <a:ext cx="6255561" cy="330884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600" dirty="0"/>
              <a:t>Data: What’s Communication Got to Do with It?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83C33F-6C28-44C9-8463-98F2E51430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7701" y="4763803"/>
            <a:ext cx="6255561" cy="1464378"/>
          </a:xfrm>
        </p:spPr>
        <p:txBody>
          <a:bodyPr>
            <a:normAutofit/>
          </a:bodyPr>
          <a:lstStyle/>
          <a:p>
            <a:r>
              <a:rPr lang="en-US" dirty="0"/>
              <a:t>Lisa W. Kay</a:t>
            </a:r>
          </a:p>
          <a:p>
            <a:r>
              <a:rPr lang="en-US" dirty="0"/>
              <a:t>Eastern Kentucky University</a:t>
            </a:r>
          </a:p>
        </p:txBody>
      </p:sp>
      <p:pic>
        <p:nvPicPr>
          <p:cNvPr id="5" name="Picture 4" descr="3D abstract blue and gold cube illustration">
            <a:extLst>
              <a:ext uri="{FF2B5EF4-FFF2-40B4-BE49-F238E27FC236}">
                <a16:creationId xmlns:a16="http://schemas.microsoft.com/office/drawing/2014/main" id="{CA780B5F-2C95-964B-4E81-2B0FD0388F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291" r="38161"/>
          <a:stretch/>
        </p:blipFill>
        <p:spPr>
          <a:xfrm>
            <a:off x="7557315" y="10"/>
            <a:ext cx="4634685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EC9835E-03D3-4D0F-9408-14C8B62C0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54467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5FD00-8D2B-43C7-BD6B-0669074D3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925" y="147144"/>
            <a:ext cx="10005847" cy="1716614"/>
          </a:xfrm>
        </p:spPr>
        <p:txBody>
          <a:bodyPr/>
          <a:lstStyle/>
          <a:p>
            <a:r>
              <a:rPr lang="en-US" dirty="0"/>
              <a:t>And a gratuitous nod to the conference code word—here are my cats. All 10 of them.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30C805-8786-03F9-3A8E-158771B794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1" t="23295" r="11870" b="19233"/>
          <a:stretch/>
        </p:blipFill>
        <p:spPr>
          <a:xfrm>
            <a:off x="1951453" y="2514600"/>
            <a:ext cx="2818787" cy="1828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9D214B7-6756-C55B-46C2-9E22703634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108" t="19771" r="13423" b="2145"/>
          <a:stretch/>
        </p:blipFill>
        <p:spPr>
          <a:xfrm>
            <a:off x="5210995" y="2514600"/>
            <a:ext cx="1557800" cy="1828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5828B5-66C2-97A7-F5B0-2E57C41073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5" b="17395"/>
          <a:stretch/>
        </p:blipFill>
        <p:spPr>
          <a:xfrm>
            <a:off x="7209550" y="2514600"/>
            <a:ext cx="2941687" cy="1828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4E63CF6-D441-BE13-4166-4AE156629F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699" y="4634076"/>
            <a:ext cx="2619375" cy="19621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F299349-0600-7AD4-F1A3-9894731964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0847" y="4634076"/>
            <a:ext cx="1476375" cy="19621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1CF16B7-7B1E-4BA2-2BB8-3C6EE69789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80443" y="4634076"/>
            <a:ext cx="2619375" cy="19621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30E500-FC81-3BA5-9810-C4A78FFE0F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10995" y="4634076"/>
            <a:ext cx="3495675" cy="196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7926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0D31-361E-332C-583D-15929C401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739BB2-017D-14D1-202E-408153D9FB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200" dirty="0">
                <a:latin typeface="+mn-lt"/>
              </a:rPr>
              <a:t>Cobb, G. W. (2007). One possible frame for thinking about experiential learning. </a:t>
            </a:r>
            <a:r>
              <a:rPr lang="en-US" sz="2200" i="1" dirty="0">
                <a:latin typeface="+mn-lt"/>
              </a:rPr>
              <a:t>International Statistical Review / Revue </a:t>
            </a:r>
            <a:r>
              <a:rPr lang="en-US" sz="2200" i="1" dirty="0" err="1">
                <a:latin typeface="+mn-lt"/>
              </a:rPr>
              <a:t>Internationale</a:t>
            </a:r>
            <a:r>
              <a:rPr lang="en-US" sz="2200" i="1" dirty="0">
                <a:latin typeface="+mn-lt"/>
              </a:rPr>
              <a:t> de </a:t>
            </a:r>
            <a:r>
              <a:rPr lang="en-US" sz="2200" i="1" dirty="0" err="1">
                <a:latin typeface="+mn-lt"/>
              </a:rPr>
              <a:t>Statistique</a:t>
            </a:r>
            <a:r>
              <a:rPr lang="en-US" sz="2200" dirty="0">
                <a:latin typeface="+mn-lt"/>
              </a:rPr>
              <a:t>, </a:t>
            </a:r>
            <a:r>
              <a:rPr lang="en-US" sz="2200" i="1" dirty="0">
                <a:latin typeface="+mn-lt"/>
              </a:rPr>
              <a:t>75</a:t>
            </a:r>
            <a:r>
              <a:rPr lang="en-US" sz="2200" dirty="0">
                <a:latin typeface="+mn-lt"/>
              </a:rPr>
              <a:t>(3), 336–347. http://www.jstor.org/stable/41509874</a:t>
            </a:r>
          </a:p>
          <a:p>
            <a:pPr marL="0" indent="0">
              <a:buNone/>
            </a:pPr>
            <a:r>
              <a:rPr lang="en-US" sz="2200" dirty="0" err="1">
                <a:latin typeface="+mn-lt"/>
              </a:rPr>
              <a:t>Juřena</a:t>
            </a:r>
            <a:r>
              <a:rPr lang="en-US" sz="2200" dirty="0">
                <a:latin typeface="+mn-lt"/>
              </a:rPr>
              <a:t>, D. (2017). </a:t>
            </a:r>
            <a:r>
              <a:rPr lang="en-US" sz="2200" i="1" dirty="0">
                <a:latin typeface="+mn-lt"/>
              </a:rPr>
              <a:t>File:Terminator in Madame Tussaud London (33465711484).jpg</a:t>
            </a:r>
            <a:r>
              <a:rPr lang="en-US" sz="2200" dirty="0">
                <a:latin typeface="+mn-lt"/>
              </a:rPr>
              <a:t>. https://commons.wikimedia.org/wiki/File:Terminator_in_Madame_Tussaud_London_%2833465711484%29.jpg . CC-BY-SA-2.0.</a:t>
            </a:r>
          </a:p>
          <a:p>
            <a:pPr marL="0" indent="0">
              <a:buNone/>
            </a:pPr>
            <a:r>
              <a:rPr lang="en-US" sz="2200" dirty="0" err="1">
                <a:latin typeface="+mn-lt"/>
              </a:rPr>
              <a:t>Roose</a:t>
            </a:r>
            <a:r>
              <a:rPr lang="en-US" sz="2200" dirty="0">
                <a:latin typeface="+mn-lt"/>
              </a:rPr>
              <a:t>, K. (2023, May 30). </a:t>
            </a:r>
            <a:r>
              <a:rPr lang="en-US" sz="2200" dirty="0">
                <a:effectLst/>
                <a:latin typeface="+mn-lt"/>
              </a:rPr>
              <a:t>A.I. poses ‘risk of extinction,’ industry leaders warn. </a:t>
            </a:r>
            <a:r>
              <a:rPr lang="en-US" sz="2200" i="1" dirty="0">
                <a:effectLst/>
                <a:latin typeface="+mn-lt"/>
              </a:rPr>
              <a:t>The New York Times</a:t>
            </a:r>
            <a:r>
              <a:rPr lang="en-US" sz="2200" dirty="0">
                <a:effectLst/>
                <a:latin typeface="+mn-lt"/>
              </a:rPr>
              <a:t>. https://www.nytimes.com/2023/05/30/technology/ai-threat-warning.html?campaign_id=190&amp;emc=edit_ufn_20230602&amp;instance_id=94096&amp;nl=from-the-times&amp;regi_id=58861203&amp;segment_id=134552&amp;te=1&amp;user_id=a24a6eeca7d8b188f444d87cbb6addb3</a:t>
            </a:r>
          </a:p>
          <a:p>
            <a:pPr marL="0" indent="0">
              <a:buNone/>
            </a:pPr>
            <a:r>
              <a:rPr lang="en-US" dirty="0"/>
              <a:t> </a:t>
            </a:r>
            <a:endParaRPr lang="en-US" sz="20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62760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06DEF-0B8D-4831-8ED2-69604DECC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You Get Is What You See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DFA32-5AB1-42F0-95E9-F93CBA47BA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9664005" cy="45533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Visualization/Visual Aids</a:t>
            </a:r>
          </a:p>
          <a:p>
            <a:r>
              <a:rPr lang="en-US" sz="3200" dirty="0"/>
              <a:t>Art, inspiration</a:t>
            </a:r>
          </a:p>
          <a:p>
            <a:r>
              <a:rPr lang="en-US" sz="3200" dirty="0"/>
              <a:t>Gestalt Principles</a:t>
            </a:r>
          </a:p>
          <a:p>
            <a:r>
              <a:rPr lang="en-US" sz="3200" dirty="0"/>
              <a:t>Using visuals in teaching: diagrams, tables, class generated visuals, formulas, interactive visuals</a:t>
            </a:r>
          </a:p>
          <a:p>
            <a:pPr lvl="1"/>
            <a:r>
              <a:rPr lang="en-US" sz="3000" dirty="0"/>
              <a:t>Quote from audience member: “Start with art”</a:t>
            </a:r>
          </a:p>
        </p:txBody>
      </p:sp>
    </p:spTree>
    <p:extLst>
      <p:ext uri="{BB962C8B-B14F-4D97-AF65-F5344CB8AC3E}">
        <p14:creationId xmlns:p14="http://schemas.microsoft.com/office/powerpoint/2010/main" val="39157740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F5704-721F-4448-B633-D1CDF6D92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746118" cy="1400530"/>
          </a:xfrm>
        </p:spPr>
        <p:txBody>
          <a:bodyPr/>
          <a:lstStyle/>
          <a:p>
            <a:r>
              <a:rPr lang="en-US" dirty="0"/>
              <a:t>We Don’t Need Another Hero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AD9E84-A82A-486F-A314-CDBC54A2E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038300" cy="41954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Instructional Approaches</a:t>
            </a:r>
          </a:p>
          <a:p>
            <a:r>
              <a:rPr lang="en-US" sz="3200" dirty="0"/>
              <a:t>Guided peer reviews</a:t>
            </a:r>
          </a:p>
          <a:p>
            <a:r>
              <a:rPr lang="en-US" sz="3200" dirty="0"/>
              <a:t>Instructor as “facilitator and co-learner”</a:t>
            </a:r>
          </a:p>
          <a:p>
            <a:r>
              <a:rPr lang="en-US" sz="3200" dirty="0"/>
              <a:t>Make interactive</a:t>
            </a:r>
          </a:p>
          <a:p>
            <a:r>
              <a:rPr lang="en-US" sz="3200" dirty="0"/>
              <a:t>Generate engagement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710893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32869-D4E9-BA4F-5F83-0759983E4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Stay Together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46781A-D53F-AD33-014B-5F0151A903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Collaboration</a:t>
            </a:r>
          </a:p>
          <a:p>
            <a:r>
              <a:rPr lang="en-US" sz="3200" dirty="0"/>
              <a:t>George Cobb (2007): “Statistics, at its best, is a collaborative undertaking.”</a:t>
            </a:r>
          </a:p>
          <a:p>
            <a:r>
              <a:rPr lang="en-US" sz="3200" dirty="0"/>
              <a:t>Power of collaboration</a:t>
            </a:r>
          </a:p>
          <a:p>
            <a:r>
              <a:rPr lang="en-US" sz="3200" dirty="0"/>
              <a:t>Assume grace and good intentions</a:t>
            </a:r>
          </a:p>
          <a:p>
            <a:r>
              <a:rPr lang="en-US" sz="3200" dirty="0"/>
              <a:t>Collaborative keys</a:t>
            </a:r>
          </a:p>
        </p:txBody>
      </p:sp>
    </p:spTree>
    <p:extLst>
      <p:ext uri="{BB962C8B-B14F-4D97-AF65-F5344CB8AC3E}">
        <p14:creationId xmlns:p14="http://schemas.microsoft.com/office/powerpoint/2010/main" val="4142628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C00F0-D537-1A66-0C74-685D373CE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(Not) One of the Living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667202-8832-D466-5B5C-7E152B4160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Artificial intelligence</a:t>
            </a:r>
          </a:p>
          <a:p>
            <a:r>
              <a:rPr lang="en-US" sz="3200" dirty="0"/>
              <a:t>Chat GPT</a:t>
            </a:r>
          </a:p>
          <a:p>
            <a:r>
              <a:rPr lang="en-US" sz="3200" dirty="0"/>
              <a:t>Need to address, but everything will be okay, right?</a:t>
            </a:r>
          </a:p>
        </p:txBody>
      </p:sp>
    </p:spTree>
    <p:extLst>
      <p:ext uri="{BB962C8B-B14F-4D97-AF65-F5344CB8AC3E}">
        <p14:creationId xmlns:p14="http://schemas.microsoft.com/office/powerpoint/2010/main" val="7860123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0C743D-8553-CAFD-5B67-A07AAB2F92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8737" y="1212351"/>
            <a:ext cx="6016523" cy="264045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>
                <a:latin typeface="+mn-lt"/>
              </a:rPr>
              <a:t>“</a:t>
            </a:r>
            <a:r>
              <a:rPr lang="en-US" sz="2400" b="0" i="0" dirty="0">
                <a:effectLst/>
                <a:latin typeface="+mn-lt"/>
              </a:rPr>
              <a:t>Eventually, some believe, A.I. could become powerful enough that it could create societal-scale disruptions within a few years if nothing is done to slow it down, though researchers sometimes stop short of explaining how that would happen.”</a:t>
            </a:r>
            <a:endParaRPr lang="en-US" sz="2400" dirty="0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A4755F-2B2A-D3ED-E648-452517CEAF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691" t="16858" r="33103" b="12644"/>
          <a:stretch/>
        </p:blipFill>
        <p:spPr>
          <a:xfrm>
            <a:off x="226740" y="139728"/>
            <a:ext cx="5593748" cy="6126480"/>
          </a:xfrm>
          <a:prstGeom prst="rect">
            <a:avLst/>
          </a:prstGeom>
        </p:spPr>
      </p:pic>
      <p:pic>
        <p:nvPicPr>
          <p:cNvPr id="7" name="Picture 6" descr="A picture containing horror, human face, person, indoor&#10;&#10;Description automatically generated">
            <a:extLst>
              <a:ext uri="{FF2B5EF4-FFF2-40B4-BE49-F238E27FC236}">
                <a16:creationId xmlns:a16="http://schemas.microsoft.com/office/drawing/2014/main" id="{ADB819E1-867D-69FA-3672-ACBE1E271F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307" y="3747869"/>
            <a:ext cx="3864637" cy="25603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40BE3F4-A32A-2397-AB09-0157A8BFC863}"/>
              </a:ext>
            </a:extLst>
          </p:cNvPr>
          <p:cNvSpPr txBox="1"/>
          <p:nvPr/>
        </p:nvSpPr>
        <p:spPr>
          <a:xfrm>
            <a:off x="95873" y="6266208"/>
            <a:ext cx="638025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From https://www.nytimes.com/2023/05/30/technology/ai-threat-warning.html?campaign_id=190&amp;emc=edit_ufn_20230602&amp;instance_id=94096&amp;nl=from-the-times&amp;regi_id=58861203&amp;segment_id=134552&amp;te=1&amp;user_id=a24a6eeca7d8b188f444d87cbb6addb3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EC76AE-98E0-CEC4-09E2-01B53EDA6DB1}"/>
              </a:ext>
            </a:extLst>
          </p:cNvPr>
          <p:cNvSpPr txBox="1"/>
          <p:nvPr/>
        </p:nvSpPr>
        <p:spPr>
          <a:xfrm>
            <a:off x="6215865" y="6350169"/>
            <a:ext cx="574939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/>
              <a:t>Juřena</a:t>
            </a:r>
            <a:r>
              <a:rPr lang="en-US" sz="900" dirty="0"/>
              <a:t>, D. (2017). </a:t>
            </a:r>
            <a:r>
              <a:rPr lang="en-US" sz="900" i="1" dirty="0"/>
              <a:t>File:Terminator in Madame Tussaud London (33465711484).jpg</a:t>
            </a:r>
            <a:r>
              <a:rPr lang="en-US" sz="900" dirty="0"/>
              <a:t>. https://commons.wikimedia.org/wiki/File:Terminator_in_Madame_Tussaud_London_%2833465711484%29.jpg . CC-BY-SA-2.0.</a:t>
            </a:r>
          </a:p>
        </p:txBody>
      </p:sp>
    </p:spTree>
    <p:extLst>
      <p:ext uri="{BB962C8B-B14F-4D97-AF65-F5344CB8AC3E}">
        <p14:creationId xmlns:p14="http://schemas.microsoft.com/office/powerpoint/2010/main" val="2276854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5A90F-0F3F-B70C-8859-68CC5CB39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 Me in the Heart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7CD06-D9CC-D75A-E35F-1C785807F5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Humanizing Statistics</a:t>
            </a:r>
          </a:p>
          <a:p>
            <a:r>
              <a:rPr lang="en-US" sz="3200" dirty="0"/>
              <a:t>Embodied quantification</a:t>
            </a:r>
          </a:p>
          <a:p>
            <a:r>
              <a:rPr lang="en-US" sz="3200" dirty="0"/>
              <a:t>Social justice issues</a:t>
            </a:r>
          </a:p>
          <a:p>
            <a:r>
              <a:rPr lang="en-US" sz="3200" dirty="0"/>
              <a:t>Tell a story</a:t>
            </a:r>
          </a:p>
          <a:p>
            <a:r>
              <a:rPr lang="en-US" sz="3200" dirty="0"/>
              <a:t>Use edutainment</a:t>
            </a:r>
          </a:p>
          <a:p>
            <a:r>
              <a:rPr lang="en-US" sz="3200" dirty="0"/>
              <a:t>Statistics as plot elements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729110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50348848_6366778396677909_8520743946575063463_n">
            <a:hlinkClick r:id="" action="ppaction://media"/>
            <a:extLst>
              <a:ext uri="{FF2B5EF4-FFF2-40B4-BE49-F238E27FC236}">
                <a16:creationId xmlns:a16="http://schemas.microsoft.com/office/drawing/2014/main" id="{3243CD5A-09F6-3EBC-9842-E7858DD9C0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74345" y="597507"/>
            <a:ext cx="8128000" cy="4572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8A9320-827C-E59E-6913-10F2B0895343}"/>
              </a:ext>
            </a:extLst>
          </p:cNvPr>
          <p:cNvSpPr txBox="1"/>
          <p:nvPr/>
        </p:nvSpPr>
        <p:spPr>
          <a:xfrm>
            <a:off x="1723697" y="5968105"/>
            <a:ext cx="92701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“Hi, everybody! I’m doing okay.”</a:t>
            </a:r>
          </a:p>
        </p:txBody>
      </p:sp>
    </p:spTree>
    <p:extLst>
      <p:ext uri="{BB962C8B-B14F-4D97-AF65-F5344CB8AC3E}">
        <p14:creationId xmlns:p14="http://schemas.microsoft.com/office/powerpoint/2010/main" val="1963164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FEA97-D1CD-5C1A-455D-866414315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Overall Impression of USCOTS?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09F81D-BF1A-0B65-5D41-A350CFB445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7200" dirty="0"/>
              <a:t>(Simply) The Best</a:t>
            </a:r>
          </a:p>
        </p:txBody>
      </p:sp>
    </p:spTree>
    <p:extLst>
      <p:ext uri="{BB962C8B-B14F-4D97-AF65-F5344CB8AC3E}">
        <p14:creationId xmlns:p14="http://schemas.microsoft.com/office/powerpoint/2010/main" val="2646876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EC76B5"/>
      </a:hlink>
      <a:folHlink>
        <a:srgbClr val="E8ACCD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A207AED3-9ABC-4A18-9978-A59B65688B1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938</TotalTime>
  <Words>530</Words>
  <Application>Microsoft Office PowerPoint</Application>
  <PresentationFormat>Widescreen</PresentationFormat>
  <Paragraphs>44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Century Gothic</vt:lpstr>
      <vt:lpstr>Wingdings 3</vt:lpstr>
      <vt:lpstr>Ion</vt:lpstr>
      <vt:lpstr>Data: What’s Communication Got to Do with It?</vt:lpstr>
      <vt:lpstr>What You Get Is What You See</vt:lpstr>
      <vt:lpstr>We Don’t Need Another Hero</vt:lpstr>
      <vt:lpstr>Let’s Stay Together</vt:lpstr>
      <vt:lpstr>(Not) One of the Living</vt:lpstr>
      <vt:lpstr>PowerPoint Presentation</vt:lpstr>
      <vt:lpstr>Look Me in the Heart</vt:lpstr>
      <vt:lpstr>PowerPoint Presentation</vt:lpstr>
      <vt:lpstr>Overall Impression of USCOTS?</vt:lpstr>
      <vt:lpstr>And a gratuitous nod to the conference code word—here are my cats. All 10 of them.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Critical Reading in Quantitative Reasoning Courses</dc:title>
  <dc:creator>Kay, Lisa</dc:creator>
  <cp:lastModifiedBy>Kay, Lisa</cp:lastModifiedBy>
  <cp:revision>18</cp:revision>
  <dcterms:created xsi:type="dcterms:W3CDTF">2022-02-16T10:23:47Z</dcterms:created>
  <dcterms:modified xsi:type="dcterms:W3CDTF">2023-06-03T05:23:28Z</dcterms:modified>
</cp:coreProperties>
</file>