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4d0c90f182_2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4d0c90f182_2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Sure hope you can make it to the closing session.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4e526ebedb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4e526ebedb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4d0c90f182_2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4d0c90f182_2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Sponsors are what helps us keep the cost low for the conference and to offer registration grants.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4e526ebedb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4e526ebed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Sponsors are what helps us keep the cost low for the conference and to offer registration grants.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4e526ebedb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4e526ebed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 committee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Participants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4d0c90f182_2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4d0c90f182_2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10.jpg"/><Relationship Id="rId5" Type="http://schemas.openxmlformats.org/officeDocument/2006/relationships/image" Target="../media/image2.jpg"/><Relationship Id="rId6" Type="http://schemas.openxmlformats.org/officeDocument/2006/relationships/image" Target="../media/image7.jpg"/><Relationship Id="rId7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.jpg"/><Relationship Id="rId6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mailto:kmcconville@g.harvard.edu" TargetMode="External"/><Relationship Id="rId4" Type="http://schemas.openxmlformats.org/officeDocument/2006/relationships/hyperlink" Target="mailto:arossman@calpoly.edu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11.jpg"/><Relationship Id="rId7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041150" y="590100"/>
            <a:ext cx="5687400" cy="39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52D55"/>
                </a:solidFill>
              </a:rPr>
              <a:t>Closing</a:t>
            </a:r>
            <a:endParaRPr>
              <a:solidFill>
                <a:srgbClr val="152D55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52D55"/>
                </a:solidFill>
              </a:rPr>
              <a:t>Session</a:t>
            </a:r>
            <a:endParaRPr>
              <a:solidFill>
                <a:srgbClr val="152D55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350" y="793787"/>
            <a:ext cx="3099849" cy="3555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13200" y="555875"/>
            <a:ext cx="9117600" cy="4494000"/>
          </a:xfrm>
          <a:prstGeom prst="rect">
            <a:avLst/>
          </a:prstGeom>
          <a:noFill/>
          <a:ln cap="flat" cmpd="sng" w="76200">
            <a:solidFill>
              <a:srgbClr val="65CA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/>
          <p:nvPr/>
        </p:nvSpPr>
        <p:spPr>
          <a:xfrm>
            <a:off x="0" y="-100225"/>
            <a:ext cx="9144000" cy="656100"/>
          </a:xfrm>
          <a:prstGeom prst="rect">
            <a:avLst/>
          </a:prstGeom>
          <a:solidFill>
            <a:srgbClr val="152D5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-16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Closing Session </a:t>
            </a:r>
            <a:r>
              <a:rPr lang="en">
                <a:solidFill>
                  <a:schemeClr val="lt1"/>
                </a:solidFill>
              </a:rPr>
              <a:t>5-Minute</a:t>
            </a:r>
            <a:r>
              <a:rPr lang="en">
                <a:solidFill>
                  <a:schemeClr val="lt1"/>
                </a:solidFill>
              </a:rPr>
              <a:t> Speakers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58300" y="3317275"/>
            <a:ext cx="8390700" cy="1584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April Kerby-Helm (Winona State University)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Lisa Kay (Eastern Kentucky University)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Marian Frazier (College of Wooster)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Marjorie Bond (Penn State)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Michael Sullivan (Joliet Junior College)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2" y="807852"/>
            <a:ext cx="1415950" cy="14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5563" y="1863775"/>
            <a:ext cx="1589329" cy="14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14387" y="806700"/>
            <a:ext cx="1415950" cy="1418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47000" y="1863775"/>
            <a:ext cx="1415950" cy="14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 rotWithShape="1">
          <a:blip r:embed="rId7">
            <a:alphaModFix/>
          </a:blip>
          <a:srcRect b="23896" l="0" r="9428" t="0"/>
          <a:stretch/>
        </p:blipFill>
        <p:spPr>
          <a:xfrm>
            <a:off x="7279600" y="816325"/>
            <a:ext cx="1415950" cy="1398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ctrTitle"/>
          </p:nvPr>
        </p:nvSpPr>
        <p:spPr>
          <a:xfrm>
            <a:off x="3041150" y="590100"/>
            <a:ext cx="5687400" cy="39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52D55"/>
                </a:solidFill>
              </a:rPr>
              <a:t>Closing</a:t>
            </a:r>
            <a:endParaRPr>
              <a:solidFill>
                <a:srgbClr val="152D55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52D55"/>
                </a:solidFill>
              </a:rPr>
              <a:t>the </a:t>
            </a:r>
            <a:endParaRPr>
              <a:solidFill>
                <a:srgbClr val="152D55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52D55"/>
                </a:solidFill>
              </a:rPr>
              <a:t>Closing</a:t>
            </a:r>
            <a:endParaRPr>
              <a:solidFill>
                <a:srgbClr val="152D55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52D55"/>
                </a:solidFill>
              </a:rPr>
              <a:t>Session</a:t>
            </a:r>
            <a:endParaRPr>
              <a:solidFill>
                <a:srgbClr val="152D55"/>
              </a:solidFill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350" y="793787"/>
            <a:ext cx="3099849" cy="3555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4481375" y="585826"/>
            <a:ext cx="4636200" cy="4494000"/>
          </a:xfrm>
          <a:prstGeom prst="rect">
            <a:avLst/>
          </a:prstGeom>
          <a:noFill/>
          <a:ln cap="flat" cmpd="sng" w="762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6"/>
          <p:cNvSpPr/>
          <p:nvPr/>
        </p:nvSpPr>
        <p:spPr>
          <a:xfrm>
            <a:off x="35100" y="585900"/>
            <a:ext cx="4478700" cy="4494000"/>
          </a:xfrm>
          <a:prstGeom prst="rect">
            <a:avLst/>
          </a:prstGeom>
          <a:noFill/>
          <a:ln cap="flat" cmpd="sng" w="762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6"/>
          <p:cNvSpPr/>
          <p:nvPr/>
        </p:nvSpPr>
        <p:spPr>
          <a:xfrm>
            <a:off x="0" y="-100225"/>
            <a:ext cx="9144000" cy="656100"/>
          </a:xfrm>
          <a:prstGeom prst="rect">
            <a:avLst/>
          </a:prstGeom>
          <a:solidFill>
            <a:srgbClr val="152D5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6"/>
          <p:cNvSpPr txBox="1"/>
          <p:nvPr>
            <p:ph type="title"/>
          </p:nvPr>
        </p:nvSpPr>
        <p:spPr>
          <a:xfrm>
            <a:off x="311700" y="-16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 Big Thanks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5800" y="732288"/>
            <a:ext cx="1886500" cy="188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4438" y="2926275"/>
            <a:ext cx="1790075" cy="179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4998" y="732275"/>
            <a:ext cx="1886513" cy="1886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51450" y="1248750"/>
            <a:ext cx="2646000" cy="264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/>
          <p:nvPr/>
        </p:nvSpPr>
        <p:spPr>
          <a:xfrm>
            <a:off x="0" y="585825"/>
            <a:ext cx="9117600" cy="4494000"/>
          </a:xfrm>
          <a:prstGeom prst="rect">
            <a:avLst/>
          </a:prstGeom>
          <a:noFill/>
          <a:ln cap="flat" cmpd="sng" w="762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7"/>
          <p:cNvSpPr/>
          <p:nvPr/>
        </p:nvSpPr>
        <p:spPr>
          <a:xfrm>
            <a:off x="0" y="-100225"/>
            <a:ext cx="9144000" cy="656100"/>
          </a:xfrm>
          <a:prstGeom prst="rect">
            <a:avLst/>
          </a:prstGeom>
          <a:solidFill>
            <a:srgbClr val="152D5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7"/>
          <p:cNvSpPr txBox="1"/>
          <p:nvPr>
            <p:ph type="title"/>
          </p:nvPr>
        </p:nvSpPr>
        <p:spPr>
          <a:xfrm>
            <a:off x="311700" y="-16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 Big Thanks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5626" y="662753"/>
            <a:ext cx="3552299" cy="4340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/>
          <p:nvPr/>
        </p:nvSpPr>
        <p:spPr>
          <a:xfrm>
            <a:off x="35100" y="585900"/>
            <a:ext cx="9144000" cy="4494000"/>
          </a:xfrm>
          <a:prstGeom prst="rect">
            <a:avLst/>
          </a:prstGeom>
          <a:noFill/>
          <a:ln cap="flat" cmpd="sng" w="762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Program Committee  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Presenters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Participants!</a:t>
            </a:r>
            <a:endParaRPr sz="3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To show our thanks, let’s have one more round of door prizes.</a:t>
            </a:r>
            <a:endParaRPr sz="3000"/>
          </a:p>
        </p:txBody>
      </p:sp>
      <p:sp>
        <p:nvSpPr>
          <p:cNvPr id="100" name="Google Shape;100;p18"/>
          <p:cNvSpPr/>
          <p:nvPr/>
        </p:nvSpPr>
        <p:spPr>
          <a:xfrm>
            <a:off x="0" y="-100225"/>
            <a:ext cx="9144000" cy="656100"/>
          </a:xfrm>
          <a:prstGeom prst="rect">
            <a:avLst/>
          </a:prstGeom>
          <a:solidFill>
            <a:srgbClr val="152D5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8"/>
          <p:cNvSpPr txBox="1"/>
          <p:nvPr>
            <p:ph type="title"/>
          </p:nvPr>
        </p:nvSpPr>
        <p:spPr>
          <a:xfrm>
            <a:off x="311700" y="-16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More Thanks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6075" y="861950"/>
            <a:ext cx="3527526" cy="235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/>
          <p:nvPr/>
        </p:nvSpPr>
        <p:spPr>
          <a:xfrm>
            <a:off x="4481375" y="2823325"/>
            <a:ext cx="4636200" cy="2279400"/>
          </a:xfrm>
          <a:prstGeom prst="rect">
            <a:avLst/>
          </a:prstGeom>
          <a:noFill/>
          <a:ln cap="flat" cmpd="sng" w="76200">
            <a:solidFill>
              <a:srgbClr val="C0525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9"/>
          <p:cNvSpPr/>
          <p:nvPr/>
        </p:nvSpPr>
        <p:spPr>
          <a:xfrm>
            <a:off x="35100" y="2823175"/>
            <a:ext cx="4478700" cy="2279400"/>
          </a:xfrm>
          <a:prstGeom prst="rect">
            <a:avLst/>
          </a:prstGeom>
          <a:noFill/>
          <a:ln cap="flat" cmpd="sng" w="76200">
            <a:solidFill>
              <a:srgbClr val="C0525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9"/>
          <p:cNvSpPr/>
          <p:nvPr/>
        </p:nvSpPr>
        <p:spPr>
          <a:xfrm>
            <a:off x="4481375" y="585824"/>
            <a:ext cx="4636200" cy="2207400"/>
          </a:xfrm>
          <a:prstGeom prst="rect">
            <a:avLst/>
          </a:prstGeom>
          <a:noFill/>
          <a:ln cap="flat" cmpd="sng" w="76200">
            <a:solidFill>
              <a:srgbClr val="C0525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9"/>
          <p:cNvSpPr/>
          <p:nvPr/>
        </p:nvSpPr>
        <p:spPr>
          <a:xfrm>
            <a:off x="35100" y="585900"/>
            <a:ext cx="4478700" cy="2207400"/>
          </a:xfrm>
          <a:prstGeom prst="rect">
            <a:avLst/>
          </a:prstGeom>
          <a:noFill/>
          <a:ln cap="flat" cmpd="sng" w="76200">
            <a:solidFill>
              <a:srgbClr val="C0525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9"/>
          <p:cNvSpPr/>
          <p:nvPr/>
        </p:nvSpPr>
        <p:spPr>
          <a:xfrm>
            <a:off x="0" y="-100225"/>
            <a:ext cx="9144000" cy="656100"/>
          </a:xfrm>
          <a:prstGeom prst="rect">
            <a:avLst/>
          </a:prstGeom>
          <a:solidFill>
            <a:srgbClr val="152D5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311700" y="-16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Feedback + Ways to Get Involved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3" name="Google Shape;113;p19"/>
          <p:cNvSpPr txBox="1"/>
          <p:nvPr>
            <p:ph idx="1" type="body"/>
          </p:nvPr>
        </p:nvSpPr>
        <p:spPr>
          <a:xfrm>
            <a:off x="2441926" y="650550"/>
            <a:ext cx="2039400" cy="2161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Feedback form should be in your inbox.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We are especially looking for theme and speaker ideas for 2025!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14" name="Google Shape;114;p19"/>
          <p:cNvSpPr txBox="1"/>
          <p:nvPr>
            <p:ph idx="1" type="body"/>
          </p:nvPr>
        </p:nvSpPr>
        <p:spPr>
          <a:xfrm>
            <a:off x="4598225" y="704700"/>
            <a:ext cx="4478700" cy="203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If you want to get more involved in CAUSE  or the ASA, reach out (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kmcconville@g.harvard.edu</a:t>
            </a:r>
            <a:r>
              <a:rPr lang="en" sz="1600">
                <a:solidFill>
                  <a:schemeClr val="dk1"/>
                </a:solidFill>
              </a:rPr>
              <a:t>, </a:t>
            </a:r>
            <a:r>
              <a:rPr lang="en" sz="1600" u="sng">
                <a:solidFill>
                  <a:schemeClr val="hlink"/>
                </a:solidFill>
                <a:hlinkClick r:id="rId4"/>
              </a:rPr>
              <a:t>arossman@calpoly.edu</a:t>
            </a:r>
            <a:r>
              <a:rPr lang="en" sz="1600">
                <a:solidFill>
                  <a:schemeClr val="dk1"/>
                </a:solidFill>
              </a:rPr>
              <a:t>)! 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15" name="Google Shape;115;p19"/>
          <p:cNvSpPr txBox="1"/>
          <p:nvPr>
            <p:ph idx="1" type="body"/>
          </p:nvPr>
        </p:nvSpPr>
        <p:spPr>
          <a:xfrm>
            <a:off x="2474375" y="2894425"/>
            <a:ext cx="2039400" cy="216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Keep connecting on the CAUSE Slack Workspace.</a:t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4650" y="3090075"/>
            <a:ext cx="1745900" cy="174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7902" y="834137"/>
            <a:ext cx="2039398" cy="171078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9"/>
          <p:cNvSpPr txBox="1"/>
          <p:nvPr>
            <p:ph idx="1" type="body"/>
          </p:nvPr>
        </p:nvSpPr>
        <p:spPr>
          <a:xfrm>
            <a:off x="6942075" y="2892925"/>
            <a:ext cx="2039400" cy="216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Sa</a:t>
            </a:r>
            <a:r>
              <a:rPr lang="en" sz="2200">
                <a:solidFill>
                  <a:schemeClr val="dk1"/>
                </a:solidFill>
              </a:rPr>
              <a:t>fe</a:t>
            </a:r>
            <a:r>
              <a:rPr lang="en" sz="2200">
                <a:solidFill>
                  <a:schemeClr val="dk1"/>
                </a:solidFill>
              </a:rPr>
              <a:t> travels everyone!</a:t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119" name="Google Shape;119;p19"/>
          <p:cNvPicPr preferRelativeResize="0"/>
          <p:nvPr/>
        </p:nvPicPr>
        <p:blipFill rotWithShape="1">
          <a:blip r:embed="rId7">
            <a:alphaModFix/>
          </a:blip>
          <a:srcRect b="45439" l="21415" r="22448" t="21297"/>
          <a:stretch/>
        </p:blipFill>
        <p:spPr>
          <a:xfrm>
            <a:off x="4765763" y="3107488"/>
            <a:ext cx="1924326" cy="171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