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57" r:id="rId2"/>
  </p:sldIdLst>
  <p:sldSz cx="43891200" cy="32918400"/>
  <p:notesSz cx="6858000" cy="9144000"/>
  <p:defaultTextStyle>
    <a:defPPr>
      <a:defRPr lang="en-US"/>
    </a:defPPr>
    <a:lvl1pPr marL="0" algn="l" defTabSz="2506540" rtl="0" eaLnBrk="1" latinLnBrk="0" hangingPunct="1">
      <a:defRPr sz="9800" kern="1200">
        <a:solidFill>
          <a:schemeClr val="tx1"/>
        </a:solidFill>
        <a:latin typeface="+mn-lt"/>
        <a:ea typeface="+mn-ea"/>
        <a:cs typeface="+mn-cs"/>
      </a:defRPr>
    </a:lvl1pPr>
    <a:lvl2pPr marL="2506540" algn="l" defTabSz="2506540" rtl="0" eaLnBrk="1" latinLnBrk="0" hangingPunct="1">
      <a:defRPr sz="9800" kern="1200">
        <a:solidFill>
          <a:schemeClr val="tx1"/>
        </a:solidFill>
        <a:latin typeface="+mn-lt"/>
        <a:ea typeface="+mn-ea"/>
        <a:cs typeface="+mn-cs"/>
      </a:defRPr>
    </a:lvl2pPr>
    <a:lvl3pPr marL="5013088" algn="l" defTabSz="2506540" rtl="0" eaLnBrk="1" latinLnBrk="0" hangingPunct="1">
      <a:defRPr sz="9800" kern="1200">
        <a:solidFill>
          <a:schemeClr val="tx1"/>
        </a:solidFill>
        <a:latin typeface="+mn-lt"/>
        <a:ea typeface="+mn-ea"/>
        <a:cs typeface="+mn-cs"/>
      </a:defRPr>
    </a:lvl3pPr>
    <a:lvl4pPr marL="7519628" algn="l" defTabSz="2506540" rtl="0" eaLnBrk="1" latinLnBrk="0" hangingPunct="1">
      <a:defRPr sz="9800" kern="1200">
        <a:solidFill>
          <a:schemeClr val="tx1"/>
        </a:solidFill>
        <a:latin typeface="+mn-lt"/>
        <a:ea typeface="+mn-ea"/>
        <a:cs typeface="+mn-cs"/>
      </a:defRPr>
    </a:lvl4pPr>
    <a:lvl5pPr marL="10026174" algn="l" defTabSz="2506540" rtl="0" eaLnBrk="1" latinLnBrk="0" hangingPunct="1">
      <a:defRPr sz="9800" kern="1200">
        <a:solidFill>
          <a:schemeClr val="tx1"/>
        </a:solidFill>
        <a:latin typeface="+mn-lt"/>
        <a:ea typeface="+mn-ea"/>
        <a:cs typeface="+mn-cs"/>
      </a:defRPr>
    </a:lvl5pPr>
    <a:lvl6pPr marL="12532720" algn="l" defTabSz="2506540" rtl="0" eaLnBrk="1" latinLnBrk="0" hangingPunct="1">
      <a:defRPr sz="9800" kern="1200">
        <a:solidFill>
          <a:schemeClr val="tx1"/>
        </a:solidFill>
        <a:latin typeface="+mn-lt"/>
        <a:ea typeface="+mn-ea"/>
        <a:cs typeface="+mn-cs"/>
      </a:defRPr>
    </a:lvl6pPr>
    <a:lvl7pPr marL="15039262" algn="l" defTabSz="2506540" rtl="0" eaLnBrk="1" latinLnBrk="0" hangingPunct="1">
      <a:defRPr sz="9800" kern="1200">
        <a:solidFill>
          <a:schemeClr val="tx1"/>
        </a:solidFill>
        <a:latin typeface="+mn-lt"/>
        <a:ea typeface="+mn-ea"/>
        <a:cs typeface="+mn-cs"/>
      </a:defRPr>
    </a:lvl7pPr>
    <a:lvl8pPr marL="17545802" algn="l" defTabSz="2506540" rtl="0" eaLnBrk="1" latinLnBrk="0" hangingPunct="1">
      <a:defRPr sz="9800" kern="1200">
        <a:solidFill>
          <a:schemeClr val="tx1"/>
        </a:solidFill>
        <a:latin typeface="+mn-lt"/>
        <a:ea typeface="+mn-ea"/>
        <a:cs typeface="+mn-cs"/>
      </a:defRPr>
    </a:lvl8pPr>
    <a:lvl9pPr marL="20052348" algn="l" defTabSz="2506540" rtl="0" eaLnBrk="1" latinLnBrk="0" hangingPunct="1">
      <a:defRPr sz="9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88" userDrawn="1">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1F3F"/>
    <a:srgbClr val="999DB2"/>
    <a:srgbClr val="DCDCE8"/>
    <a:srgbClr val="525C86"/>
    <a:srgbClr val="152456"/>
    <a:srgbClr val="59B7DF"/>
    <a:srgbClr val="DAD690"/>
    <a:srgbClr val="58B7DD"/>
    <a:srgbClr val="4DC4CF"/>
    <a:srgbClr val="C8E9E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49"/>
    <p:restoredTop sz="94207" autoAdjust="0"/>
  </p:normalViewPr>
  <p:slideViewPr>
    <p:cSldViewPr snapToGrid="0" snapToObjects="1">
      <p:cViewPr>
        <p:scale>
          <a:sx n="29" d="100"/>
          <a:sy n="29" d="100"/>
        </p:scale>
        <p:origin x="664" y="728"/>
      </p:cViewPr>
      <p:guideLst>
        <p:guide orient="horz" pos="88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4D2852-9253-8C48-8132-05E9CB1E65FA}" type="datetimeFigureOut">
              <a:rPr lang="en-US" smtClean="0"/>
              <a:t>5/9/23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EE292EC-D8CA-8D42-8CBC-0F12E2708D10}" type="slidenum">
              <a:rPr lang="en-US" smtClean="0"/>
              <a:t>‹#›</a:t>
            </a:fld>
            <a:endParaRPr lang="en-US"/>
          </a:p>
        </p:txBody>
      </p:sp>
    </p:spTree>
    <p:extLst>
      <p:ext uri="{BB962C8B-B14F-4D97-AF65-F5344CB8AC3E}">
        <p14:creationId xmlns:p14="http://schemas.microsoft.com/office/powerpoint/2010/main" val="14759799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827CEF-337E-4360-A2A2-ABFD1CAC5F9B}" type="datetimeFigureOut">
              <a:rPr lang="en-US" smtClean="0"/>
              <a:t>5/9/23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BEEF16-65D2-41A0-AF2C-49886549A05B}" type="slidenum">
              <a:rPr lang="en-US" smtClean="0"/>
              <a:t>‹#›</a:t>
            </a:fld>
            <a:endParaRPr lang="en-US"/>
          </a:p>
        </p:txBody>
      </p:sp>
    </p:spTree>
    <p:extLst>
      <p:ext uri="{BB962C8B-B14F-4D97-AF65-F5344CB8AC3E}">
        <p14:creationId xmlns:p14="http://schemas.microsoft.com/office/powerpoint/2010/main" val="1687350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1BEEF16-65D2-41A0-AF2C-49886549A05B}" type="slidenum">
              <a:rPr lang="en-US" smtClean="0"/>
              <a:t>1</a:t>
            </a:fld>
            <a:endParaRPr lang="en-US"/>
          </a:p>
        </p:txBody>
      </p:sp>
    </p:spTree>
    <p:extLst>
      <p:ext uri="{BB962C8B-B14F-4D97-AF65-F5344CB8AC3E}">
        <p14:creationId xmlns:p14="http://schemas.microsoft.com/office/powerpoint/2010/main" val="2069375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Text Placeholder 5"/>
          <p:cNvSpPr>
            <a:spLocks noGrp="1"/>
          </p:cNvSpPr>
          <p:nvPr>
            <p:ph type="body" sz="quarter" idx="11"/>
          </p:nvPr>
        </p:nvSpPr>
        <p:spPr>
          <a:xfrm>
            <a:off x="914400" y="9147151"/>
            <a:ext cx="8686800" cy="1075760"/>
          </a:xfrm>
          <a:prstGeom prst="rect">
            <a:avLst/>
          </a:prstGeom>
          <a:solidFill>
            <a:srgbClr val="152456"/>
          </a:solidFill>
          <a:ln>
            <a:noFill/>
          </a:ln>
        </p:spPr>
        <p:style>
          <a:lnRef idx="1">
            <a:schemeClr val="accent2"/>
          </a:lnRef>
          <a:fillRef idx="3">
            <a:schemeClr val="accent2"/>
          </a:fillRef>
          <a:effectRef idx="2">
            <a:schemeClr val="accent2"/>
          </a:effectRef>
          <a:fontRef idx="none"/>
        </p:style>
        <p:txBody>
          <a:bodyPr wrap="square" lIns="253198" tIns="227878" rIns="253198" bIns="227878" anchor="ctr" anchorCtr="0">
            <a:spAutoFit/>
          </a:bodyPr>
          <a:lstStyle>
            <a:lvl1pPr marL="0" indent="0" algn="l">
              <a:spcAft>
                <a:spcPts val="9968"/>
              </a:spcAft>
              <a:buNone/>
              <a:defRPr sz="4000" b="1" u="none" baseline="0">
                <a:solidFill>
                  <a:schemeClr val="bg1"/>
                </a:solidFill>
              </a:defRPr>
            </a:lvl1pPr>
          </a:lstStyle>
          <a:p>
            <a:pPr lvl="0"/>
            <a:r>
              <a:rPr lang="en-US"/>
              <a:t>Click to edit Master text styles</a:t>
            </a:r>
          </a:p>
        </p:txBody>
      </p:sp>
      <p:sp>
        <p:nvSpPr>
          <p:cNvPr id="12" name="Text Placeholder 3"/>
          <p:cNvSpPr>
            <a:spLocks noGrp="1"/>
          </p:cNvSpPr>
          <p:nvPr>
            <p:ph type="body" sz="quarter" idx="10"/>
          </p:nvPr>
        </p:nvSpPr>
        <p:spPr>
          <a:xfrm>
            <a:off x="914400" y="10275491"/>
            <a:ext cx="8686800" cy="677108"/>
          </a:xfrm>
          <a:prstGeom prst="rect">
            <a:avLst/>
          </a:prstGeom>
        </p:spPr>
        <p:txBody>
          <a:bodyPr wrap="square" lIns="0" tIns="182880" rIns="0" bIns="0">
            <a:spAutoFit/>
          </a:bodyPr>
          <a:lstStyle>
            <a:lvl1pPr marL="0" indent="0">
              <a:lnSpc>
                <a:spcPct val="100000"/>
              </a:lnSpc>
              <a:spcAft>
                <a:spcPts val="562"/>
              </a:spcAft>
              <a:buNone/>
              <a:defRPr sz="3200">
                <a:latin typeface="Georgia"/>
                <a:cs typeface="Georgia"/>
              </a:defRPr>
            </a:lvl1pPr>
            <a:lvl2pPr marL="1587082" indent="-610416">
              <a:defRPr sz="2600">
                <a:latin typeface="Trebuchet MS" pitchFamily="34" charset="0"/>
              </a:defRPr>
            </a:lvl2pPr>
            <a:lvl3pPr marL="2197498" indent="-610416">
              <a:defRPr sz="2600">
                <a:latin typeface="Trebuchet MS" pitchFamily="34" charset="0"/>
              </a:defRPr>
            </a:lvl3pPr>
            <a:lvl4pPr marL="2868956" indent="-671458">
              <a:defRPr sz="2600">
                <a:latin typeface="Trebuchet MS" pitchFamily="34" charset="0"/>
              </a:defRPr>
            </a:lvl4pPr>
            <a:lvl5pPr marL="3357290" indent="-488332">
              <a:defRPr sz="2600">
                <a:latin typeface="Trebuchet MS" pitchFamily="34" charset="0"/>
              </a:defRPr>
            </a:lvl5pPr>
          </a:lstStyle>
          <a:p>
            <a:pPr lvl="0"/>
            <a:r>
              <a:rPr lang="en-US"/>
              <a:t>Click to edit Master text styles</a:t>
            </a:r>
          </a:p>
        </p:txBody>
      </p:sp>
      <p:sp>
        <p:nvSpPr>
          <p:cNvPr id="13" name="Text Placeholder 5"/>
          <p:cNvSpPr>
            <a:spLocks noGrp="1"/>
          </p:cNvSpPr>
          <p:nvPr>
            <p:ph type="body" sz="quarter" idx="12"/>
          </p:nvPr>
        </p:nvSpPr>
        <p:spPr>
          <a:xfrm>
            <a:off x="914400" y="22368105"/>
            <a:ext cx="8686800" cy="1075760"/>
          </a:xfrm>
          <a:prstGeom prst="rect">
            <a:avLst/>
          </a:prstGeom>
          <a:solidFill>
            <a:srgbClr val="152456"/>
          </a:solidFill>
          <a:ln>
            <a:noFill/>
          </a:ln>
        </p:spPr>
        <p:style>
          <a:lnRef idx="1">
            <a:schemeClr val="accent2"/>
          </a:lnRef>
          <a:fillRef idx="3">
            <a:schemeClr val="accent2"/>
          </a:fillRef>
          <a:effectRef idx="2">
            <a:schemeClr val="accent2"/>
          </a:effectRef>
          <a:fontRef idx="none"/>
        </p:style>
        <p:txBody>
          <a:bodyPr wrap="square" lIns="253198" tIns="227878" rIns="253198" bIns="227878" anchor="ctr" anchorCtr="0">
            <a:spAutoFit/>
          </a:bodyPr>
          <a:lstStyle>
            <a:lvl1pPr marL="0" indent="0" algn="l">
              <a:buNone/>
              <a:defRPr sz="4000" b="1" u="none" baseline="0">
                <a:ln>
                  <a:noFill/>
                </a:ln>
                <a:solidFill>
                  <a:schemeClr val="bg1"/>
                </a:solidFill>
              </a:defRPr>
            </a:lvl1pPr>
          </a:lstStyle>
          <a:p>
            <a:pPr lvl="0"/>
            <a:r>
              <a:rPr lang="en-US"/>
              <a:t>Click to edit Master text styles</a:t>
            </a:r>
          </a:p>
        </p:txBody>
      </p:sp>
      <p:sp>
        <p:nvSpPr>
          <p:cNvPr id="14" name="Text Placeholder 3"/>
          <p:cNvSpPr>
            <a:spLocks noGrp="1"/>
          </p:cNvSpPr>
          <p:nvPr>
            <p:ph type="body" sz="quarter" idx="13"/>
          </p:nvPr>
        </p:nvSpPr>
        <p:spPr>
          <a:xfrm>
            <a:off x="914399" y="23479457"/>
            <a:ext cx="8686801" cy="677108"/>
          </a:xfrm>
          <a:prstGeom prst="rect">
            <a:avLst/>
          </a:prstGeom>
        </p:spPr>
        <p:txBody>
          <a:bodyPr wrap="square" lIns="0" tIns="182880" rIns="0" bIns="0">
            <a:spAutoFit/>
          </a:bodyPr>
          <a:lstStyle>
            <a:lvl1pPr marL="0" indent="0">
              <a:lnSpc>
                <a:spcPct val="100000"/>
              </a:lnSpc>
              <a:spcAft>
                <a:spcPts val="562"/>
              </a:spcAft>
              <a:buNone/>
              <a:defRPr sz="3200">
                <a:latin typeface="Georgia"/>
                <a:cs typeface="Georgia"/>
              </a:defRPr>
            </a:lvl1pPr>
            <a:lvl2pPr marL="1587082" indent="-610416">
              <a:defRPr sz="2600">
                <a:latin typeface="Trebuchet MS" pitchFamily="34" charset="0"/>
              </a:defRPr>
            </a:lvl2pPr>
            <a:lvl3pPr marL="2197498" indent="-610416">
              <a:defRPr sz="2600">
                <a:latin typeface="Trebuchet MS" pitchFamily="34" charset="0"/>
              </a:defRPr>
            </a:lvl3pPr>
            <a:lvl4pPr marL="2868956" indent="-671458">
              <a:defRPr sz="2600">
                <a:latin typeface="Trebuchet MS" pitchFamily="34" charset="0"/>
              </a:defRPr>
            </a:lvl4pPr>
            <a:lvl5pPr marL="3357290" indent="-488332">
              <a:defRPr sz="2600">
                <a:latin typeface="Trebuchet MS" pitchFamily="34" charset="0"/>
              </a:defRPr>
            </a:lvl5pPr>
          </a:lstStyle>
          <a:p>
            <a:pPr lvl="0"/>
            <a:r>
              <a:rPr lang="en-US"/>
              <a:t>Click to edit Master text styles</a:t>
            </a:r>
          </a:p>
        </p:txBody>
      </p:sp>
      <p:sp>
        <p:nvSpPr>
          <p:cNvPr id="34" name="Text Placeholder 5">
            <a:extLst>
              <a:ext uri="{FF2B5EF4-FFF2-40B4-BE49-F238E27FC236}">
                <a16:creationId xmlns:a16="http://schemas.microsoft.com/office/drawing/2014/main" id="{CF676C3F-4826-C243-AF3D-C3A2F03DA26A}"/>
              </a:ext>
            </a:extLst>
          </p:cNvPr>
          <p:cNvSpPr>
            <a:spLocks noGrp="1"/>
          </p:cNvSpPr>
          <p:nvPr>
            <p:ph type="body" sz="quarter" idx="22"/>
          </p:nvPr>
        </p:nvSpPr>
        <p:spPr>
          <a:xfrm>
            <a:off x="34297619" y="1371600"/>
            <a:ext cx="8679181" cy="1075760"/>
          </a:xfrm>
          <a:prstGeom prst="rect">
            <a:avLst/>
          </a:prstGeom>
          <a:solidFill>
            <a:srgbClr val="152456"/>
          </a:solidFill>
          <a:ln>
            <a:noFill/>
          </a:ln>
        </p:spPr>
        <p:style>
          <a:lnRef idx="1">
            <a:schemeClr val="accent2"/>
          </a:lnRef>
          <a:fillRef idx="3">
            <a:schemeClr val="accent2"/>
          </a:fillRef>
          <a:effectRef idx="2">
            <a:schemeClr val="accent2"/>
          </a:effectRef>
          <a:fontRef idx="none"/>
        </p:style>
        <p:txBody>
          <a:bodyPr wrap="square" lIns="253198" tIns="227878" rIns="253198" bIns="227878" anchor="ctr" anchorCtr="0">
            <a:spAutoFit/>
          </a:bodyPr>
          <a:lstStyle>
            <a:lvl1pPr marL="0" indent="0" algn="l">
              <a:spcAft>
                <a:spcPts val="9968"/>
              </a:spcAft>
              <a:buNone/>
              <a:defRPr sz="4000" b="1" u="none" baseline="0">
                <a:solidFill>
                  <a:schemeClr val="bg1"/>
                </a:solidFill>
              </a:defRPr>
            </a:lvl1pPr>
          </a:lstStyle>
          <a:p>
            <a:pPr lvl="0"/>
            <a:r>
              <a:rPr lang="en-US"/>
              <a:t>Click to edit Master text styles</a:t>
            </a:r>
          </a:p>
        </p:txBody>
      </p:sp>
      <p:sp>
        <p:nvSpPr>
          <p:cNvPr id="35" name="Text Placeholder 3">
            <a:extLst>
              <a:ext uri="{FF2B5EF4-FFF2-40B4-BE49-F238E27FC236}">
                <a16:creationId xmlns:a16="http://schemas.microsoft.com/office/drawing/2014/main" id="{37F5B3E9-D512-7649-BD31-E8B9ABFBF7EF}"/>
              </a:ext>
            </a:extLst>
          </p:cNvPr>
          <p:cNvSpPr>
            <a:spLocks noGrp="1"/>
          </p:cNvSpPr>
          <p:nvPr>
            <p:ph type="body" sz="quarter" idx="23"/>
          </p:nvPr>
        </p:nvSpPr>
        <p:spPr>
          <a:xfrm>
            <a:off x="34290000" y="2469336"/>
            <a:ext cx="8679180" cy="677108"/>
          </a:xfrm>
          <a:prstGeom prst="rect">
            <a:avLst/>
          </a:prstGeom>
        </p:spPr>
        <p:txBody>
          <a:bodyPr wrap="square" lIns="0" tIns="182880" rIns="0" bIns="0">
            <a:spAutoFit/>
          </a:bodyPr>
          <a:lstStyle>
            <a:lvl1pPr marL="0" indent="0">
              <a:lnSpc>
                <a:spcPct val="100000"/>
              </a:lnSpc>
              <a:spcAft>
                <a:spcPts val="562"/>
              </a:spcAft>
              <a:buNone/>
              <a:defRPr sz="3200">
                <a:latin typeface="Georgia"/>
                <a:cs typeface="Georgia"/>
              </a:defRPr>
            </a:lvl1pPr>
            <a:lvl2pPr marL="1587082" indent="-610416">
              <a:defRPr sz="2600">
                <a:latin typeface="Trebuchet MS" pitchFamily="34" charset="0"/>
              </a:defRPr>
            </a:lvl2pPr>
            <a:lvl3pPr marL="2197498" indent="-610416">
              <a:defRPr sz="2600">
                <a:latin typeface="Trebuchet MS" pitchFamily="34" charset="0"/>
              </a:defRPr>
            </a:lvl3pPr>
            <a:lvl4pPr marL="2868956" indent="-671458">
              <a:defRPr sz="2600">
                <a:latin typeface="Trebuchet MS" pitchFamily="34" charset="0"/>
              </a:defRPr>
            </a:lvl4pPr>
            <a:lvl5pPr marL="3357290" indent="-488332">
              <a:defRPr sz="2600">
                <a:latin typeface="Trebuchet MS" pitchFamily="34" charset="0"/>
              </a:defRPr>
            </a:lvl5pPr>
          </a:lstStyle>
          <a:p>
            <a:pPr lvl="0"/>
            <a:r>
              <a:rPr lang="en-US"/>
              <a:t>Click to edit Master text styles</a:t>
            </a:r>
          </a:p>
        </p:txBody>
      </p:sp>
      <p:sp>
        <p:nvSpPr>
          <p:cNvPr id="36" name="Text Placeholder 5">
            <a:extLst>
              <a:ext uri="{FF2B5EF4-FFF2-40B4-BE49-F238E27FC236}">
                <a16:creationId xmlns:a16="http://schemas.microsoft.com/office/drawing/2014/main" id="{B29AEE8C-38D8-AE45-835B-A28DEEE79073}"/>
              </a:ext>
            </a:extLst>
          </p:cNvPr>
          <p:cNvSpPr>
            <a:spLocks noGrp="1"/>
          </p:cNvSpPr>
          <p:nvPr>
            <p:ph type="body" sz="quarter" idx="24"/>
          </p:nvPr>
        </p:nvSpPr>
        <p:spPr>
          <a:xfrm>
            <a:off x="34289999" y="16150185"/>
            <a:ext cx="8686801" cy="1075760"/>
          </a:xfrm>
          <a:prstGeom prst="rect">
            <a:avLst/>
          </a:prstGeom>
          <a:solidFill>
            <a:srgbClr val="152456"/>
          </a:solidFill>
          <a:ln>
            <a:noFill/>
          </a:ln>
        </p:spPr>
        <p:style>
          <a:lnRef idx="1">
            <a:schemeClr val="accent2"/>
          </a:lnRef>
          <a:fillRef idx="3">
            <a:schemeClr val="accent2"/>
          </a:fillRef>
          <a:effectRef idx="2">
            <a:schemeClr val="accent2"/>
          </a:effectRef>
          <a:fontRef idx="none"/>
        </p:style>
        <p:txBody>
          <a:bodyPr wrap="square" lIns="253198" tIns="227878" rIns="253198" bIns="227878" anchor="ctr" anchorCtr="0">
            <a:spAutoFit/>
          </a:bodyPr>
          <a:lstStyle>
            <a:lvl1pPr marL="0" indent="0" algn="l">
              <a:buNone/>
              <a:defRPr sz="4000" b="1" u="none" baseline="0">
                <a:ln>
                  <a:noFill/>
                </a:ln>
                <a:solidFill>
                  <a:schemeClr val="bg1"/>
                </a:solidFill>
              </a:defRPr>
            </a:lvl1pPr>
          </a:lstStyle>
          <a:p>
            <a:pPr lvl="0"/>
            <a:r>
              <a:rPr lang="en-US"/>
              <a:t>Click to edit Master text styles</a:t>
            </a:r>
          </a:p>
        </p:txBody>
      </p:sp>
      <p:sp>
        <p:nvSpPr>
          <p:cNvPr id="37" name="Text Placeholder 3">
            <a:extLst>
              <a:ext uri="{FF2B5EF4-FFF2-40B4-BE49-F238E27FC236}">
                <a16:creationId xmlns:a16="http://schemas.microsoft.com/office/drawing/2014/main" id="{092FE977-92B9-3F44-823B-61FE09E7AB54}"/>
              </a:ext>
            </a:extLst>
          </p:cNvPr>
          <p:cNvSpPr>
            <a:spLocks noGrp="1"/>
          </p:cNvSpPr>
          <p:nvPr>
            <p:ph type="body" sz="quarter" idx="25"/>
          </p:nvPr>
        </p:nvSpPr>
        <p:spPr>
          <a:xfrm>
            <a:off x="34289999" y="17261537"/>
            <a:ext cx="8686801" cy="677108"/>
          </a:xfrm>
          <a:prstGeom prst="rect">
            <a:avLst/>
          </a:prstGeom>
        </p:spPr>
        <p:txBody>
          <a:bodyPr wrap="square" lIns="0" tIns="182880" rIns="0" bIns="0">
            <a:spAutoFit/>
          </a:bodyPr>
          <a:lstStyle>
            <a:lvl1pPr marL="0" indent="0">
              <a:lnSpc>
                <a:spcPct val="100000"/>
              </a:lnSpc>
              <a:spcAft>
                <a:spcPts val="562"/>
              </a:spcAft>
              <a:buNone/>
              <a:defRPr sz="3200">
                <a:latin typeface="Georgia"/>
                <a:cs typeface="Georgia"/>
              </a:defRPr>
            </a:lvl1pPr>
            <a:lvl2pPr marL="1587082" indent="-610416">
              <a:defRPr sz="2600">
                <a:latin typeface="Trebuchet MS" pitchFamily="34" charset="0"/>
              </a:defRPr>
            </a:lvl2pPr>
            <a:lvl3pPr marL="2197498" indent="-610416">
              <a:defRPr sz="2600">
                <a:latin typeface="Trebuchet MS" pitchFamily="34" charset="0"/>
              </a:defRPr>
            </a:lvl3pPr>
            <a:lvl4pPr marL="2868956" indent="-671458">
              <a:defRPr sz="2600">
                <a:latin typeface="Trebuchet MS" pitchFamily="34" charset="0"/>
              </a:defRPr>
            </a:lvl4pPr>
            <a:lvl5pPr marL="3357290" indent="-488332">
              <a:defRPr sz="2600">
                <a:latin typeface="Trebuchet MS" pitchFamily="34" charset="0"/>
              </a:defRPr>
            </a:lvl5pPr>
          </a:lstStyle>
          <a:p>
            <a:pPr lvl="0"/>
            <a:r>
              <a:rPr lang="en-US"/>
              <a:t>Click to edit Master text styles</a:t>
            </a:r>
          </a:p>
        </p:txBody>
      </p:sp>
      <p:sp>
        <p:nvSpPr>
          <p:cNvPr id="39" name="Text Placeholder 3">
            <a:extLst>
              <a:ext uri="{FF2B5EF4-FFF2-40B4-BE49-F238E27FC236}">
                <a16:creationId xmlns:a16="http://schemas.microsoft.com/office/drawing/2014/main" id="{B83F605F-5603-C04F-AFE8-D266B8A5A45A}"/>
              </a:ext>
            </a:extLst>
          </p:cNvPr>
          <p:cNvSpPr>
            <a:spLocks noGrp="1"/>
          </p:cNvSpPr>
          <p:nvPr>
            <p:ph type="body" sz="quarter" idx="26" hasCustomPrompt="1"/>
          </p:nvPr>
        </p:nvSpPr>
        <p:spPr>
          <a:xfrm>
            <a:off x="11714259" y="5486400"/>
            <a:ext cx="20528280" cy="4924425"/>
          </a:xfrm>
          <a:prstGeom prst="rect">
            <a:avLst/>
          </a:prstGeom>
        </p:spPr>
        <p:txBody>
          <a:bodyPr wrap="square" lIns="0" tIns="0" rIns="0" bIns="0">
            <a:spAutoFit/>
          </a:bodyPr>
          <a:lstStyle>
            <a:lvl1pPr marL="0" indent="0">
              <a:lnSpc>
                <a:spcPct val="100000"/>
              </a:lnSpc>
              <a:spcAft>
                <a:spcPts val="562"/>
              </a:spcAft>
              <a:buNone/>
              <a:defRPr sz="16000" b="1">
                <a:solidFill>
                  <a:schemeClr val="bg1"/>
                </a:solidFill>
                <a:latin typeface="Trebuchet MS" panose="020B0703020202090204" pitchFamily="34" charset="0"/>
                <a:cs typeface="Trebuchet MS" panose="020B0703020202090204" pitchFamily="34" charset="0"/>
              </a:defRPr>
            </a:lvl1pPr>
            <a:lvl2pPr marL="1587082" indent="-610416">
              <a:defRPr sz="2600">
                <a:latin typeface="Trebuchet MS" pitchFamily="34" charset="0"/>
              </a:defRPr>
            </a:lvl2pPr>
            <a:lvl3pPr marL="2197498" indent="-610416">
              <a:defRPr sz="2600">
                <a:latin typeface="Trebuchet MS" pitchFamily="34" charset="0"/>
              </a:defRPr>
            </a:lvl3pPr>
            <a:lvl4pPr marL="2868956" indent="-671458">
              <a:defRPr sz="2600">
                <a:latin typeface="Trebuchet MS" pitchFamily="34" charset="0"/>
              </a:defRPr>
            </a:lvl4pPr>
            <a:lvl5pPr marL="3357290" indent="-488332">
              <a:defRPr sz="2600">
                <a:latin typeface="Trebuchet MS" pitchFamily="34" charset="0"/>
              </a:defRPr>
            </a:lvl5pPr>
          </a:lstStyle>
          <a:p>
            <a:pPr lvl="0"/>
            <a:r>
              <a:rPr lang="en-US" dirty="0"/>
              <a:t>Click to add Main Findings text</a:t>
            </a:r>
          </a:p>
        </p:txBody>
      </p:sp>
      <p:sp>
        <p:nvSpPr>
          <p:cNvPr id="17" name="Picture Placeholder 6">
            <a:extLst>
              <a:ext uri="{FF2B5EF4-FFF2-40B4-BE49-F238E27FC236}">
                <a16:creationId xmlns:a16="http://schemas.microsoft.com/office/drawing/2014/main" id="{F8049BEC-CA5C-BD42-B36E-A8CF147BE34B}"/>
              </a:ext>
            </a:extLst>
          </p:cNvPr>
          <p:cNvSpPr>
            <a:spLocks noGrp="1"/>
          </p:cNvSpPr>
          <p:nvPr>
            <p:ph type="pic" sz="quarter" idx="27" hasCustomPrompt="1"/>
          </p:nvPr>
        </p:nvSpPr>
        <p:spPr>
          <a:xfrm>
            <a:off x="11658600" y="27987171"/>
            <a:ext cx="3559629" cy="3559629"/>
          </a:xfrm>
          <a:prstGeom prst="rect">
            <a:avLst/>
          </a:prstGeom>
        </p:spPr>
        <p:txBody>
          <a:bodyPr lIns="0" tIns="0" rIns="0" bIns="0" anchor="ctr" anchorCtr="0"/>
          <a:lstStyle>
            <a:lvl1pPr marL="0" indent="0" algn="ctr">
              <a:buNone/>
              <a:defRPr sz="4000">
                <a:solidFill>
                  <a:schemeClr val="bg2"/>
                </a:solidFill>
              </a:defRPr>
            </a:lvl1pPr>
          </a:lstStyle>
          <a:p>
            <a:r>
              <a:rPr lang="en-US" dirty="0"/>
              <a:t>Click </a:t>
            </a:r>
            <a:br>
              <a:rPr lang="en-US" dirty="0"/>
            </a:br>
            <a:r>
              <a:rPr lang="en-US" dirty="0"/>
              <a:t>to add</a:t>
            </a:r>
            <a:br>
              <a:rPr lang="en-US" dirty="0"/>
            </a:br>
            <a:r>
              <a:rPr lang="en-US" dirty="0"/>
              <a:t>QR Code</a:t>
            </a:r>
          </a:p>
        </p:txBody>
      </p:sp>
    </p:spTree>
    <p:extLst>
      <p:ext uri="{BB962C8B-B14F-4D97-AF65-F5344CB8AC3E}">
        <p14:creationId xmlns:p14="http://schemas.microsoft.com/office/powerpoint/2010/main" val="4008928546"/>
      </p:ext>
    </p:extLst>
  </p:cSld>
  <p:clrMapOvr>
    <a:masterClrMapping/>
  </p:clrMapOvr>
  <p:extLst mod="1">
    <p:ext uri="{DCECCB84-F9BA-43D5-87BE-67443E8EF086}">
      <p15:sldGuideLst xmlns:p15="http://schemas.microsoft.com/office/powerpoint/2012/main">
        <p15:guide id="1" pos="7344" userDrawn="1">
          <p15:clr>
            <a:srgbClr val="FBAE40"/>
          </p15:clr>
        </p15:guide>
        <p15:guide id="2" pos="20304" userDrawn="1">
          <p15:clr>
            <a:srgbClr val="FBAE40"/>
          </p15:clr>
        </p15:guide>
        <p15:guide id="3" pos="576" userDrawn="1">
          <p15:clr>
            <a:srgbClr val="FBAE40"/>
          </p15:clr>
        </p15:guide>
        <p15:guide id="4" pos="27072" userDrawn="1">
          <p15:clr>
            <a:srgbClr val="FBAE40"/>
          </p15:clr>
        </p15:guide>
        <p15:guide id="5" pos="6048" userDrawn="1">
          <p15:clr>
            <a:srgbClr val="FBAE40"/>
          </p15:clr>
        </p15:guide>
        <p15:guide id="6" pos="21600" userDrawn="1">
          <p15:clr>
            <a:srgbClr val="FBAE40"/>
          </p15:clr>
        </p15:guide>
        <p15:guide id="7" orient="horz" pos="864" userDrawn="1">
          <p15:clr>
            <a:srgbClr val="FBAE40"/>
          </p15:clr>
        </p15:guide>
        <p15:guide id="8" orient="horz" pos="19872" userDrawn="1">
          <p15:clr>
            <a:srgbClr val="FBAE40"/>
          </p15:clr>
        </p15:guide>
        <p15:guide id="9" orient="horz" pos="3456"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4" name="Rectangle 23"/>
          <p:cNvSpPr/>
          <p:nvPr userDrawn="1"/>
        </p:nvSpPr>
        <p:spPr>
          <a:xfrm>
            <a:off x="1588924" y="6586910"/>
            <a:ext cx="13239804" cy="2508837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lIns="85462" tIns="42732" rIns="85462" bIns="42732" rtlCol="0" anchor="ctr"/>
          <a:lstStyle/>
          <a:p>
            <a:pPr algn="ctr"/>
            <a:endParaRPr lang="en-US"/>
          </a:p>
        </p:txBody>
      </p:sp>
      <p:sp>
        <p:nvSpPr>
          <p:cNvPr id="25" name="Rectangle 24"/>
          <p:cNvSpPr/>
          <p:nvPr userDrawn="1"/>
        </p:nvSpPr>
        <p:spPr>
          <a:xfrm>
            <a:off x="15381876" y="6586910"/>
            <a:ext cx="13246444" cy="2508837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lIns="85462" tIns="42732" rIns="85462" bIns="42732" rtlCol="0" anchor="ctr"/>
          <a:lstStyle/>
          <a:p>
            <a:pPr algn="ctr"/>
            <a:endParaRPr lang="en-US"/>
          </a:p>
        </p:txBody>
      </p:sp>
      <p:sp>
        <p:nvSpPr>
          <p:cNvPr id="26" name="Rectangle 25"/>
          <p:cNvSpPr/>
          <p:nvPr userDrawn="1"/>
        </p:nvSpPr>
        <p:spPr>
          <a:xfrm>
            <a:off x="29181470" y="6586910"/>
            <a:ext cx="13246444" cy="2508837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lIns="85462" tIns="42732" rIns="85462" bIns="42732" rtlCol="0" anchor="ctr"/>
          <a:lstStyle/>
          <a:p>
            <a:pPr algn="ctr"/>
            <a:endParaRPr lang="en-US"/>
          </a:p>
        </p:txBody>
      </p:sp>
      <p:pic>
        <p:nvPicPr>
          <p:cNvPr id="8" name="Picture 7">
            <a:extLst>
              <a:ext uri="{FF2B5EF4-FFF2-40B4-BE49-F238E27FC236}">
                <a16:creationId xmlns:a16="http://schemas.microsoft.com/office/drawing/2014/main" id="{9DD1738A-71FC-994F-BC84-391D2EFD45A5}"/>
              </a:ext>
            </a:extLst>
          </p:cNvPr>
          <p:cNvPicPr>
            <a:picLocks noChangeAspect="1"/>
          </p:cNvPicPr>
          <p:nvPr userDrawn="1"/>
        </p:nvPicPr>
        <p:blipFill rotWithShape="1">
          <a:blip r:embed="rId3"/>
          <a:srcRect l="1282" r="2930"/>
          <a:stretch/>
        </p:blipFill>
        <p:spPr>
          <a:xfrm>
            <a:off x="10580913" y="0"/>
            <a:ext cx="22772915" cy="32918400"/>
          </a:xfrm>
          <a:prstGeom prst="rect">
            <a:avLst/>
          </a:prstGeom>
        </p:spPr>
      </p:pic>
    </p:spTree>
    <p:extLst>
      <p:ext uri="{BB962C8B-B14F-4D97-AF65-F5344CB8AC3E}">
        <p14:creationId xmlns:p14="http://schemas.microsoft.com/office/powerpoint/2010/main" val="3226180457"/>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2506540" rtl="0" eaLnBrk="1" latinLnBrk="0" hangingPunct="1">
        <a:spcBef>
          <a:spcPct val="0"/>
        </a:spcBef>
        <a:buNone/>
        <a:defRPr sz="24000" kern="1200">
          <a:solidFill>
            <a:schemeClr val="tx1"/>
          </a:solidFill>
          <a:latin typeface="+mj-lt"/>
          <a:ea typeface="+mj-ea"/>
          <a:cs typeface="+mj-cs"/>
        </a:defRPr>
      </a:lvl1pPr>
    </p:titleStyle>
    <p:bodyStyle>
      <a:lvl1pPr marL="1879910" indent="-1879910" algn="l" defTabSz="2506540" rtl="0" eaLnBrk="1" latinLnBrk="0" hangingPunct="1">
        <a:spcBef>
          <a:spcPct val="20000"/>
        </a:spcBef>
        <a:buFont typeface="Arial"/>
        <a:buChar char="•"/>
        <a:defRPr sz="17600" kern="1200">
          <a:solidFill>
            <a:schemeClr val="tx1"/>
          </a:solidFill>
          <a:latin typeface="+mn-lt"/>
          <a:ea typeface="+mn-ea"/>
          <a:cs typeface="+mn-cs"/>
        </a:defRPr>
      </a:lvl1pPr>
      <a:lvl2pPr marL="4073132" indent="-1566592" algn="l" defTabSz="2506540" rtl="0" eaLnBrk="1" latinLnBrk="0" hangingPunct="1">
        <a:spcBef>
          <a:spcPct val="20000"/>
        </a:spcBef>
        <a:buFont typeface="Arial"/>
        <a:buChar char="–"/>
        <a:defRPr sz="15400" kern="1200">
          <a:solidFill>
            <a:schemeClr val="tx1"/>
          </a:solidFill>
          <a:latin typeface="+mn-lt"/>
          <a:ea typeface="+mn-ea"/>
          <a:cs typeface="+mn-cs"/>
        </a:defRPr>
      </a:lvl2pPr>
      <a:lvl3pPr marL="6266360" indent="-1253274" algn="l" defTabSz="2506540" rtl="0" eaLnBrk="1" latinLnBrk="0" hangingPunct="1">
        <a:spcBef>
          <a:spcPct val="20000"/>
        </a:spcBef>
        <a:buFont typeface="Arial"/>
        <a:buChar char="•"/>
        <a:defRPr sz="13200" kern="1200">
          <a:solidFill>
            <a:schemeClr val="tx1"/>
          </a:solidFill>
          <a:latin typeface="+mn-lt"/>
          <a:ea typeface="+mn-ea"/>
          <a:cs typeface="+mn-cs"/>
        </a:defRPr>
      </a:lvl3pPr>
      <a:lvl4pPr marL="8772900" indent="-1253274" algn="l" defTabSz="2506540" rtl="0" eaLnBrk="1" latinLnBrk="0" hangingPunct="1">
        <a:spcBef>
          <a:spcPct val="20000"/>
        </a:spcBef>
        <a:buFont typeface="Arial"/>
        <a:buChar char="–"/>
        <a:defRPr sz="10800" kern="1200">
          <a:solidFill>
            <a:schemeClr val="tx1"/>
          </a:solidFill>
          <a:latin typeface="+mn-lt"/>
          <a:ea typeface="+mn-ea"/>
          <a:cs typeface="+mn-cs"/>
        </a:defRPr>
      </a:lvl4pPr>
      <a:lvl5pPr marL="11279446" indent="-1253274" algn="l" defTabSz="2506540" rtl="0" eaLnBrk="1" latinLnBrk="0" hangingPunct="1">
        <a:spcBef>
          <a:spcPct val="20000"/>
        </a:spcBef>
        <a:buFont typeface="Arial"/>
        <a:buChar char="»"/>
        <a:defRPr sz="10800" kern="1200">
          <a:solidFill>
            <a:schemeClr val="tx1"/>
          </a:solidFill>
          <a:latin typeface="+mn-lt"/>
          <a:ea typeface="+mn-ea"/>
          <a:cs typeface="+mn-cs"/>
        </a:defRPr>
      </a:lvl5pPr>
      <a:lvl6pPr marL="13785988" indent="-1253274" algn="l" defTabSz="2506540" rtl="0" eaLnBrk="1" latinLnBrk="0" hangingPunct="1">
        <a:spcBef>
          <a:spcPct val="20000"/>
        </a:spcBef>
        <a:buFont typeface="Arial"/>
        <a:buChar char="•"/>
        <a:defRPr sz="10800" kern="1200">
          <a:solidFill>
            <a:schemeClr val="tx1"/>
          </a:solidFill>
          <a:latin typeface="+mn-lt"/>
          <a:ea typeface="+mn-ea"/>
          <a:cs typeface="+mn-cs"/>
        </a:defRPr>
      </a:lvl6pPr>
      <a:lvl7pPr marL="16292534" indent="-1253274" algn="l" defTabSz="2506540" rtl="0" eaLnBrk="1" latinLnBrk="0" hangingPunct="1">
        <a:spcBef>
          <a:spcPct val="20000"/>
        </a:spcBef>
        <a:buFont typeface="Arial"/>
        <a:buChar char="•"/>
        <a:defRPr sz="10800" kern="1200">
          <a:solidFill>
            <a:schemeClr val="tx1"/>
          </a:solidFill>
          <a:latin typeface="+mn-lt"/>
          <a:ea typeface="+mn-ea"/>
          <a:cs typeface="+mn-cs"/>
        </a:defRPr>
      </a:lvl7pPr>
      <a:lvl8pPr marL="18799076" indent="-1253274" algn="l" defTabSz="2506540" rtl="0" eaLnBrk="1" latinLnBrk="0" hangingPunct="1">
        <a:spcBef>
          <a:spcPct val="20000"/>
        </a:spcBef>
        <a:buFont typeface="Arial"/>
        <a:buChar char="•"/>
        <a:defRPr sz="10800" kern="1200">
          <a:solidFill>
            <a:schemeClr val="tx1"/>
          </a:solidFill>
          <a:latin typeface="+mn-lt"/>
          <a:ea typeface="+mn-ea"/>
          <a:cs typeface="+mn-cs"/>
        </a:defRPr>
      </a:lvl8pPr>
      <a:lvl9pPr marL="21305622" indent="-1253274" algn="l" defTabSz="2506540" rtl="0" eaLnBrk="1" latinLnBrk="0" hangingPunct="1">
        <a:spcBef>
          <a:spcPct val="20000"/>
        </a:spcBef>
        <a:buFont typeface="Arial"/>
        <a:buChar char="•"/>
        <a:defRPr sz="10800" kern="1200">
          <a:solidFill>
            <a:schemeClr val="tx1"/>
          </a:solidFill>
          <a:latin typeface="+mn-lt"/>
          <a:ea typeface="+mn-ea"/>
          <a:cs typeface="+mn-cs"/>
        </a:defRPr>
      </a:lvl9pPr>
    </p:bodyStyle>
    <p:otherStyle>
      <a:defPPr>
        <a:defRPr lang="en-US"/>
      </a:defPPr>
      <a:lvl1pPr marL="0" algn="l" defTabSz="2506540" rtl="0" eaLnBrk="1" latinLnBrk="0" hangingPunct="1">
        <a:defRPr sz="9800" kern="1200">
          <a:solidFill>
            <a:schemeClr val="tx1"/>
          </a:solidFill>
          <a:latin typeface="+mn-lt"/>
          <a:ea typeface="+mn-ea"/>
          <a:cs typeface="+mn-cs"/>
        </a:defRPr>
      </a:lvl1pPr>
      <a:lvl2pPr marL="2506540" algn="l" defTabSz="2506540" rtl="0" eaLnBrk="1" latinLnBrk="0" hangingPunct="1">
        <a:defRPr sz="9800" kern="1200">
          <a:solidFill>
            <a:schemeClr val="tx1"/>
          </a:solidFill>
          <a:latin typeface="+mn-lt"/>
          <a:ea typeface="+mn-ea"/>
          <a:cs typeface="+mn-cs"/>
        </a:defRPr>
      </a:lvl2pPr>
      <a:lvl3pPr marL="5013088" algn="l" defTabSz="2506540" rtl="0" eaLnBrk="1" latinLnBrk="0" hangingPunct="1">
        <a:defRPr sz="9800" kern="1200">
          <a:solidFill>
            <a:schemeClr val="tx1"/>
          </a:solidFill>
          <a:latin typeface="+mn-lt"/>
          <a:ea typeface="+mn-ea"/>
          <a:cs typeface="+mn-cs"/>
        </a:defRPr>
      </a:lvl3pPr>
      <a:lvl4pPr marL="7519628" algn="l" defTabSz="2506540" rtl="0" eaLnBrk="1" latinLnBrk="0" hangingPunct="1">
        <a:defRPr sz="9800" kern="1200">
          <a:solidFill>
            <a:schemeClr val="tx1"/>
          </a:solidFill>
          <a:latin typeface="+mn-lt"/>
          <a:ea typeface="+mn-ea"/>
          <a:cs typeface="+mn-cs"/>
        </a:defRPr>
      </a:lvl4pPr>
      <a:lvl5pPr marL="10026174" algn="l" defTabSz="2506540" rtl="0" eaLnBrk="1" latinLnBrk="0" hangingPunct="1">
        <a:defRPr sz="9800" kern="1200">
          <a:solidFill>
            <a:schemeClr val="tx1"/>
          </a:solidFill>
          <a:latin typeface="+mn-lt"/>
          <a:ea typeface="+mn-ea"/>
          <a:cs typeface="+mn-cs"/>
        </a:defRPr>
      </a:lvl5pPr>
      <a:lvl6pPr marL="12532720" algn="l" defTabSz="2506540" rtl="0" eaLnBrk="1" latinLnBrk="0" hangingPunct="1">
        <a:defRPr sz="9800" kern="1200">
          <a:solidFill>
            <a:schemeClr val="tx1"/>
          </a:solidFill>
          <a:latin typeface="+mn-lt"/>
          <a:ea typeface="+mn-ea"/>
          <a:cs typeface="+mn-cs"/>
        </a:defRPr>
      </a:lvl6pPr>
      <a:lvl7pPr marL="15039262" algn="l" defTabSz="2506540" rtl="0" eaLnBrk="1" latinLnBrk="0" hangingPunct="1">
        <a:defRPr sz="9800" kern="1200">
          <a:solidFill>
            <a:schemeClr val="tx1"/>
          </a:solidFill>
          <a:latin typeface="+mn-lt"/>
          <a:ea typeface="+mn-ea"/>
          <a:cs typeface="+mn-cs"/>
        </a:defRPr>
      </a:lvl7pPr>
      <a:lvl8pPr marL="17545802" algn="l" defTabSz="2506540" rtl="0" eaLnBrk="1" latinLnBrk="0" hangingPunct="1">
        <a:defRPr sz="9800" kern="1200">
          <a:solidFill>
            <a:schemeClr val="tx1"/>
          </a:solidFill>
          <a:latin typeface="+mn-lt"/>
          <a:ea typeface="+mn-ea"/>
          <a:cs typeface="+mn-cs"/>
        </a:defRPr>
      </a:lvl8pPr>
      <a:lvl9pPr marL="20052348" algn="l" defTabSz="2506540" rtl="0" eaLnBrk="1" latinLnBrk="0" hangingPunct="1">
        <a:defRPr sz="9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997C758D-457F-624C-A411-69CBD212849C}"/>
              </a:ext>
            </a:extLst>
          </p:cNvPr>
          <p:cNvSpPr/>
          <p:nvPr/>
        </p:nvSpPr>
        <p:spPr>
          <a:xfrm>
            <a:off x="11917630" y="18413590"/>
            <a:ext cx="9089743" cy="13577009"/>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F16A5145-7D7D-7843-9867-8E1F6F74577D}"/>
              </a:ext>
            </a:extLst>
          </p:cNvPr>
          <p:cNvSpPr/>
          <p:nvPr/>
        </p:nvSpPr>
        <p:spPr>
          <a:xfrm>
            <a:off x="22892208" y="18413590"/>
            <a:ext cx="9089743" cy="13577009"/>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Text Placeholder 11">
            <a:extLst>
              <a:ext uri="{FF2B5EF4-FFF2-40B4-BE49-F238E27FC236}">
                <a16:creationId xmlns:a16="http://schemas.microsoft.com/office/drawing/2014/main" id="{C8BE6121-7AC7-F145-963E-AE8B42D95206}"/>
              </a:ext>
            </a:extLst>
          </p:cNvPr>
          <p:cNvSpPr>
            <a:spLocks noGrp="1"/>
          </p:cNvSpPr>
          <p:nvPr>
            <p:ph type="body" sz="quarter" idx="11"/>
          </p:nvPr>
        </p:nvSpPr>
        <p:spPr>
          <a:xfrm>
            <a:off x="952500" y="9147151"/>
            <a:ext cx="8686800" cy="1075760"/>
          </a:xfrm>
        </p:spPr>
        <p:txBody>
          <a:bodyPr/>
          <a:lstStyle/>
          <a:p>
            <a:pPr algn="ctr"/>
            <a:r>
              <a:rPr lang="en-US" dirty="0"/>
              <a:t>Introduction</a:t>
            </a:r>
          </a:p>
        </p:txBody>
      </p:sp>
      <p:sp>
        <p:nvSpPr>
          <p:cNvPr id="13" name="Text Placeholder 10">
            <a:extLst>
              <a:ext uri="{FF2B5EF4-FFF2-40B4-BE49-F238E27FC236}">
                <a16:creationId xmlns:a16="http://schemas.microsoft.com/office/drawing/2014/main" id="{4190DDAE-AF97-444A-A6D4-037635673F1C}"/>
              </a:ext>
            </a:extLst>
          </p:cNvPr>
          <p:cNvSpPr>
            <a:spLocks noGrp="1"/>
          </p:cNvSpPr>
          <p:nvPr>
            <p:ph type="body" sz="quarter" idx="10"/>
          </p:nvPr>
        </p:nvSpPr>
        <p:spPr>
          <a:xfrm>
            <a:off x="952500" y="10275491"/>
            <a:ext cx="8686800" cy="9725739"/>
          </a:xfrm>
        </p:spPr>
        <p:txBody>
          <a:bodyPr/>
          <a:lstStyle/>
          <a:p>
            <a:pPr marL="285750" indent="-285750">
              <a:buFont typeface="Arial" panose="020B0604020202020204" pitchFamily="34" charset="0"/>
              <a:buChar char="•"/>
            </a:pPr>
            <a:r>
              <a:rPr lang="en-US" dirty="0">
                <a:latin typeface="+mn-lt"/>
              </a:rPr>
              <a:t>Active learning is important part of statistics instruction, especially in a group setting</a:t>
            </a:r>
            <a:r>
              <a:rPr lang="en-US" baseline="30000" dirty="0">
                <a:latin typeface="+mn-lt"/>
              </a:rPr>
              <a:t>1,2,3,4</a:t>
            </a:r>
          </a:p>
          <a:p>
            <a:pPr marL="285750" indent="-285750">
              <a:buFont typeface="Arial" panose="020B0604020202020204" pitchFamily="34" charset="0"/>
              <a:buChar char="•"/>
            </a:pPr>
            <a:r>
              <a:rPr lang="en-US" dirty="0">
                <a:latin typeface="+mn-lt"/>
              </a:rPr>
              <a:t>Actively working with data and interpreting results are core parts of the GAISE recommendations</a:t>
            </a:r>
            <a:r>
              <a:rPr lang="en-US" baseline="30000" dirty="0">
                <a:latin typeface="+mn-lt"/>
              </a:rPr>
              <a:t>5</a:t>
            </a:r>
          </a:p>
          <a:p>
            <a:pPr marL="1249267" lvl="1" indent="-285750">
              <a:buFont typeface="Arial" panose="020B0604020202020204" pitchFamily="34" charset="0"/>
              <a:buChar char="•"/>
            </a:pPr>
            <a:r>
              <a:rPr lang="en-US" sz="2800" dirty="0">
                <a:latin typeface="+mn-lt"/>
              </a:rPr>
              <a:t>Teach statistical thinking</a:t>
            </a:r>
          </a:p>
          <a:p>
            <a:pPr marL="1249267" lvl="1" indent="-285750">
              <a:buFont typeface="Arial" panose="020B0604020202020204" pitchFamily="34" charset="0"/>
              <a:buChar char="•"/>
            </a:pPr>
            <a:r>
              <a:rPr lang="en-US" sz="2800" dirty="0">
                <a:latin typeface="+mn-lt"/>
              </a:rPr>
              <a:t>Integrate real data with a context and purpose</a:t>
            </a:r>
          </a:p>
          <a:p>
            <a:pPr marL="1249267" lvl="1" indent="-285750">
              <a:buFont typeface="Arial" panose="020B0604020202020204" pitchFamily="34" charset="0"/>
              <a:buChar char="•"/>
            </a:pPr>
            <a:r>
              <a:rPr lang="en-US" sz="2800" dirty="0">
                <a:latin typeface="+mn-lt"/>
              </a:rPr>
              <a:t>Foster active learning</a:t>
            </a:r>
          </a:p>
          <a:p>
            <a:pPr marL="1249267" lvl="1" indent="-285750">
              <a:buFont typeface="Arial" panose="020B0604020202020204" pitchFamily="34" charset="0"/>
              <a:buChar char="•"/>
            </a:pPr>
            <a:r>
              <a:rPr lang="en-US" sz="2800" dirty="0">
                <a:latin typeface="+mn-lt"/>
              </a:rPr>
              <a:t>Use technology to explore concepts and analyze data</a:t>
            </a:r>
          </a:p>
          <a:p>
            <a:pPr marL="285750" indent="-285750">
              <a:buFont typeface="Arial" panose="020B0604020202020204" pitchFamily="34" charset="0"/>
              <a:buChar char="•"/>
            </a:pPr>
            <a:r>
              <a:rPr lang="en-US" dirty="0">
                <a:latin typeface="+mn-lt"/>
              </a:rPr>
              <a:t>Online learning raises new challenges for student interaction with the instructor and each other</a:t>
            </a:r>
            <a:r>
              <a:rPr lang="en-US" baseline="30000" dirty="0">
                <a:latin typeface="+mn-lt"/>
              </a:rPr>
              <a:t>6,7</a:t>
            </a:r>
          </a:p>
          <a:p>
            <a:pPr marL="285750" indent="-285750">
              <a:buFont typeface="Arial" panose="020B0604020202020204" pitchFamily="34" charset="0"/>
              <a:buChar char="•"/>
            </a:pPr>
            <a:r>
              <a:rPr lang="en-US" dirty="0">
                <a:latin typeface="+mn-lt"/>
              </a:rPr>
              <a:t>Online learning can be beneficial for statistics courses and is here to stay, so it is necessary to optimize its delivery</a:t>
            </a:r>
          </a:p>
          <a:p>
            <a:endParaRPr lang="en-US" dirty="0">
              <a:latin typeface="+mn-lt"/>
            </a:endParaRPr>
          </a:p>
        </p:txBody>
      </p:sp>
      <p:sp>
        <p:nvSpPr>
          <p:cNvPr id="14" name="Text Placeholder 12">
            <a:extLst>
              <a:ext uri="{FF2B5EF4-FFF2-40B4-BE49-F238E27FC236}">
                <a16:creationId xmlns:a16="http://schemas.microsoft.com/office/drawing/2014/main" id="{AA8B0544-6A65-5B40-9BF2-43B328C027A1}"/>
              </a:ext>
            </a:extLst>
          </p:cNvPr>
          <p:cNvSpPr>
            <a:spLocks noGrp="1"/>
          </p:cNvSpPr>
          <p:nvPr>
            <p:ph type="body" sz="quarter" idx="12"/>
          </p:nvPr>
        </p:nvSpPr>
        <p:spPr>
          <a:xfrm>
            <a:off x="914401" y="20329341"/>
            <a:ext cx="8686800" cy="1075760"/>
          </a:xfrm>
        </p:spPr>
        <p:txBody>
          <a:bodyPr/>
          <a:lstStyle/>
          <a:p>
            <a:pPr algn="ctr"/>
            <a:r>
              <a:rPr lang="en-US" dirty="0"/>
              <a:t>Approach</a:t>
            </a:r>
          </a:p>
        </p:txBody>
      </p:sp>
      <p:sp>
        <p:nvSpPr>
          <p:cNvPr id="15" name="Text Placeholder 13">
            <a:extLst>
              <a:ext uri="{FF2B5EF4-FFF2-40B4-BE49-F238E27FC236}">
                <a16:creationId xmlns:a16="http://schemas.microsoft.com/office/drawing/2014/main" id="{F9245702-3CD4-2548-87C9-4B3CC02D0CBC}"/>
              </a:ext>
            </a:extLst>
          </p:cNvPr>
          <p:cNvSpPr>
            <a:spLocks noGrp="1"/>
          </p:cNvSpPr>
          <p:nvPr>
            <p:ph type="body" sz="quarter" idx="13"/>
          </p:nvPr>
        </p:nvSpPr>
        <p:spPr>
          <a:xfrm>
            <a:off x="914400" y="21440693"/>
            <a:ext cx="8686801" cy="11418510"/>
          </a:xfrm>
        </p:spPr>
        <p:txBody>
          <a:bodyPr/>
          <a:lstStyle/>
          <a:p>
            <a:pPr marL="285750" indent="-285750">
              <a:buFont typeface="Arial" panose="020B0604020202020204" pitchFamily="34" charset="0"/>
              <a:buChar char="•"/>
            </a:pPr>
            <a:r>
              <a:rPr lang="en-US" dirty="0">
                <a:latin typeface="+mn-lt"/>
              </a:rPr>
              <a:t>Experiences from teaching three different statistics courses in an MPH program</a:t>
            </a:r>
          </a:p>
          <a:p>
            <a:pPr marL="1249267" lvl="1" indent="-285750">
              <a:buFont typeface="Arial" panose="020B0604020202020204" pitchFamily="34" charset="0"/>
              <a:buChar char="•"/>
            </a:pPr>
            <a:r>
              <a:rPr lang="en-US" sz="2800" dirty="0">
                <a:latin typeface="+mn-lt"/>
              </a:rPr>
              <a:t>Introductory statistics, using SPSS</a:t>
            </a:r>
          </a:p>
          <a:p>
            <a:pPr marL="1249267" lvl="1" indent="-285750">
              <a:buFont typeface="Arial" panose="020B0604020202020204" pitchFamily="34" charset="0"/>
              <a:buChar char="•"/>
            </a:pPr>
            <a:r>
              <a:rPr lang="en-US" sz="2800" dirty="0">
                <a:latin typeface="+mn-lt"/>
              </a:rPr>
              <a:t>Intermediate/Advanced statistics, using SAS</a:t>
            </a:r>
          </a:p>
          <a:p>
            <a:pPr marL="1249267" lvl="1" indent="-285750">
              <a:buFont typeface="Arial" panose="020B0604020202020204" pitchFamily="34" charset="0"/>
              <a:buChar char="•"/>
            </a:pPr>
            <a:r>
              <a:rPr lang="en-US" sz="2800" dirty="0">
                <a:latin typeface="+mn-lt"/>
              </a:rPr>
              <a:t>Data management and visualization, using R</a:t>
            </a:r>
          </a:p>
          <a:p>
            <a:pPr marL="285750" indent="-285750">
              <a:buFont typeface="Arial" panose="020B0604020202020204" pitchFamily="34" charset="0"/>
              <a:buChar char="•"/>
            </a:pPr>
            <a:r>
              <a:rPr lang="en-US" dirty="0">
                <a:latin typeface="+mn-lt"/>
              </a:rPr>
              <a:t>Courses delivered through standard learning management systems (LMS) such as Blackboard Learn and Canvas</a:t>
            </a:r>
          </a:p>
          <a:p>
            <a:pPr marL="285750" indent="-285750">
              <a:buFont typeface="Arial" panose="020B0604020202020204" pitchFamily="34" charset="0"/>
              <a:buChar char="•"/>
            </a:pPr>
            <a:r>
              <a:rPr lang="en-US" dirty="0">
                <a:latin typeface="+mn-lt"/>
              </a:rPr>
              <a:t>Cloud-based platforms used included SAS OnDemand for Academics and Google Docs</a:t>
            </a:r>
          </a:p>
          <a:p>
            <a:pPr marL="285750" indent="-285750">
              <a:buFont typeface="Arial" panose="020B0604020202020204" pitchFamily="34" charset="0"/>
              <a:buChar char="•"/>
            </a:pPr>
            <a:r>
              <a:rPr lang="en-US" dirty="0">
                <a:latin typeface="+mn-lt"/>
              </a:rPr>
              <a:t>Video content delivered using Panopto </a:t>
            </a:r>
          </a:p>
          <a:p>
            <a:pPr marL="285750" indent="-285750">
              <a:buFont typeface="Arial" panose="020B0604020202020204" pitchFamily="34" charset="0"/>
              <a:buChar char="•"/>
            </a:pPr>
            <a:r>
              <a:rPr lang="en-US" dirty="0">
                <a:latin typeface="+mn-lt"/>
              </a:rPr>
              <a:t>Data for assessing students’ experiences with the course came from multiple sources</a:t>
            </a:r>
          </a:p>
          <a:p>
            <a:pPr marL="1219200" lvl="1" indent="-285750">
              <a:buFont typeface="Arial" panose="020B0604020202020204" pitchFamily="34" charset="0"/>
              <a:buChar char="•"/>
            </a:pPr>
            <a:r>
              <a:rPr lang="en-US" dirty="0">
                <a:latin typeface="+mn-lt"/>
              </a:rPr>
              <a:t>Course evaluations by the institution</a:t>
            </a:r>
          </a:p>
          <a:p>
            <a:pPr marL="1219200" lvl="1" indent="-285750">
              <a:buFont typeface="Arial" panose="020B0604020202020204" pitchFamily="34" charset="0"/>
              <a:buChar char="•"/>
            </a:pPr>
            <a:r>
              <a:rPr lang="en-US" dirty="0">
                <a:latin typeface="+mn-lt"/>
              </a:rPr>
              <a:t>Internal surveys by the instructor </a:t>
            </a:r>
          </a:p>
          <a:p>
            <a:pPr marL="1219200" lvl="1" indent="-285750">
              <a:buFont typeface="Arial" panose="020B0604020202020204" pitchFamily="34" charset="0"/>
              <a:buChar char="•"/>
            </a:pPr>
            <a:r>
              <a:rPr lang="en-US" dirty="0">
                <a:latin typeface="+mn-lt"/>
              </a:rPr>
              <a:t>Weekly evaluations in the online format, a</a:t>
            </a:r>
          </a:p>
          <a:p>
            <a:pPr marL="1219200" lvl="1" indent="-285750">
              <a:buFont typeface="Arial" panose="020B0604020202020204" pitchFamily="34" charset="0"/>
              <a:buChar char="•"/>
            </a:pPr>
            <a:r>
              <a:rPr lang="en-US" dirty="0">
                <a:latin typeface="+mn-lt"/>
              </a:rPr>
              <a:t>Instructor experiences. </a:t>
            </a:r>
          </a:p>
          <a:p>
            <a:pPr marL="1219200" lvl="1" indent="-285750">
              <a:buFont typeface="Arial" panose="020B0604020202020204" pitchFamily="34" charset="0"/>
              <a:buChar char="•"/>
            </a:pPr>
            <a:r>
              <a:rPr lang="en-US" dirty="0">
                <a:latin typeface="+mn-lt"/>
              </a:rPr>
              <a:t>The use of student data was approved by the institutional IRB (#18E.311).</a:t>
            </a:r>
          </a:p>
          <a:p>
            <a:pPr marL="285750" indent="-285750">
              <a:buFont typeface="Arial" panose="020B0604020202020204" pitchFamily="34" charset="0"/>
              <a:buChar char="•"/>
            </a:pPr>
            <a:endParaRPr lang="en-US" dirty="0">
              <a:latin typeface="+mn-lt"/>
            </a:endParaRPr>
          </a:p>
          <a:p>
            <a:endParaRPr lang="en-US" dirty="0">
              <a:latin typeface="+mn-lt"/>
            </a:endParaRPr>
          </a:p>
        </p:txBody>
      </p:sp>
      <p:sp>
        <p:nvSpPr>
          <p:cNvPr id="16" name="Text Placeholder 14">
            <a:extLst>
              <a:ext uri="{FF2B5EF4-FFF2-40B4-BE49-F238E27FC236}">
                <a16:creationId xmlns:a16="http://schemas.microsoft.com/office/drawing/2014/main" id="{6FFB1DAB-E486-5747-8246-447B4D0F5F40}"/>
              </a:ext>
            </a:extLst>
          </p:cNvPr>
          <p:cNvSpPr>
            <a:spLocks noGrp="1"/>
          </p:cNvSpPr>
          <p:nvPr>
            <p:ph type="body" sz="quarter" idx="22"/>
          </p:nvPr>
        </p:nvSpPr>
        <p:spPr>
          <a:xfrm>
            <a:off x="34099498" y="775430"/>
            <a:ext cx="9082123" cy="1075760"/>
          </a:xfrm>
        </p:spPr>
        <p:txBody>
          <a:bodyPr/>
          <a:lstStyle/>
          <a:p>
            <a:pPr algn="ctr"/>
            <a:r>
              <a:rPr lang="en-US" dirty="0"/>
              <a:t>Article Discussions</a:t>
            </a:r>
          </a:p>
        </p:txBody>
      </p:sp>
      <p:sp>
        <p:nvSpPr>
          <p:cNvPr id="66" name="Freeform 65">
            <a:extLst>
              <a:ext uri="{FF2B5EF4-FFF2-40B4-BE49-F238E27FC236}">
                <a16:creationId xmlns:a16="http://schemas.microsoft.com/office/drawing/2014/main" id="{38BB2066-E79F-154F-8410-006C8AE1016A}"/>
              </a:ext>
            </a:extLst>
          </p:cNvPr>
          <p:cNvSpPr/>
          <p:nvPr/>
        </p:nvSpPr>
        <p:spPr>
          <a:xfrm>
            <a:off x="34099499" y="2116099"/>
            <a:ext cx="9082123" cy="914400"/>
          </a:xfrm>
          <a:custGeom>
            <a:avLst/>
            <a:gdLst>
              <a:gd name="connsiteX0" fmla="*/ 0 w 9082123"/>
              <a:gd name="connsiteY0" fmla="*/ 163803 h 982799"/>
              <a:gd name="connsiteX1" fmla="*/ 163803 w 9082123"/>
              <a:gd name="connsiteY1" fmla="*/ 0 h 982799"/>
              <a:gd name="connsiteX2" fmla="*/ 8918320 w 9082123"/>
              <a:gd name="connsiteY2" fmla="*/ 0 h 982799"/>
              <a:gd name="connsiteX3" fmla="*/ 9082123 w 9082123"/>
              <a:gd name="connsiteY3" fmla="*/ 163803 h 982799"/>
              <a:gd name="connsiteX4" fmla="*/ 9082123 w 9082123"/>
              <a:gd name="connsiteY4" fmla="*/ 818996 h 982799"/>
              <a:gd name="connsiteX5" fmla="*/ 8918320 w 9082123"/>
              <a:gd name="connsiteY5" fmla="*/ 982799 h 982799"/>
              <a:gd name="connsiteX6" fmla="*/ 163803 w 9082123"/>
              <a:gd name="connsiteY6" fmla="*/ 982799 h 982799"/>
              <a:gd name="connsiteX7" fmla="*/ 0 w 9082123"/>
              <a:gd name="connsiteY7" fmla="*/ 818996 h 982799"/>
              <a:gd name="connsiteX8" fmla="*/ 0 w 9082123"/>
              <a:gd name="connsiteY8" fmla="*/ 163803 h 982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82123" h="982799">
                <a:moveTo>
                  <a:pt x="0" y="163803"/>
                </a:moveTo>
                <a:cubicBezTo>
                  <a:pt x="0" y="73337"/>
                  <a:pt x="73337" y="0"/>
                  <a:pt x="163803" y="0"/>
                </a:cubicBezTo>
                <a:lnTo>
                  <a:pt x="8918320" y="0"/>
                </a:lnTo>
                <a:cubicBezTo>
                  <a:pt x="9008786" y="0"/>
                  <a:pt x="9082123" y="73337"/>
                  <a:pt x="9082123" y="163803"/>
                </a:cubicBezTo>
                <a:lnTo>
                  <a:pt x="9082123" y="818996"/>
                </a:lnTo>
                <a:cubicBezTo>
                  <a:pt x="9082123" y="909462"/>
                  <a:pt x="9008786" y="982799"/>
                  <a:pt x="8918320" y="982799"/>
                </a:cubicBezTo>
                <a:lnTo>
                  <a:pt x="163803" y="982799"/>
                </a:lnTo>
                <a:cubicBezTo>
                  <a:pt x="73337" y="982799"/>
                  <a:pt x="0" y="909462"/>
                  <a:pt x="0" y="818996"/>
                </a:cubicBezTo>
                <a:lnTo>
                  <a:pt x="0" y="163803"/>
                </a:lnTo>
                <a:close/>
              </a:path>
            </a:pathLst>
          </a:custGeom>
          <a:solidFill>
            <a:srgbClr val="525C86"/>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07996" tIns="207996" rIns="207996" bIns="207996" numCol="1" spcCol="1270" anchor="ctr" anchorCtr="0">
            <a:noAutofit/>
          </a:bodyPr>
          <a:lstStyle/>
          <a:p>
            <a:pPr marL="0" lvl="0" indent="0" algn="l" defTabSz="1866900">
              <a:lnSpc>
                <a:spcPct val="90000"/>
              </a:lnSpc>
              <a:spcBef>
                <a:spcPct val="0"/>
              </a:spcBef>
              <a:spcAft>
                <a:spcPct val="35000"/>
              </a:spcAft>
              <a:buNone/>
            </a:pPr>
            <a:r>
              <a:rPr lang="en-US" sz="3600" b="1" kern="1200" dirty="0"/>
              <a:t>Description - Hybrid</a:t>
            </a:r>
          </a:p>
        </p:txBody>
      </p:sp>
      <p:sp>
        <p:nvSpPr>
          <p:cNvPr id="67" name="Freeform 66">
            <a:extLst>
              <a:ext uri="{FF2B5EF4-FFF2-40B4-BE49-F238E27FC236}">
                <a16:creationId xmlns:a16="http://schemas.microsoft.com/office/drawing/2014/main" id="{4A4AF930-8E8D-B64C-BB4F-A373AB313911}"/>
              </a:ext>
            </a:extLst>
          </p:cNvPr>
          <p:cNvSpPr/>
          <p:nvPr/>
        </p:nvSpPr>
        <p:spPr>
          <a:xfrm>
            <a:off x="34099499" y="3136999"/>
            <a:ext cx="9082123" cy="2738610"/>
          </a:xfrm>
          <a:custGeom>
            <a:avLst/>
            <a:gdLst>
              <a:gd name="connsiteX0" fmla="*/ 0 w 9082123"/>
              <a:gd name="connsiteY0" fmla="*/ 0 h 2738610"/>
              <a:gd name="connsiteX1" fmla="*/ 9082123 w 9082123"/>
              <a:gd name="connsiteY1" fmla="*/ 0 h 2738610"/>
              <a:gd name="connsiteX2" fmla="*/ 9082123 w 9082123"/>
              <a:gd name="connsiteY2" fmla="*/ 2738610 h 2738610"/>
              <a:gd name="connsiteX3" fmla="*/ 0 w 9082123"/>
              <a:gd name="connsiteY3" fmla="*/ 2738610 h 2738610"/>
              <a:gd name="connsiteX4" fmla="*/ 0 w 9082123"/>
              <a:gd name="connsiteY4" fmla="*/ 0 h 2738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2123" h="2738610">
                <a:moveTo>
                  <a:pt x="0" y="0"/>
                </a:moveTo>
                <a:lnTo>
                  <a:pt x="9082123" y="0"/>
                </a:lnTo>
                <a:lnTo>
                  <a:pt x="9082123" y="2738610"/>
                </a:lnTo>
                <a:lnTo>
                  <a:pt x="0" y="273861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88357" tIns="53340" rIns="298704" bIns="53340" numCol="1" spcCol="1270" anchor="t" anchorCtr="0">
            <a:noAutofit/>
          </a:bodyPr>
          <a:lstStyle/>
          <a:p>
            <a:pPr marL="285750" lvl="1" indent="-285750" algn="l" defTabSz="1466850">
              <a:lnSpc>
                <a:spcPct val="90000"/>
              </a:lnSpc>
              <a:spcBef>
                <a:spcPct val="0"/>
              </a:spcBef>
              <a:spcAft>
                <a:spcPct val="20000"/>
              </a:spcAft>
              <a:buChar char="•"/>
            </a:pPr>
            <a:r>
              <a:rPr lang="en-US" sz="3200" kern="1200" dirty="0"/>
              <a:t>Students are given an article with an example of the week’s method and to read it before class. In class, students discuss the article in small groups, focusing on critiquing how the method was described and how the results were presented.</a:t>
            </a:r>
          </a:p>
        </p:txBody>
      </p:sp>
      <p:sp>
        <p:nvSpPr>
          <p:cNvPr id="68" name="Freeform 67">
            <a:extLst>
              <a:ext uri="{FF2B5EF4-FFF2-40B4-BE49-F238E27FC236}">
                <a16:creationId xmlns:a16="http://schemas.microsoft.com/office/drawing/2014/main" id="{587BFF37-D28C-2044-AB3B-BF9EB1613B8B}"/>
              </a:ext>
            </a:extLst>
          </p:cNvPr>
          <p:cNvSpPr/>
          <p:nvPr/>
        </p:nvSpPr>
        <p:spPr>
          <a:xfrm>
            <a:off x="34099499" y="6142309"/>
            <a:ext cx="9082123" cy="914400"/>
          </a:xfrm>
          <a:custGeom>
            <a:avLst/>
            <a:gdLst>
              <a:gd name="connsiteX0" fmla="*/ 0 w 9082123"/>
              <a:gd name="connsiteY0" fmla="*/ 163803 h 982799"/>
              <a:gd name="connsiteX1" fmla="*/ 163803 w 9082123"/>
              <a:gd name="connsiteY1" fmla="*/ 0 h 982799"/>
              <a:gd name="connsiteX2" fmla="*/ 8918320 w 9082123"/>
              <a:gd name="connsiteY2" fmla="*/ 0 h 982799"/>
              <a:gd name="connsiteX3" fmla="*/ 9082123 w 9082123"/>
              <a:gd name="connsiteY3" fmla="*/ 163803 h 982799"/>
              <a:gd name="connsiteX4" fmla="*/ 9082123 w 9082123"/>
              <a:gd name="connsiteY4" fmla="*/ 818996 h 982799"/>
              <a:gd name="connsiteX5" fmla="*/ 8918320 w 9082123"/>
              <a:gd name="connsiteY5" fmla="*/ 982799 h 982799"/>
              <a:gd name="connsiteX6" fmla="*/ 163803 w 9082123"/>
              <a:gd name="connsiteY6" fmla="*/ 982799 h 982799"/>
              <a:gd name="connsiteX7" fmla="*/ 0 w 9082123"/>
              <a:gd name="connsiteY7" fmla="*/ 818996 h 982799"/>
              <a:gd name="connsiteX8" fmla="*/ 0 w 9082123"/>
              <a:gd name="connsiteY8" fmla="*/ 163803 h 982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82123" h="982799">
                <a:moveTo>
                  <a:pt x="0" y="163803"/>
                </a:moveTo>
                <a:cubicBezTo>
                  <a:pt x="0" y="73337"/>
                  <a:pt x="73337" y="0"/>
                  <a:pt x="163803" y="0"/>
                </a:cubicBezTo>
                <a:lnTo>
                  <a:pt x="8918320" y="0"/>
                </a:lnTo>
                <a:cubicBezTo>
                  <a:pt x="9008786" y="0"/>
                  <a:pt x="9082123" y="73337"/>
                  <a:pt x="9082123" y="163803"/>
                </a:cubicBezTo>
                <a:lnTo>
                  <a:pt x="9082123" y="818996"/>
                </a:lnTo>
                <a:cubicBezTo>
                  <a:pt x="9082123" y="909462"/>
                  <a:pt x="9008786" y="982799"/>
                  <a:pt x="8918320" y="982799"/>
                </a:cubicBezTo>
                <a:lnTo>
                  <a:pt x="163803" y="982799"/>
                </a:lnTo>
                <a:cubicBezTo>
                  <a:pt x="73337" y="982799"/>
                  <a:pt x="0" y="909462"/>
                  <a:pt x="0" y="818996"/>
                </a:cubicBezTo>
                <a:lnTo>
                  <a:pt x="0" y="163803"/>
                </a:lnTo>
                <a:close/>
              </a:path>
            </a:pathLst>
          </a:custGeom>
          <a:solidFill>
            <a:schemeClr val="accent6">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07996" tIns="207996" rIns="207996" bIns="207996" numCol="1" spcCol="1270" anchor="ctr" anchorCtr="0">
            <a:noAutofit/>
          </a:bodyPr>
          <a:lstStyle/>
          <a:p>
            <a:pPr marL="0" lvl="0" indent="0" algn="l" defTabSz="1866900">
              <a:lnSpc>
                <a:spcPct val="90000"/>
              </a:lnSpc>
              <a:spcBef>
                <a:spcPct val="0"/>
              </a:spcBef>
              <a:spcAft>
                <a:spcPct val="35000"/>
              </a:spcAft>
              <a:buNone/>
            </a:pPr>
            <a:r>
              <a:rPr lang="en-US" sz="3600" b="1" kern="1200" dirty="0"/>
              <a:t>Description - Online</a:t>
            </a:r>
          </a:p>
        </p:txBody>
      </p:sp>
      <p:sp>
        <p:nvSpPr>
          <p:cNvPr id="69" name="Freeform 68">
            <a:extLst>
              <a:ext uri="{FF2B5EF4-FFF2-40B4-BE49-F238E27FC236}">
                <a16:creationId xmlns:a16="http://schemas.microsoft.com/office/drawing/2014/main" id="{761B1C7C-528B-DD4C-B114-7951762D5BA9}"/>
              </a:ext>
            </a:extLst>
          </p:cNvPr>
          <p:cNvSpPr/>
          <p:nvPr/>
        </p:nvSpPr>
        <p:spPr>
          <a:xfrm>
            <a:off x="34099499" y="7125109"/>
            <a:ext cx="9082123" cy="2303910"/>
          </a:xfrm>
          <a:custGeom>
            <a:avLst/>
            <a:gdLst>
              <a:gd name="connsiteX0" fmla="*/ 0 w 9082123"/>
              <a:gd name="connsiteY0" fmla="*/ 0 h 2303910"/>
              <a:gd name="connsiteX1" fmla="*/ 9082123 w 9082123"/>
              <a:gd name="connsiteY1" fmla="*/ 0 h 2303910"/>
              <a:gd name="connsiteX2" fmla="*/ 9082123 w 9082123"/>
              <a:gd name="connsiteY2" fmla="*/ 2303910 h 2303910"/>
              <a:gd name="connsiteX3" fmla="*/ 0 w 9082123"/>
              <a:gd name="connsiteY3" fmla="*/ 2303910 h 2303910"/>
              <a:gd name="connsiteX4" fmla="*/ 0 w 9082123"/>
              <a:gd name="connsiteY4" fmla="*/ 0 h 2303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2123" h="2303910">
                <a:moveTo>
                  <a:pt x="0" y="0"/>
                </a:moveTo>
                <a:lnTo>
                  <a:pt x="9082123" y="0"/>
                </a:lnTo>
                <a:lnTo>
                  <a:pt x="9082123" y="2303910"/>
                </a:lnTo>
                <a:lnTo>
                  <a:pt x="0" y="230391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88357" tIns="53340" rIns="298704" bIns="53340" numCol="1" spcCol="1270" anchor="t" anchorCtr="0">
            <a:noAutofit/>
          </a:bodyPr>
          <a:lstStyle/>
          <a:p>
            <a:pPr marL="285750" lvl="1" indent="-285750" algn="l" defTabSz="1466850">
              <a:lnSpc>
                <a:spcPct val="90000"/>
              </a:lnSpc>
              <a:spcBef>
                <a:spcPct val="0"/>
              </a:spcBef>
              <a:spcAft>
                <a:spcPct val="20000"/>
              </a:spcAft>
              <a:buChar char="•"/>
            </a:pPr>
            <a:r>
              <a:rPr lang="en-US" sz="3200" kern="1200" dirty="0"/>
              <a:t>Students find and share an utilizing the week’s method. Students post their summary of the article to the discussion board, with their interpretation of the method, the results, and any critiques.</a:t>
            </a:r>
          </a:p>
        </p:txBody>
      </p:sp>
      <p:sp>
        <p:nvSpPr>
          <p:cNvPr id="70" name="Freeform 69">
            <a:extLst>
              <a:ext uri="{FF2B5EF4-FFF2-40B4-BE49-F238E27FC236}">
                <a16:creationId xmlns:a16="http://schemas.microsoft.com/office/drawing/2014/main" id="{B9EB7D2A-0397-2E41-A7AE-D3057716DE58}"/>
              </a:ext>
            </a:extLst>
          </p:cNvPr>
          <p:cNvSpPr/>
          <p:nvPr/>
        </p:nvSpPr>
        <p:spPr>
          <a:xfrm>
            <a:off x="34099499" y="9695719"/>
            <a:ext cx="9082123" cy="914400"/>
          </a:xfrm>
          <a:custGeom>
            <a:avLst/>
            <a:gdLst>
              <a:gd name="connsiteX0" fmla="*/ 0 w 9082123"/>
              <a:gd name="connsiteY0" fmla="*/ 163803 h 982799"/>
              <a:gd name="connsiteX1" fmla="*/ 163803 w 9082123"/>
              <a:gd name="connsiteY1" fmla="*/ 0 h 982799"/>
              <a:gd name="connsiteX2" fmla="*/ 8918320 w 9082123"/>
              <a:gd name="connsiteY2" fmla="*/ 0 h 982799"/>
              <a:gd name="connsiteX3" fmla="*/ 9082123 w 9082123"/>
              <a:gd name="connsiteY3" fmla="*/ 163803 h 982799"/>
              <a:gd name="connsiteX4" fmla="*/ 9082123 w 9082123"/>
              <a:gd name="connsiteY4" fmla="*/ 818996 h 982799"/>
              <a:gd name="connsiteX5" fmla="*/ 8918320 w 9082123"/>
              <a:gd name="connsiteY5" fmla="*/ 982799 h 982799"/>
              <a:gd name="connsiteX6" fmla="*/ 163803 w 9082123"/>
              <a:gd name="connsiteY6" fmla="*/ 982799 h 982799"/>
              <a:gd name="connsiteX7" fmla="*/ 0 w 9082123"/>
              <a:gd name="connsiteY7" fmla="*/ 818996 h 982799"/>
              <a:gd name="connsiteX8" fmla="*/ 0 w 9082123"/>
              <a:gd name="connsiteY8" fmla="*/ 163803 h 982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82123" h="982799">
                <a:moveTo>
                  <a:pt x="0" y="163803"/>
                </a:moveTo>
                <a:cubicBezTo>
                  <a:pt x="0" y="73337"/>
                  <a:pt x="73337" y="0"/>
                  <a:pt x="163803" y="0"/>
                </a:cubicBezTo>
                <a:lnTo>
                  <a:pt x="8918320" y="0"/>
                </a:lnTo>
                <a:cubicBezTo>
                  <a:pt x="9008786" y="0"/>
                  <a:pt x="9082123" y="73337"/>
                  <a:pt x="9082123" y="163803"/>
                </a:cubicBezTo>
                <a:lnTo>
                  <a:pt x="9082123" y="818996"/>
                </a:lnTo>
                <a:cubicBezTo>
                  <a:pt x="9082123" y="909462"/>
                  <a:pt x="9008786" y="982799"/>
                  <a:pt x="8918320" y="982799"/>
                </a:cubicBezTo>
                <a:lnTo>
                  <a:pt x="163803" y="982799"/>
                </a:lnTo>
                <a:cubicBezTo>
                  <a:pt x="73337" y="982799"/>
                  <a:pt x="0" y="909462"/>
                  <a:pt x="0" y="818996"/>
                </a:cubicBezTo>
                <a:lnTo>
                  <a:pt x="0" y="163803"/>
                </a:lnTo>
                <a:close/>
              </a:path>
            </a:pathLst>
          </a:custGeom>
          <a:solidFill>
            <a:srgbClr val="525C86"/>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07996" tIns="207996" rIns="207996" bIns="207996" numCol="1" spcCol="1270" anchor="ctr" anchorCtr="0">
            <a:noAutofit/>
          </a:bodyPr>
          <a:lstStyle/>
          <a:p>
            <a:pPr marL="0" lvl="0" indent="0" algn="l" defTabSz="1866900">
              <a:lnSpc>
                <a:spcPct val="90000"/>
              </a:lnSpc>
              <a:spcBef>
                <a:spcPct val="0"/>
              </a:spcBef>
              <a:spcAft>
                <a:spcPct val="35000"/>
              </a:spcAft>
              <a:buNone/>
            </a:pPr>
            <a:r>
              <a:rPr lang="en-US" sz="3600" b="1" kern="1200" dirty="0"/>
              <a:t>Benefits</a:t>
            </a:r>
          </a:p>
        </p:txBody>
      </p:sp>
      <p:sp>
        <p:nvSpPr>
          <p:cNvPr id="71" name="Freeform 70">
            <a:extLst>
              <a:ext uri="{FF2B5EF4-FFF2-40B4-BE49-F238E27FC236}">
                <a16:creationId xmlns:a16="http://schemas.microsoft.com/office/drawing/2014/main" id="{0A09E42D-B8E5-AD49-9D17-E4C0B905BF26}"/>
              </a:ext>
            </a:extLst>
          </p:cNvPr>
          <p:cNvSpPr/>
          <p:nvPr/>
        </p:nvSpPr>
        <p:spPr>
          <a:xfrm>
            <a:off x="34099499" y="10640419"/>
            <a:ext cx="9082123" cy="2869019"/>
          </a:xfrm>
          <a:custGeom>
            <a:avLst/>
            <a:gdLst>
              <a:gd name="connsiteX0" fmla="*/ 0 w 9082123"/>
              <a:gd name="connsiteY0" fmla="*/ 0 h 2869019"/>
              <a:gd name="connsiteX1" fmla="*/ 9082123 w 9082123"/>
              <a:gd name="connsiteY1" fmla="*/ 0 h 2869019"/>
              <a:gd name="connsiteX2" fmla="*/ 9082123 w 9082123"/>
              <a:gd name="connsiteY2" fmla="*/ 2869019 h 2869019"/>
              <a:gd name="connsiteX3" fmla="*/ 0 w 9082123"/>
              <a:gd name="connsiteY3" fmla="*/ 2869019 h 2869019"/>
              <a:gd name="connsiteX4" fmla="*/ 0 w 9082123"/>
              <a:gd name="connsiteY4" fmla="*/ 0 h 28690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2123" h="2869019">
                <a:moveTo>
                  <a:pt x="0" y="0"/>
                </a:moveTo>
                <a:lnTo>
                  <a:pt x="9082123" y="0"/>
                </a:lnTo>
                <a:lnTo>
                  <a:pt x="9082123" y="2869019"/>
                </a:lnTo>
                <a:lnTo>
                  <a:pt x="0" y="286901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88357" tIns="53340" rIns="298704" bIns="53340" numCol="1" spcCol="1270" anchor="t" anchorCtr="0">
            <a:noAutofit/>
          </a:bodyPr>
          <a:lstStyle/>
          <a:p>
            <a:pPr marL="285750" lvl="1" indent="-285750" algn="l" defTabSz="1466850">
              <a:lnSpc>
                <a:spcPct val="90000"/>
              </a:lnSpc>
              <a:spcBef>
                <a:spcPct val="0"/>
              </a:spcBef>
              <a:spcAft>
                <a:spcPct val="20000"/>
              </a:spcAft>
              <a:buChar char="•"/>
            </a:pPr>
            <a:r>
              <a:rPr lang="en-US" sz="3200" kern="1200" dirty="0"/>
              <a:t>Students get practice reading and interpreting Methods and Results sections </a:t>
            </a:r>
            <a:br>
              <a:rPr lang="en-US" sz="3200" kern="1200" dirty="0"/>
            </a:br>
            <a:r>
              <a:rPr lang="en-US" sz="3200" kern="1200" dirty="0"/>
              <a:t>of manuscripts in applied literature, </a:t>
            </a:r>
            <a:br>
              <a:rPr lang="en-US" sz="3200" kern="1200" dirty="0"/>
            </a:br>
            <a:r>
              <a:rPr lang="en-US" sz="3200" kern="1200" dirty="0"/>
              <a:t>as well as in critiquing articles. </a:t>
            </a:r>
          </a:p>
          <a:p>
            <a:pPr marL="285750" lvl="1" indent="-285750" algn="l" defTabSz="1466850">
              <a:lnSpc>
                <a:spcPct val="90000"/>
              </a:lnSpc>
              <a:spcBef>
                <a:spcPct val="0"/>
              </a:spcBef>
              <a:spcAft>
                <a:spcPct val="20000"/>
              </a:spcAft>
              <a:buChar char="•"/>
            </a:pPr>
            <a:r>
              <a:rPr lang="en-US" sz="3200" kern="1200" dirty="0"/>
              <a:t>For the online format, students can see </a:t>
            </a:r>
            <a:br>
              <a:rPr lang="en-US" sz="3200" kern="1200" dirty="0"/>
            </a:br>
            <a:r>
              <a:rPr lang="en-US" sz="3200" kern="1200" dirty="0"/>
              <a:t>the wide variety of places the method </a:t>
            </a:r>
            <a:br>
              <a:rPr lang="en-US" sz="3200" kern="1200" dirty="0"/>
            </a:br>
            <a:r>
              <a:rPr lang="en-US" sz="3200" kern="1200" dirty="0"/>
              <a:t>is used.</a:t>
            </a:r>
          </a:p>
        </p:txBody>
      </p:sp>
      <p:sp>
        <p:nvSpPr>
          <p:cNvPr id="72" name="Freeform 71">
            <a:extLst>
              <a:ext uri="{FF2B5EF4-FFF2-40B4-BE49-F238E27FC236}">
                <a16:creationId xmlns:a16="http://schemas.microsoft.com/office/drawing/2014/main" id="{E3B91263-919B-364D-90BF-A35535097D29}"/>
              </a:ext>
            </a:extLst>
          </p:cNvPr>
          <p:cNvSpPr/>
          <p:nvPr/>
        </p:nvSpPr>
        <p:spPr>
          <a:xfrm>
            <a:off x="34099499" y="14233339"/>
            <a:ext cx="9082123" cy="914400"/>
          </a:xfrm>
          <a:custGeom>
            <a:avLst/>
            <a:gdLst>
              <a:gd name="connsiteX0" fmla="*/ 0 w 9082123"/>
              <a:gd name="connsiteY0" fmla="*/ 163803 h 982799"/>
              <a:gd name="connsiteX1" fmla="*/ 163803 w 9082123"/>
              <a:gd name="connsiteY1" fmla="*/ 0 h 982799"/>
              <a:gd name="connsiteX2" fmla="*/ 8918320 w 9082123"/>
              <a:gd name="connsiteY2" fmla="*/ 0 h 982799"/>
              <a:gd name="connsiteX3" fmla="*/ 9082123 w 9082123"/>
              <a:gd name="connsiteY3" fmla="*/ 163803 h 982799"/>
              <a:gd name="connsiteX4" fmla="*/ 9082123 w 9082123"/>
              <a:gd name="connsiteY4" fmla="*/ 818996 h 982799"/>
              <a:gd name="connsiteX5" fmla="*/ 8918320 w 9082123"/>
              <a:gd name="connsiteY5" fmla="*/ 982799 h 982799"/>
              <a:gd name="connsiteX6" fmla="*/ 163803 w 9082123"/>
              <a:gd name="connsiteY6" fmla="*/ 982799 h 982799"/>
              <a:gd name="connsiteX7" fmla="*/ 0 w 9082123"/>
              <a:gd name="connsiteY7" fmla="*/ 818996 h 982799"/>
              <a:gd name="connsiteX8" fmla="*/ 0 w 9082123"/>
              <a:gd name="connsiteY8" fmla="*/ 163803 h 982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82123" h="982799">
                <a:moveTo>
                  <a:pt x="0" y="163803"/>
                </a:moveTo>
                <a:cubicBezTo>
                  <a:pt x="0" y="73337"/>
                  <a:pt x="73337" y="0"/>
                  <a:pt x="163803" y="0"/>
                </a:cubicBezTo>
                <a:lnTo>
                  <a:pt x="8918320" y="0"/>
                </a:lnTo>
                <a:cubicBezTo>
                  <a:pt x="9008786" y="0"/>
                  <a:pt x="9082123" y="73337"/>
                  <a:pt x="9082123" y="163803"/>
                </a:cubicBezTo>
                <a:lnTo>
                  <a:pt x="9082123" y="818996"/>
                </a:lnTo>
                <a:cubicBezTo>
                  <a:pt x="9082123" y="909462"/>
                  <a:pt x="9008786" y="982799"/>
                  <a:pt x="8918320" y="982799"/>
                </a:cubicBezTo>
                <a:lnTo>
                  <a:pt x="163803" y="982799"/>
                </a:lnTo>
                <a:cubicBezTo>
                  <a:pt x="73337" y="982799"/>
                  <a:pt x="0" y="909462"/>
                  <a:pt x="0" y="818996"/>
                </a:cubicBezTo>
                <a:lnTo>
                  <a:pt x="0" y="163803"/>
                </a:lnTo>
                <a:close/>
              </a:path>
            </a:pathLst>
          </a:custGeom>
          <a:solidFill>
            <a:srgbClr val="525C86"/>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07996" tIns="207996" rIns="207996" bIns="207996" numCol="1" spcCol="1270" anchor="ctr" anchorCtr="0">
            <a:noAutofit/>
          </a:bodyPr>
          <a:lstStyle/>
          <a:p>
            <a:pPr marL="0" lvl="0" indent="0" algn="l" defTabSz="1866900">
              <a:lnSpc>
                <a:spcPct val="90000"/>
              </a:lnSpc>
              <a:spcBef>
                <a:spcPct val="0"/>
              </a:spcBef>
              <a:spcAft>
                <a:spcPct val="35000"/>
              </a:spcAft>
              <a:buNone/>
            </a:pPr>
            <a:r>
              <a:rPr lang="en-US" sz="3600" b="1" kern="1200" dirty="0"/>
              <a:t>Supporting Evidence</a:t>
            </a:r>
          </a:p>
        </p:txBody>
      </p:sp>
      <p:sp>
        <p:nvSpPr>
          <p:cNvPr id="73" name="Freeform 72">
            <a:extLst>
              <a:ext uri="{FF2B5EF4-FFF2-40B4-BE49-F238E27FC236}">
                <a16:creationId xmlns:a16="http://schemas.microsoft.com/office/drawing/2014/main" id="{AA237F73-6B02-BF49-9D14-F2465F860EB1}"/>
              </a:ext>
            </a:extLst>
          </p:cNvPr>
          <p:cNvSpPr/>
          <p:nvPr/>
        </p:nvSpPr>
        <p:spPr>
          <a:xfrm>
            <a:off x="34099499" y="15216139"/>
            <a:ext cx="9082123" cy="6781320"/>
          </a:xfrm>
          <a:custGeom>
            <a:avLst/>
            <a:gdLst>
              <a:gd name="connsiteX0" fmla="*/ 0 w 9082123"/>
              <a:gd name="connsiteY0" fmla="*/ 0 h 6781320"/>
              <a:gd name="connsiteX1" fmla="*/ 9082123 w 9082123"/>
              <a:gd name="connsiteY1" fmla="*/ 0 h 6781320"/>
              <a:gd name="connsiteX2" fmla="*/ 9082123 w 9082123"/>
              <a:gd name="connsiteY2" fmla="*/ 6781320 h 6781320"/>
              <a:gd name="connsiteX3" fmla="*/ 0 w 9082123"/>
              <a:gd name="connsiteY3" fmla="*/ 6781320 h 6781320"/>
              <a:gd name="connsiteX4" fmla="*/ 0 w 9082123"/>
              <a:gd name="connsiteY4" fmla="*/ 0 h 6781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2123" h="6781320">
                <a:moveTo>
                  <a:pt x="0" y="0"/>
                </a:moveTo>
                <a:lnTo>
                  <a:pt x="9082123" y="0"/>
                </a:lnTo>
                <a:lnTo>
                  <a:pt x="9082123" y="6781320"/>
                </a:lnTo>
                <a:lnTo>
                  <a:pt x="0" y="678132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88357" tIns="53340" rIns="298704" bIns="53340" numCol="1" spcCol="1270" anchor="t" anchorCtr="0">
            <a:noAutofit/>
          </a:bodyPr>
          <a:lstStyle/>
          <a:p>
            <a:pPr marL="285750" lvl="1" indent="-285750" algn="l" defTabSz="1466850">
              <a:lnSpc>
                <a:spcPct val="90000"/>
              </a:lnSpc>
              <a:spcBef>
                <a:spcPct val="0"/>
              </a:spcBef>
              <a:spcAft>
                <a:spcPct val="20000"/>
              </a:spcAft>
              <a:buChar char="•"/>
            </a:pPr>
            <a:r>
              <a:rPr lang="en-US" sz="3200" kern="1200" dirty="0"/>
              <a:t>“One of my ultimate goals for this course…was to develop a strong ability </a:t>
            </a:r>
            <a:br>
              <a:rPr lang="en-US" sz="3200" kern="1200" dirty="0"/>
            </a:br>
            <a:r>
              <a:rPr lang="en-US" sz="3200" kern="1200" dirty="0"/>
              <a:t>to thoroughly understand and critique </a:t>
            </a:r>
            <a:br>
              <a:rPr lang="en-US" sz="3200" kern="1200" dirty="0"/>
            </a:br>
            <a:r>
              <a:rPr lang="en-US" sz="3200" kern="1200" dirty="0"/>
              <a:t>the Methods sections of scientific </a:t>
            </a:r>
            <a:br>
              <a:rPr lang="en-US" sz="3200" kern="1200" dirty="0"/>
            </a:br>
            <a:r>
              <a:rPr lang="en-US" sz="3200" kern="1200" dirty="0"/>
              <a:t>literature. …I've seen myself improve significantly in both my understanding </a:t>
            </a:r>
            <a:br>
              <a:rPr lang="en-US" sz="3200" kern="1200" dirty="0"/>
            </a:br>
            <a:r>
              <a:rPr lang="en-US" sz="3200" kern="1200" dirty="0"/>
              <a:t>of these previously foreign concepts and also my ability to succinctly summarize </a:t>
            </a:r>
            <a:br>
              <a:rPr lang="en-US" sz="3200" kern="1200" dirty="0"/>
            </a:br>
            <a:r>
              <a:rPr lang="en-US" sz="3200" kern="1200" dirty="0"/>
              <a:t>and describe different techniques on discussion boards each week.”</a:t>
            </a:r>
          </a:p>
          <a:p>
            <a:pPr marL="285750" lvl="1" indent="-285750" algn="l" defTabSz="1466850">
              <a:lnSpc>
                <a:spcPct val="90000"/>
              </a:lnSpc>
              <a:spcBef>
                <a:spcPct val="0"/>
              </a:spcBef>
              <a:spcAft>
                <a:spcPct val="20000"/>
              </a:spcAft>
              <a:buChar char="•"/>
            </a:pPr>
            <a:r>
              <a:rPr lang="en-US" sz="3200" kern="1200" dirty="0"/>
              <a:t>“I feel better equipped to make my own conclusions from articles using the methods and analyses sections and not just the author's interpretations of their results in the discussion section.”</a:t>
            </a:r>
          </a:p>
        </p:txBody>
      </p:sp>
      <p:sp>
        <p:nvSpPr>
          <p:cNvPr id="74" name="Freeform 73">
            <a:extLst>
              <a:ext uri="{FF2B5EF4-FFF2-40B4-BE49-F238E27FC236}">
                <a16:creationId xmlns:a16="http://schemas.microsoft.com/office/drawing/2014/main" id="{830071DB-E1CE-774A-8CE4-13B7802C4688}"/>
              </a:ext>
            </a:extLst>
          </p:cNvPr>
          <p:cNvSpPr/>
          <p:nvPr/>
        </p:nvSpPr>
        <p:spPr>
          <a:xfrm>
            <a:off x="34099499" y="22340359"/>
            <a:ext cx="9082123" cy="914400"/>
          </a:xfrm>
          <a:custGeom>
            <a:avLst/>
            <a:gdLst>
              <a:gd name="connsiteX0" fmla="*/ 0 w 9082123"/>
              <a:gd name="connsiteY0" fmla="*/ 163803 h 982799"/>
              <a:gd name="connsiteX1" fmla="*/ 163803 w 9082123"/>
              <a:gd name="connsiteY1" fmla="*/ 0 h 982799"/>
              <a:gd name="connsiteX2" fmla="*/ 8918320 w 9082123"/>
              <a:gd name="connsiteY2" fmla="*/ 0 h 982799"/>
              <a:gd name="connsiteX3" fmla="*/ 9082123 w 9082123"/>
              <a:gd name="connsiteY3" fmla="*/ 163803 h 982799"/>
              <a:gd name="connsiteX4" fmla="*/ 9082123 w 9082123"/>
              <a:gd name="connsiteY4" fmla="*/ 818996 h 982799"/>
              <a:gd name="connsiteX5" fmla="*/ 8918320 w 9082123"/>
              <a:gd name="connsiteY5" fmla="*/ 982799 h 982799"/>
              <a:gd name="connsiteX6" fmla="*/ 163803 w 9082123"/>
              <a:gd name="connsiteY6" fmla="*/ 982799 h 982799"/>
              <a:gd name="connsiteX7" fmla="*/ 0 w 9082123"/>
              <a:gd name="connsiteY7" fmla="*/ 818996 h 982799"/>
              <a:gd name="connsiteX8" fmla="*/ 0 w 9082123"/>
              <a:gd name="connsiteY8" fmla="*/ 163803 h 982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82123" h="982799">
                <a:moveTo>
                  <a:pt x="0" y="163803"/>
                </a:moveTo>
                <a:cubicBezTo>
                  <a:pt x="0" y="73337"/>
                  <a:pt x="73337" y="0"/>
                  <a:pt x="163803" y="0"/>
                </a:cubicBezTo>
                <a:lnTo>
                  <a:pt x="8918320" y="0"/>
                </a:lnTo>
                <a:cubicBezTo>
                  <a:pt x="9008786" y="0"/>
                  <a:pt x="9082123" y="73337"/>
                  <a:pt x="9082123" y="163803"/>
                </a:cubicBezTo>
                <a:lnTo>
                  <a:pt x="9082123" y="818996"/>
                </a:lnTo>
                <a:cubicBezTo>
                  <a:pt x="9082123" y="909462"/>
                  <a:pt x="9008786" y="982799"/>
                  <a:pt x="8918320" y="982799"/>
                </a:cubicBezTo>
                <a:lnTo>
                  <a:pt x="163803" y="982799"/>
                </a:lnTo>
                <a:cubicBezTo>
                  <a:pt x="73337" y="982799"/>
                  <a:pt x="0" y="909462"/>
                  <a:pt x="0" y="818996"/>
                </a:cubicBezTo>
                <a:lnTo>
                  <a:pt x="0" y="163803"/>
                </a:lnTo>
                <a:close/>
              </a:path>
            </a:pathLst>
          </a:custGeom>
          <a:solidFill>
            <a:srgbClr val="525C86"/>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07996" tIns="207996" rIns="207996" bIns="207996" numCol="1" spcCol="1270" anchor="ctr" anchorCtr="0">
            <a:noAutofit/>
          </a:bodyPr>
          <a:lstStyle/>
          <a:p>
            <a:pPr marL="0" lvl="0" indent="0" algn="l" defTabSz="1866900">
              <a:lnSpc>
                <a:spcPct val="90000"/>
              </a:lnSpc>
              <a:spcBef>
                <a:spcPct val="0"/>
              </a:spcBef>
              <a:spcAft>
                <a:spcPct val="35000"/>
              </a:spcAft>
              <a:buNone/>
            </a:pPr>
            <a:r>
              <a:rPr lang="en-US" sz="3600" b="1" kern="1200" dirty="0"/>
              <a:t>Advice for implementation - Hybrid</a:t>
            </a:r>
          </a:p>
        </p:txBody>
      </p:sp>
      <p:sp>
        <p:nvSpPr>
          <p:cNvPr id="75" name="Freeform 74">
            <a:extLst>
              <a:ext uri="{FF2B5EF4-FFF2-40B4-BE49-F238E27FC236}">
                <a16:creationId xmlns:a16="http://schemas.microsoft.com/office/drawing/2014/main" id="{DA4EE4B2-3A8A-3744-A3D2-BD3F0F450749}"/>
              </a:ext>
            </a:extLst>
          </p:cNvPr>
          <p:cNvSpPr/>
          <p:nvPr/>
        </p:nvSpPr>
        <p:spPr>
          <a:xfrm>
            <a:off x="34099499" y="23323159"/>
            <a:ext cx="9082123" cy="2869019"/>
          </a:xfrm>
          <a:custGeom>
            <a:avLst/>
            <a:gdLst>
              <a:gd name="connsiteX0" fmla="*/ 0 w 9082123"/>
              <a:gd name="connsiteY0" fmla="*/ 0 h 2869019"/>
              <a:gd name="connsiteX1" fmla="*/ 9082123 w 9082123"/>
              <a:gd name="connsiteY1" fmla="*/ 0 h 2869019"/>
              <a:gd name="connsiteX2" fmla="*/ 9082123 w 9082123"/>
              <a:gd name="connsiteY2" fmla="*/ 2869019 h 2869019"/>
              <a:gd name="connsiteX3" fmla="*/ 0 w 9082123"/>
              <a:gd name="connsiteY3" fmla="*/ 2869019 h 2869019"/>
              <a:gd name="connsiteX4" fmla="*/ 0 w 9082123"/>
              <a:gd name="connsiteY4" fmla="*/ 0 h 28690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2123" h="2869019">
                <a:moveTo>
                  <a:pt x="0" y="0"/>
                </a:moveTo>
                <a:lnTo>
                  <a:pt x="9082123" y="0"/>
                </a:lnTo>
                <a:lnTo>
                  <a:pt x="9082123" y="2869019"/>
                </a:lnTo>
                <a:lnTo>
                  <a:pt x="0" y="286901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88357" tIns="53340" rIns="298704" bIns="53340" numCol="1" spcCol="1270" anchor="t" anchorCtr="0">
            <a:noAutofit/>
          </a:bodyPr>
          <a:lstStyle/>
          <a:p>
            <a:pPr marL="285750" lvl="1" indent="-285750" algn="l" defTabSz="1466850">
              <a:lnSpc>
                <a:spcPct val="90000"/>
              </a:lnSpc>
              <a:spcBef>
                <a:spcPct val="0"/>
              </a:spcBef>
              <a:spcAft>
                <a:spcPct val="20000"/>
              </a:spcAft>
              <a:buChar char="•"/>
            </a:pPr>
            <a:r>
              <a:rPr lang="en-US" sz="3200" kern="1200" dirty="0"/>
              <a:t>Articles should be relevant to the interests of the students (e.g. health/medicine for public health) and of manageable length. </a:t>
            </a:r>
          </a:p>
          <a:p>
            <a:pPr marL="285750" lvl="1" indent="-285750" algn="l" defTabSz="1466850">
              <a:lnSpc>
                <a:spcPct val="90000"/>
              </a:lnSpc>
              <a:spcBef>
                <a:spcPct val="0"/>
              </a:spcBef>
              <a:spcAft>
                <a:spcPct val="20000"/>
              </a:spcAft>
              <a:buChar char="•"/>
            </a:pPr>
            <a:r>
              <a:rPr lang="en-US" sz="3200" kern="1200" dirty="0"/>
              <a:t>“Bad” papers give examples of things to watch out for, and papers “done right” can be useful to provide a positive example.</a:t>
            </a:r>
          </a:p>
        </p:txBody>
      </p:sp>
      <p:sp>
        <p:nvSpPr>
          <p:cNvPr id="76" name="Freeform 75">
            <a:extLst>
              <a:ext uri="{FF2B5EF4-FFF2-40B4-BE49-F238E27FC236}">
                <a16:creationId xmlns:a16="http://schemas.microsoft.com/office/drawing/2014/main" id="{6BCB7F70-95CC-024D-A00C-72487E265890}"/>
              </a:ext>
            </a:extLst>
          </p:cNvPr>
          <p:cNvSpPr/>
          <p:nvPr/>
        </p:nvSpPr>
        <p:spPr>
          <a:xfrm>
            <a:off x="34099499" y="26573179"/>
            <a:ext cx="9082123" cy="914400"/>
          </a:xfrm>
          <a:custGeom>
            <a:avLst/>
            <a:gdLst>
              <a:gd name="connsiteX0" fmla="*/ 0 w 9082123"/>
              <a:gd name="connsiteY0" fmla="*/ 163803 h 982799"/>
              <a:gd name="connsiteX1" fmla="*/ 163803 w 9082123"/>
              <a:gd name="connsiteY1" fmla="*/ 0 h 982799"/>
              <a:gd name="connsiteX2" fmla="*/ 8918320 w 9082123"/>
              <a:gd name="connsiteY2" fmla="*/ 0 h 982799"/>
              <a:gd name="connsiteX3" fmla="*/ 9082123 w 9082123"/>
              <a:gd name="connsiteY3" fmla="*/ 163803 h 982799"/>
              <a:gd name="connsiteX4" fmla="*/ 9082123 w 9082123"/>
              <a:gd name="connsiteY4" fmla="*/ 818996 h 982799"/>
              <a:gd name="connsiteX5" fmla="*/ 8918320 w 9082123"/>
              <a:gd name="connsiteY5" fmla="*/ 982799 h 982799"/>
              <a:gd name="connsiteX6" fmla="*/ 163803 w 9082123"/>
              <a:gd name="connsiteY6" fmla="*/ 982799 h 982799"/>
              <a:gd name="connsiteX7" fmla="*/ 0 w 9082123"/>
              <a:gd name="connsiteY7" fmla="*/ 818996 h 982799"/>
              <a:gd name="connsiteX8" fmla="*/ 0 w 9082123"/>
              <a:gd name="connsiteY8" fmla="*/ 163803 h 982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82123" h="982799">
                <a:moveTo>
                  <a:pt x="0" y="163803"/>
                </a:moveTo>
                <a:cubicBezTo>
                  <a:pt x="0" y="73337"/>
                  <a:pt x="73337" y="0"/>
                  <a:pt x="163803" y="0"/>
                </a:cubicBezTo>
                <a:lnTo>
                  <a:pt x="8918320" y="0"/>
                </a:lnTo>
                <a:cubicBezTo>
                  <a:pt x="9008786" y="0"/>
                  <a:pt x="9082123" y="73337"/>
                  <a:pt x="9082123" y="163803"/>
                </a:cubicBezTo>
                <a:lnTo>
                  <a:pt x="9082123" y="818996"/>
                </a:lnTo>
                <a:cubicBezTo>
                  <a:pt x="9082123" y="909462"/>
                  <a:pt x="9008786" y="982799"/>
                  <a:pt x="8918320" y="982799"/>
                </a:cubicBezTo>
                <a:lnTo>
                  <a:pt x="163803" y="982799"/>
                </a:lnTo>
                <a:cubicBezTo>
                  <a:pt x="73337" y="982799"/>
                  <a:pt x="0" y="909462"/>
                  <a:pt x="0" y="818996"/>
                </a:cubicBezTo>
                <a:lnTo>
                  <a:pt x="0" y="163803"/>
                </a:lnTo>
                <a:close/>
              </a:path>
            </a:pathLst>
          </a:custGeom>
          <a:solidFill>
            <a:schemeClr val="accent6">
              <a:lumMod val="60000"/>
              <a:lumOff val="4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07996" tIns="207996" rIns="207996" bIns="207996" numCol="1" spcCol="1270" anchor="ctr" anchorCtr="0">
            <a:noAutofit/>
          </a:bodyPr>
          <a:lstStyle/>
          <a:p>
            <a:pPr marL="0" lvl="0" indent="0" algn="l" defTabSz="1866900">
              <a:lnSpc>
                <a:spcPct val="90000"/>
              </a:lnSpc>
              <a:spcBef>
                <a:spcPct val="0"/>
              </a:spcBef>
              <a:spcAft>
                <a:spcPct val="35000"/>
              </a:spcAft>
              <a:buNone/>
            </a:pPr>
            <a:r>
              <a:rPr lang="en-US" sz="3600" b="1" kern="1200" dirty="0"/>
              <a:t>Advice for implementation - Online </a:t>
            </a:r>
          </a:p>
        </p:txBody>
      </p:sp>
      <p:sp>
        <p:nvSpPr>
          <p:cNvPr id="77" name="Freeform 76">
            <a:extLst>
              <a:ext uri="{FF2B5EF4-FFF2-40B4-BE49-F238E27FC236}">
                <a16:creationId xmlns:a16="http://schemas.microsoft.com/office/drawing/2014/main" id="{F52C3604-5FFC-B042-8D24-B96BDFDB1DF9}"/>
              </a:ext>
            </a:extLst>
          </p:cNvPr>
          <p:cNvSpPr/>
          <p:nvPr/>
        </p:nvSpPr>
        <p:spPr>
          <a:xfrm>
            <a:off x="34099499" y="27555978"/>
            <a:ext cx="9082123" cy="4694760"/>
          </a:xfrm>
          <a:custGeom>
            <a:avLst/>
            <a:gdLst>
              <a:gd name="connsiteX0" fmla="*/ 0 w 9082123"/>
              <a:gd name="connsiteY0" fmla="*/ 0 h 4694760"/>
              <a:gd name="connsiteX1" fmla="*/ 9082123 w 9082123"/>
              <a:gd name="connsiteY1" fmla="*/ 0 h 4694760"/>
              <a:gd name="connsiteX2" fmla="*/ 9082123 w 9082123"/>
              <a:gd name="connsiteY2" fmla="*/ 4694760 h 4694760"/>
              <a:gd name="connsiteX3" fmla="*/ 0 w 9082123"/>
              <a:gd name="connsiteY3" fmla="*/ 4694760 h 4694760"/>
              <a:gd name="connsiteX4" fmla="*/ 0 w 9082123"/>
              <a:gd name="connsiteY4" fmla="*/ 0 h 4694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2123" h="4694760">
                <a:moveTo>
                  <a:pt x="0" y="0"/>
                </a:moveTo>
                <a:lnTo>
                  <a:pt x="9082123" y="0"/>
                </a:lnTo>
                <a:lnTo>
                  <a:pt x="9082123" y="4694760"/>
                </a:lnTo>
                <a:lnTo>
                  <a:pt x="0" y="469476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88357" tIns="53340" rIns="298704" bIns="53340" numCol="1" spcCol="1270" anchor="t" anchorCtr="0">
            <a:noAutofit/>
          </a:bodyPr>
          <a:lstStyle/>
          <a:p>
            <a:pPr marL="285750" lvl="1" indent="-285750" algn="l" defTabSz="1466850">
              <a:lnSpc>
                <a:spcPct val="90000"/>
              </a:lnSpc>
              <a:spcBef>
                <a:spcPct val="0"/>
              </a:spcBef>
              <a:spcAft>
                <a:spcPct val="20000"/>
              </a:spcAft>
              <a:buChar char="•"/>
            </a:pPr>
            <a:r>
              <a:rPr lang="en-US" sz="3200" kern="1200" dirty="0"/>
              <a:t>2+ posts/week – One response to the prompt, one responding to another’s post.</a:t>
            </a:r>
          </a:p>
          <a:p>
            <a:pPr marL="285750" lvl="1" indent="-285750" algn="l" defTabSz="1466850">
              <a:lnSpc>
                <a:spcPct val="90000"/>
              </a:lnSpc>
              <a:spcBef>
                <a:spcPct val="0"/>
              </a:spcBef>
              <a:spcAft>
                <a:spcPct val="20000"/>
              </a:spcAft>
              <a:buChar char="•"/>
            </a:pPr>
            <a:r>
              <a:rPr lang="en-US" sz="3200" kern="1200" dirty="0"/>
              <a:t>Multiple deadlines for posts to promote ongoing discussion</a:t>
            </a:r>
          </a:p>
          <a:p>
            <a:pPr marL="285750" lvl="1" indent="-285750" algn="l" defTabSz="1466850">
              <a:lnSpc>
                <a:spcPct val="90000"/>
              </a:lnSpc>
              <a:spcBef>
                <a:spcPct val="0"/>
              </a:spcBef>
              <a:spcAft>
                <a:spcPct val="20000"/>
              </a:spcAft>
              <a:buChar char="•"/>
            </a:pPr>
            <a:r>
              <a:rPr lang="en-US" sz="3200" kern="1200" dirty="0"/>
              <a:t>Searching – The largest time commitment for students in this activity is finding appropriate journal articles. To help this, the instructor can provide a repository of acceptable articles from different content areas that students can pick from.</a:t>
            </a:r>
          </a:p>
        </p:txBody>
      </p:sp>
      <p:sp>
        <p:nvSpPr>
          <p:cNvPr id="19" name="Title 13">
            <a:extLst>
              <a:ext uri="{FF2B5EF4-FFF2-40B4-BE49-F238E27FC236}">
                <a16:creationId xmlns:a16="http://schemas.microsoft.com/office/drawing/2014/main" id="{09F110CE-BA24-8A44-964D-26D6B071E6DB}"/>
              </a:ext>
            </a:extLst>
          </p:cNvPr>
          <p:cNvSpPr txBox="1">
            <a:spLocks/>
          </p:cNvSpPr>
          <p:nvPr/>
        </p:nvSpPr>
        <p:spPr>
          <a:xfrm>
            <a:off x="914401" y="800100"/>
            <a:ext cx="8753368" cy="3207745"/>
          </a:xfrm>
          <a:prstGeom prst="rect">
            <a:avLst/>
          </a:prstGeom>
        </p:spPr>
        <p:txBody>
          <a:bodyPr/>
          <a:lstStyle>
            <a:lvl1pPr algn="ctr" defTabSz="2506540" rtl="0" eaLnBrk="1" latinLnBrk="0" hangingPunct="1">
              <a:spcBef>
                <a:spcPct val="0"/>
              </a:spcBef>
              <a:buNone/>
              <a:defRPr sz="24000" kern="1200">
                <a:solidFill>
                  <a:schemeClr val="tx1"/>
                </a:solidFill>
                <a:latin typeface="+mj-lt"/>
                <a:ea typeface="+mj-ea"/>
                <a:cs typeface="+mj-cs"/>
              </a:defRPr>
            </a:lvl1pPr>
          </a:lstStyle>
          <a:p>
            <a:pPr algn="l">
              <a:spcAft>
                <a:spcPts val="1800"/>
              </a:spcAft>
            </a:pPr>
            <a:r>
              <a:rPr lang="en-US" sz="7200" b="1" dirty="0"/>
              <a:t>Methods for Implementing Active Learning in Hybrid and Online Statistics Courses</a:t>
            </a:r>
          </a:p>
          <a:p>
            <a:pPr algn="l">
              <a:spcAft>
                <a:spcPts val="1800"/>
              </a:spcAft>
            </a:pPr>
            <a:r>
              <a:rPr lang="en-US" sz="4400" b="1" dirty="0">
                <a:solidFill>
                  <a:schemeClr val="bg2"/>
                </a:solidFill>
              </a:rPr>
              <a:t>Brandon J. George, PhD MS</a:t>
            </a:r>
          </a:p>
          <a:p>
            <a:pPr algn="l">
              <a:spcAft>
                <a:spcPts val="1800"/>
              </a:spcAft>
            </a:pPr>
            <a:r>
              <a:rPr lang="en-US" sz="3600" dirty="0"/>
              <a:t>College of Population Health, </a:t>
            </a:r>
            <a:br>
              <a:rPr lang="en-US" sz="3600" dirty="0"/>
            </a:br>
            <a:r>
              <a:rPr lang="en-US" sz="3600" dirty="0"/>
              <a:t>Thomas Jefferson University</a:t>
            </a:r>
          </a:p>
        </p:txBody>
      </p:sp>
      <p:grpSp>
        <p:nvGrpSpPr>
          <p:cNvPr id="21" name="Group 20">
            <a:extLst>
              <a:ext uri="{FF2B5EF4-FFF2-40B4-BE49-F238E27FC236}">
                <a16:creationId xmlns:a16="http://schemas.microsoft.com/office/drawing/2014/main" id="{39EB80E9-FB2D-BA4C-A69E-0FD937D27671}"/>
              </a:ext>
            </a:extLst>
          </p:cNvPr>
          <p:cNvGrpSpPr/>
          <p:nvPr/>
        </p:nvGrpSpPr>
        <p:grpSpPr>
          <a:xfrm>
            <a:off x="11912599" y="4208106"/>
            <a:ext cx="20097206" cy="13732431"/>
            <a:chOff x="12412979" y="3869015"/>
            <a:chExt cx="20097206" cy="13732431"/>
          </a:xfrm>
        </p:grpSpPr>
        <p:sp>
          <p:nvSpPr>
            <p:cNvPr id="24" name="Rectangle 23">
              <a:extLst>
                <a:ext uri="{FF2B5EF4-FFF2-40B4-BE49-F238E27FC236}">
                  <a16:creationId xmlns:a16="http://schemas.microsoft.com/office/drawing/2014/main" id="{43225A3B-B461-2A4A-B677-4A2908E57A80}"/>
                </a:ext>
              </a:extLst>
            </p:cNvPr>
            <p:cNvSpPr/>
            <p:nvPr/>
          </p:nvSpPr>
          <p:spPr>
            <a:xfrm>
              <a:off x="12412979" y="4937845"/>
              <a:ext cx="20089586" cy="12663601"/>
            </a:xfrm>
            <a:prstGeom prst="rect">
              <a:avLst/>
            </a:prstGeom>
            <a:noFill/>
            <a:ln w="12700">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Text Placeholder 14">
              <a:extLst>
                <a:ext uri="{FF2B5EF4-FFF2-40B4-BE49-F238E27FC236}">
                  <a16:creationId xmlns:a16="http://schemas.microsoft.com/office/drawing/2014/main" id="{96788ADA-1A61-5249-B026-A5F48826E9D8}"/>
                </a:ext>
              </a:extLst>
            </p:cNvPr>
            <p:cNvSpPr txBox="1">
              <a:spLocks/>
            </p:cNvSpPr>
            <p:nvPr/>
          </p:nvSpPr>
          <p:spPr>
            <a:xfrm>
              <a:off x="12420599" y="3869015"/>
              <a:ext cx="20089586" cy="1078992"/>
            </a:xfrm>
            <a:prstGeom prst="rect">
              <a:avLst/>
            </a:prstGeom>
            <a:solidFill>
              <a:srgbClr val="999DB2"/>
            </a:solidFill>
            <a:ln w="9525" cap="flat" cmpd="sng" algn="ctr">
              <a:noFill/>
              <a:prstDash val="solid"/>
            </a:ln>
            <a:effectLst>
              <a:outerShdw blurRad="40000" dist="23000" dir="5400000" rotWithShape="0">
                <a:srgbClr val="000000">
                  <a:alpha val="35000"/>
                </a:srgbClr>
              </a:outerShdw>
            </a:effectLst>
          </p:spPr>
          <p:txBody>
            <a:bodyPr wrap="square" lIns="253198" tIns="227878" rIns="253198" bIns="227878" anchor="ctr" anchorCtr="0">
              <a:spAutoFit/>
            </a:bodyPr>
            <a:lstStyle>
              <a:lvl1pPr marL="0" indent="0" algn="l" defTabSz="2506540" rtl="0" eaLnBrk="1" latinLnBrk="0" hangingPunct="1">
                <a:spcBef>
                  <a:spcPct val="20000"/>
                </a:spcBef>
                <a:spcAft>
                  <a:spcPts val="9968"/>
                </a:spcAft>
                <a:buFont typeface="Arial"/>
                <a:buNone/>
                <a:defRPr sz="4000" b="1" u="none" kern="1200" baseline="0">
                  <a:solidFill>
                    <a:schemeClr val="bg1"/>
                  </a:solidFill>
                  <a:latin typeface="+mn-lt"/>
                  <a:ea typeface="+mn-ea"/>
                  <a:cs typeface="+mn-cs"/>
                </a:defRPr>
              </a:lvl1pPr>
              <a:lvl2pPr marL="4073132" indent="-1566592" algn="l" defTabSz="2506540" rtl="0" eaLnBrk="1" latinLnBrk="0" hangingPunct="1">
                <a:spcBef>
                  <a:spcPct val="20000"/>
                </a:spcBef>
                <a:buFont typeface="Arial"/>
                <a:buChar char="–"/>
                <a:defRPr sz="15400" kern="1200">
                  <a:solidFill>
                    <a:schemeClr val="tx1"/>
                  </a:solidFill>
                  <a:latin typeface="+mn-lt"/>
                  <a:ea typeface="+mn-ea"/>
                  <a:cs typeface="+mn-cs"/>
                </a:defRPr>
              </a:lvl2pPr>
              <a:lvl3pPr marL="6266360" indent="-1253274" algn="l" defTabSz="2506540" rtl="0" eaLnBrk="1" latinLnBrk="0" hangingPunct="1">
                <a:spcBef>
                  <a:spcPct val="20000"/>
                </a:spcBef>
                <a:buFont typeface="Arial"/>
                <a:buChar char="•"/>
                <a:defRPr sz="13200" kern="1200">
                  <a:solidFill>
                    <a:schemeClr val="tx1"/>
                  </a:solidFill>
                  <a:latin typeface="+mn-lt"/>
                  <a:ea typeface="+mn-ea"/>
                  <a:cs typeface="+mn-cs"/>
                </a:defRPr>
              </a:lvl3pPr>
              <a:lvl4pPr marL="8772900" indent="-1253274" algn="l" defTabSz="2506540" rtl="0" eaLnBrk="1" latinLnBrk="0" hangingPunct="1">
                <a:spcBef>
                  <a:spcPct val="20000"/>
                </a:spcBef>
                <a:buFont typeface="Arial"/>
                <a:buChar char="–"/>
                <a:defRPr sz="10800" kern="1200">
                  <a:solidFill>
                    <a:schemeClr val="tx1"/>
                  </a:solidFill>
                  <a:latin typeface="+mn-lt"/>
                  <a:ea typeface="+mn-ea"/>
                  <a:cs typeface="+mn-cs"/>
                </a:defRPr>
              </a:lvl4pPr>
              <a:lvl5pPr marL="11279446" indent="-1253274" algn="l" defTabSz="2506540" rtl="0" eaLnBrk="1" latinLnBrk="0" hangingPunct="1">
                <a:spcBef>
                  <a:spcPct val="20000"/>
                </a:spcBef>
                <a:buFont typeface="Arial"/>
                <a:buChar char="»"/>
                <a:defRPr sz="10800" kern="1200">
                  <a:solidFill>
                    <a:schemeClr val="tx1"/>
                  </a:solidFill>
                  <a:latin typeface="+mn-lt"/>
                  <a:ea typeface="+mn-ea"/>
                  <a:cs typeface="+mn-cs"/>
                </a:defRPr>
              </a:lvl5pPr>
              <a:lvl6pPr marL="13785988" indent="-1253274" algn="l" defTabSz="2506540" rtl="0" eaLnBrk="1" latinLnBrk="0" hangingPunct="1">
                <a:spcBef>
                  <a:spcPct val="20000"/>
                </a:spcBef>
                <a:buFont typeface="Arial"/>
                <a:buChar char="•"/>
                <a:defRPr sz="10800" kern="1200">
                  <a:solidFill>
                    <a:schemeClr val="tx1"/>
                  </a:solidFill>
                  <a:latin typeface="+mn-lt"/>
                  <a:ea typeface="+mn-ea"/>
                  <a:cs typeface="+mn-cs"/>
                </a:defRPr>
              </a:lvl6pPr>
              <a:lvl7pPr marL="16292534" indent="-1253274" algn="l" defTabSz="2506540" rtl="0" eaLnBrk="1" latinLnBrk="0" hangingPunct="1">
                <a:spcBef>
                  <a:spcPct val="20000"/>
                </a:spcBef>
                <a:buFont typeface="Arial"/>
                <a:buChar char="•"/>
                <a:defRPr sz="10800" kern="1200">
                  <a:solidFill>
                    <a:schemeClr val="tx1"/>
                  </a:solidFill>
                  <a:latin typeface="+mn-lt"/>
                  <a:ea typeface="+mn-ea"/>
                  <a:cs typeface="+mn-cs"/>
                </a:defRPr>
              </a:lvl7pPr>
              <a:lvl8pPr marL="18799076" indent="-1253274" algn="l" defTabSz="2506540" rtl="0" eaLnBrk="1" latinLnBrk="0" hangingPunct="1">
                <a:spcBef>
                  <a:spcPct val="20000"/>
                </a:spcBef>
                <a:buFont typeface="Arial"/>
                <a:buChar char="•"/>
                <a:defRPr sz="10800" kern="1200">
                  <a:solidFill>
                    <a:schemeClr val="tx1"/>
                  </a:solidFill>
                  <a:latin typeface="+mn-lt"/>
                  <a:ea typeface="+mn-ea"/>
                  <a:cs typeface="+mn-cs"/>
                </a:defRPr>
              </a:lvl8pPr>
              <a:lvl9pPr marL="21305622" indent="-1253274" algn="l" defTabSz="2506540" rtl="0" eaLnBrk="1" latinLnBrk="0" hangingPunct="1">
                <a:spcBef>
                  <a:spcPct val="20000"/>
                </a:spcBef>
                <a:buFont typeface="Arial"/>
                <a:buChar char="•"/>
                <a:defRPr sz="10800" kern="1200">
                  <a:solidFill>
                    <a:schemeClr val="tx1"/>
                  </a:solidFill>
                  <a:latin typeface="+mn-lt"/>
                  <a:ea typeface="+mn-ea"/>
                  <a:cs typeface="+mn-cs"/>
                </a:defRPr>
              </a:lvl9pPr>
            </a:lstStyle>
            <a:p>
              <a:pPr marR="0" lvl="0" algn="ctr">
                <a:lnSpc>
                  <a:spcPct val="115000"/>
                </a:lnSpc>
                <a:spcBef>
                  <a:spcPts val="0"/>
                </a:spcBef>
                <a:spcAft>
                  <a:spcPts val="1000"/>
                </a:spcAft>
              </a:pPr>
              <a:r>
                <a:rPr lang="en-US" sz="4800" dirty="0">
                  <a:effectLst/>
                  <a:latin typeface="Calibri" panose="020F0502020204030204" pitchFamily="34" charset="0"/>
                  <a:ea typeface="Calibri" panose="020F0502020204030204" pitchFamily="34" charset="0"/>
                  <a:cs typeface="Times New Roman" panose="02020603050405020304" pitchFamily="18" charset="0"/>
                </a:rPr>
                <a:t>Hybrid/Flipped Classroom – Practice Problems</a:t>
              </a:r>
            </a:p>
          </p:txBody>
        </p:sp>
      </p:grpSp>
      <p:sp>
        <p:nvSpPr>
          <p:cNvPr id="36" name="Freeform 35">
            <a:extLst>
              <a:ext uri="{FF2B5EF4-FFF2-40B4-BE49-F238E27FC236}">
                <a16:creationId xmlns:a16="http://schemas.microsoft.com/office/drawing/2014/main" id="{B0798694-0B79-E240-AA87-1BD27759D6B3}"/>
              </a:ext>
            </a:extLst>
          </p:cNvPr>
          <p:cNvSpPr/>
          <p:nvPr/>
        </p:nvSpPr>
        <p:spPr>
          <a:xfrm>
            <a:off x="12225493" y="5703278"/>
            <a:ext cx="4616656" cy="11955525"/>
          </a:xfrm>
          <a:custGeom>
            <a:avLst/>
            <a:gdLst>
              <a:gd name="connsiteX0" fmla="*/ 0 w 4616656"/>
              <a:gd name="connsiteY0" fmla="*/ 461666 h 11263335"/>
              <a:gd name="connsiteX1" fmla="*/ 461666 w 4616656"/>
              <a:gd name="connsiteY1" fmla="*/ 0 h 11263335"/>
              <a:gd name="connsiteX2" fmla="*/ 4154990 w 4616656"/>
              <a:gd name="connsiteY2" fmla="*/ 0 h 11263335"/>
              <a:gd name="connsiteX3" fmla="*/ 4616656 w 4616656"/>
              <a:gd name="connsiteY3" fmla="*/ 461666 h 11263335"/>
              <a:gd name="connsiteX4" fmla="*/ 4616656 w 4616656"/>
              <a:gd name="connsiteY4" fmla="*/ 10801669 h 11263335"/>
              <a:gd name="connsiteX5" fmla="*/ 4154990 w 4616656"/>
              <a:gd name="connsiteY5" fmla="*/ 11263335 h 11263335"/>
              <a:gd name="connsiteX6" fmla="*/ 461666 w 4616656"/>
              <a:gd name="connsiteY6" fmla="*/ 11263335 h 11263335"/>
              <a:gd name="connsiteX7" fmla="*/ 0 w 4616656"/>
              <a:gd name="connsiteY7" fmla="*/ 10801669 h 11263335"/>
              <a:gd name="connsiteX8" fmla="*/ 0 w 4616656"/>
              <a:gd name="connsiteY8" fmla="*/ 461666 h 11263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16656" h="11263335">
                <a:moveTo>
                  <a:pt x="0" y="461666"/>
                </a:moveTo>
                <a:cubicBezTo>
                  <a:pt x="0" y="206695"/>
                  <a:pt x="206695" y="0"/>
                  <a:pt x="461666" y="0"/>
                </a:cubicBezTo>
                <a:lnTo>
                  <a:pt x="4154990" y="0"/>
                </a:lnTo>
                <a:cubicBezTo>
                  <a:pt x="4409961" y="0"/>
                  <a:pt x="4616656" y="206695"/>
                  <a:pt x="4616656" y="461666"/>
                </a:cubicBezTo>
                <a:lnTo>
                  <a:pt x="4616656" y="10801669"/>
                </a:lnTo>
                <a:cubicBezTo>
                  <a:pt x="4616656" y="11056640"/>
                  <a:pt x="4409961" y="11263335"/>
                  <a:pt x="4154990" y="11263335"/>
                </a:cubicBezTo>
                <a:lnTo>
                  <a:pt x="461666" y="11263335"/>
                </a:lnTo>
                <a:cubicBezTo>
                  <a:pt x="206695" y="11263335"/>
                  <a:pt x="0" y="11056640"/>
                  <a:pt x="0" y="10801669"/>
                </a:cubicBezTo>
                <a:lnTo>
                  <a:pt x="0" y="461666"/>
                </a:lnTo>
                <a:close/>
              </a:path>
            </a:pathLst>
          </a:custGeom>
          <a:scene3d>
            <a:camera prst="orthographicFront"/>
            <a:lightRig rig="chilly" dir="t"/>
          </a:scene3d>
          <a:sp3d z="-12700" extrusionH="1700" prstMaterial="translucentPowder">
            <a:bevelT w="25400" h="6350" prst="softRound"/>
            <a:bevelB w="0" h="0" prst="convex"/>
          </a:sp3d>
        </p:spPr>
        <p:style>
          <a:lnRef idx="0">
            <a:schemeClr val="dk2">
              <a:hueOff val="0"/>
              <a:satOff val="0"/>
              <a:lumOff val="0"/>
              <a:alphaOff val="0"/>
            </a:schemeClr>
          </a:lnRef>
          <a:fillRef idx="1">
            <a:schemeClr val="dk2">
              <a:tint val="40000"/>
              <a:hueOff val="0"/>
              <a:satOff val="0"/>
              <a:lumOff val="0"/>
              <a:alphaOff val="0"/>
            </a:schemeClr>
          </a:fillRef>
          <a:effectRef idx="0">
            <a:schemeClr val="dk2">
              <a:tint val="40000"/>
              <a:hueOff val="0"/>
              <a:satOff val="0"/>
              <a:lumOff val="0"/>
              <a:alphaOff val="0"/>
            </a:schemeClr>
          </a:effectRef>
          <a:fontRef idx="minor">
            <a:schemeClr val="dk1">
              <a:hueOff val="0"/>
              <a:satOff val="0"/>
              <a:lumOff val="0"/>
              <a:alphaOff val="0"/>
            </a:schemeClr>
          </a:fontRef>
        </p:style>
        <p:txBody>
          <a:bodyPr spcFirstLastPara="0" vert="horz" wrap="square" lIns="179070" tIns="179070" rIns="179070" bIns="9829800" numCol="1" spcCol="1270" anchor="ctr" anchorCtr="0">
            <a:noAutofit/>
          </a:bodyPr>
          <a:lstStyle/>
          <a:p>
            <a:pPr marL="0" lvl="0" indent="0" algn="ctr" defTabSz="2089150">
              <a:lnSpc>
                <a:spcPct val="90000"/>
              </a:lnSpc>
              <a:spcBef>
                <a:spcPct val="0"/>
              </a:spcBef>
              <a:spcAft>
                <a:spcPct val="35000"/>
              </a:spcAft>
              <a:buNone/>
            </a:pPr>
            <a:r>
              <a:rPr lang="en-US" sz="4700" kern="1200" dirty="0"/>
              <a:t>Description</a:t>
            </a:r>
          </a:p>
        </p:txBody>
      </p:sp>
      <p:sp>
        <p:nvSpPr>
          <p:cNvPr id="37" name="Freeform 36">
            <a:extLst>
              <a:ext uri="{FF2B5EF4-FFF2-40B4-BE49-F238E27FC236}">
                <a16:creationId xmlns:a16="http://schemas.microsoft.com/office/drawing/2014/main" id="{14E15DA3-C969-634E-BA2B-CB8456D804DC}"/>
              </a:ext>
            </a:extLst>
          </p:cNvPr>
          <p:cNvSpPr/>
          <p:nvPr/>
        </p:nvSpPr>
        <p:spPr>
          <a:xfrm>
            <a:off x="12687159" y="7822914"/>
            <a:ext cx="3693324" cy="9315244"/>
          </a:xfrm>
          <a:custGeom>
            <a:avLst/>
            <a:gdLst>
              <a:gd name="connsiteX0" fmla="*/ 0 w 3693324"/>
              <a:gd name="connsiteY0" fmla="*/ 369332 h 9315244"/>
              <a:gd name="connsiteX1" fmla="*/ 369332 w 3693324"/>
              <a:gd name="connsiteY1" fmla="*/ 0 h 9315244"/>
              <a:gd name="connsiteX2" fmla="*/ 3323992 w 3693324"/>
              <a:gd name="connsiteY2" fmla="*/ 0 h 9315244"/>
              <a:gd name="connsiteX3" fmla="*/ 3693324 w 3693324"/>
              <a:gd name="connsiteY3" fmla="*/ 369332 h 9315244"/>
              <a:gd name="connsiteX4" fmla="*/ 3693324 w 3693324"/>
              <a:gd name="connsiteY4" fmla="*/ 8945912 h 9315244"/>
              <a:gd name="connsiteX5" fmla="*/ 3323992 w 3693324"/>
              <a:gd name="connsiteY5" fmla="*/ 9315244 h 9315244"/>
              <a:gd name="connsiteX6" fmla="*/ 369332 w 3693324"/>
              <a:gd name="connsiteY6" fmla="*/ 9315244 h 9315244"/>
              <a:gd name="connsiteX7" fmla="*/ 0 w 3693324"/>
              <a:gd name="connsiteY7" fmla="*/ 8945912 h 9315244"/>
              <a:gd name="connsiteX8" fmla="*/ 0 w 3693324"/>
              <a:gd name="connsiteY8" fmla="*/ 369332 h 9315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93324" h="9315244">
                <a:moveTo>
                  <a:pt x="0" y="369332"/>
                </a:moveTo>
                <a:cubicBezTo>
                  <a:pt x="0" y="165356"/>
                  <a:pt x="165356" y="0"/>
                  <a:pt x="369332" y="0"/>
                </a:cubicBezTo>
                <a:lnTo>
                  <a:pt x="3323992" y="0"/>
                </a:lnTo>
                <a:cubicBezTo>
                  <a:pt x="3527968" y="0"/>
                  <a:pt x="3693324" y="165356"/>
                  <a:pt x="3693324" y="369332"/>
                </a:cubicBezTo>
                <a:lnTo>
                  <a:pt x="3693324" y="8945912"/>
                </a:lnTo>
                <a:cubicBezTo>
                  <a:pt x="3693324" y="9149888"/>
                  <a:pt x="3527968" y="9315244"/>
                  <a:pt x="3323992" y="9315244"/>
                </a:cubicBezTo>
                <a:lnTo>
                  <a:pt x="369332" y="9315244"/>
                </a:lnTo>
                <a:cubicBezTo>
                  <a:pt x="165356" y="9315244"/>
                  <a:pt x="0" y="9149888"/>
                  <a:pt x="0" y="8945912"/>
                </a:cubicBezTo>
                <a:lnTo>
                  <a:pt x="0" y="369332"/>
                </a:lnTo>
                <a:close/>
              </a:path>
            </a:pathLst>
          </a:custGeom>
          <a:scene3d>
            <a:camera prst="orthographicFront"/>
            <a:lightRig rig="chilly" dir="t"/>
          </a:scene3d>
          <a:sp3d prstMaterial="translucentPowder">
            <a:bevelT w="127000" h="25400" prst="softRound"/>
          </a:sp3d>
        </p:spPr>
        <p:style>
          <a:lnRef idx="0">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179294" tIns="161514" rIns="179294" bIns="161514" numCol="1" spcCol="1270" anchor="ctr" anchorCtr="0">
            <a:noAutofit/>
          </a:bodyPr>
          <a:lstStyle/>
          <a:p>
            <a:pPr marL="0" lvl="0" indent="0" algn="ctr" defTabSz="1244600">
              <a:lnSpc>
                <a:spcPct val="90000"/>
              </a:lnSpc>
              <a:spcBef>
                <a:spcPct val="0"/>
              </a:spcBef>
              <a:spcAft>
                <a:spcPct val="35000"/>
              </a:spcAft>
              <a:buFont typeface="Arial" panose="020B0604020202020204" pitchFamily="34" charset="0"/>
              <a:buNone/>
            </a:pPr>
            <a:r>
              <a:rPr lang="en-US" sz="2800" kern="1200" dirty="0">
                <a:latin typeface="+mn-lt"/>
              </a:rPr>
              <a:t>After preparing for active learning with readings and videos, reinforced by a readiness quiz, students come to class and are broken into small groups and given a set of problems and accompanying data. They work through the problems with their groupmates, with the instructor and teaching assistants on hand to answer any questions. Upon completion, the instructor goes over the solutions. </a:t>
            </a:r>
            <a:endParaRPr lang="en-US" sz="2800" kern="1200" dirty="0"/>
          </a:p>
        </p:txBody>
      </p:sp>
      <p:sp>
        <p:nvSpPr>
          <p:cNvPr id="38" name="Freeform 37">
            <a:extLst>
              <a:ext uri="{FF2B5EF4-FFF2-40B4-BE49-F238E27FC236}">
                <a16:creationId xmlns:a16="http://schemas.microsoft.com/office/drawing/2014/main" id="{C7D0F0E7-05CB-B443-BA06-F90B4CF4DA34}"/>
              </a:ext>
            </a:extLst>
          </p:cNvPr>
          <p:cNvSpPr/>
          <p:nvPr/>
        </p:nvSpPr>
        <p:spPr>
          <a:xfrm>
            <a:off x="17188399" y="5703278"/>
            <a:ext cx="4616656" cy="11955525"/>
          </a:xfrm>
          <a:custGeom>
            <a:avLst/>
            <a:gdLst>
              <a:gd name="connsiteX0" fmla="*/ 0 w 4616656"/>
              <a:gd name="connsiteY0" fmla="*/ 461666 h 11263335"/>
              <a:gd name="connsiteX1" fmla="*/ 461666 w 4616656"/>
              <a:gd name="connsiteY1" fmla="*/ 0 h 11263335"/>
              <a:gd name="connsiteX2" fmla="*/ 4154990 w 4616656"/>
              <a:gd name="connsiteY2" fmla="*/ 0 h 11263335"/>
              <a:gd name="connsiteX3" fmla="*/ 4616656 w 4616656"/>
              <a:gd name="connsiteY3" fmla="*/ 461666 h 11263335"/>
              <a:gd name="connsiteX4" fmla="*/ 4616656 w 4616656"/>
              <a:gd name="connsiteY4" fmla="*/ 10801669 h 11263335"/>
              <a:gd name="connsiteX5" fmla="*/ 4154990 w 4616656"/>
              <a:gd name="connsiteY5" fmla="*/ 11263335 h 11263335"/>
              <a:gd name="connsiteX6" fmla="*/ 461666 w 4616656"/>
              <a:gd name="connsiteY6" fmla="*/ 11263335 h 11263335"/>
              <a:gd name="connsiteX7" fmla="*/ 0 w 4616656"/>
              <a:gd name="connsiteY7" fmla="*/ 10801669 h 11263335"/>
              <a:gd name="connsiteX8" fmla="*/ 0 w 4616656"/>
              <a:gd name="connsiteY8" fmla="*/ 461666 h 11263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16656" h="11263335">
                <a:moveTo>
                  <a:pt x="0" y="461666"/>
                </a:moveTo>
                <a:cubicBezTo>
                  <a:pt x="0" y="206695"/>
                  <a:pt x="206695" y="0"/>
                  <a:pt x="461666" y="0"/>
                </a:cubicBezTo>
                <a:lnTo>
                  <a:pt x="4154990" y="0"/>
                </a:lnTo>
                <a:cubicBezTo>
                  <a:pt x="4409961" y="0"/>
                  <a:pt x="4616656" y="206695"/>
                  <a:pt x="4616656" y="461666"/>
                </a:cubicBezTo>
                <a:lnTo>
                  <a:pt x="4616656" y="10801669"/>
                </a:lnTo>
                <a:cubicBezTo>
                  <a:pt x="4616656" y="11056640"/>
                  <a:pt x="4409961" y="11263335"/>
                  <a:pt x="4154990" y="11263335"/>
                </a:cubicBezTo>
                <a:lnTo>
                  <a:pt x="461666" y="11263335"/>
                </a:lnTo>
                <a:cubicBezTo>
                  <a:pt x="206695" y="11263335"/>
                  <a:pt x="0" y="11056640"/>
                  <a:pt x="0" y="10801669"/>
                </a:cubicBezTo>
                <a:lnTo>
                  <a:pt x="0" y="461666"/>
                </a:lnTo>
                <a:close/>
              </a:path>
            </a:pathLst>
          </a:custGeom>
          <a:scene3d>
            <a:camera prst="orthographicFront"/>
            <a:lightRig rig="chilly" dir="t"/>
          </a:scene3d>
          <a:sp3d z="-12700" extrusionH="1700" prstMaterial="translucentPowder">
            <a:bevelT w="25400" h="6350" prst="softRound"/>
            <a:bevelB w="0" h="0" prst="convex"/>
          </a:sp3d>
        </p:spPr>
        <p:style>
          <a:lnRef idx="0">
            <a:schemeClr val="dk2">
              <a:hueOff val="0"/>
              <a:satOff val="0"/>
              <a:lumOff val="0"/>
              <a:alphaOff val="0"/>
            </a:schemeClr>
          </a:lnRef>
          <a:fillRef idx="1">
            <a:schemeClr val="dk2">
              <a:tint val="40000"/>
              <a:hueOff val="0"/>
              <a:satOff val="0"/>
              <a:lumOff val="0"/>
              <a:alphaOff val="0"/>
            </a:schemeClr>
          </a:fillRef>
          <a:effectRef idx="0">
            <a:schemeClr val="dk2">
              <a:tint val="40000"/>
              <a:hueOff val="0"/>
              <a:satOff val="0"/>
              <a:lumOff val="0"/>
              <a:alphaOff val="0"/>
            </a:schemeClr>
          </a:effectRef>
          <a:fontRef idx="minor">
            <a:schemeClr val="dk1">
              <a:hueOff val="0"/>
              <a:satOff val="0"/>
              <a:lumOff val="0"/>
              <a:alphaOff val="0"/>
            </a:schemeClr>
          </a:fontRef>
        </p:style>
        <p:txBody>
          <a:bodyPr spcFirstLastPara="0" vert="horz" wrap="square" lIns="179070" tIns="179070" rIns="179070" bIns="9829800" numCol="1" spcCol="1270" anchor="ctr" anchorCtr="0">
            <a:noAutofit/>
          </a:bodyPr>
          <a:lstStyle/>
          <a:p>
            <a:pPr marL="0" lvl="0" indent="0" algn="ctr" defTabSz="2089150">
              <a:lnSpc>
                <a:spcPct val="90000"/>
              </a:lnSpc>
              <a:spcBef>
                <a:spcPct val="0"/>
              </a:spcBef>
              <a:spcAft>
                <a:spcPct val="35000"/>
              </a:spcAft>
              <a:buNone/>
            </a:pPr>
            <a:r>
              <a:rPr lang="en-US" sz="4700" kern="1200" dirty="0"/>
              <a:t>Benefits</a:t>
            </a:r>
          </a:p>
        </p:txBody>
      </p:sp>
      <p:sp>
        <p:nvSpPr>
          <p:cNvPr id="39" name="Freeform 38">
            <a:extLst>
              <a:ext uri="{FF2B5EF4-FFF2-40B4-BE49-F238E27FC236}">
                <a16:creationId xmlns:a16="http://schemas.microsoft.com/office/drawing/2014/main" id="{EE7E267C-567B-AC46-A7E9-C4C957BDCA04}"/>
              </a:ext>
            </a:extLst>
          </p:cNvPr>
          <p:cNvSpPr/>
          <p:nvPr/>
        </p:nvSpPr>
        <p:spPr>
          <a:xfrm>
            <a:off x="17650064" y="7820743"/>
            <a:ext cx="3693324" cy="9318138"/>
          </a:xfrm>
          <a:custGeom>
            <a:avLst/>
            <a:gdLst>
              <a:gd name="connsiteX0" fmla="*/ 0 w 3693324"/>
              <a:gd name="connsiteY0" fmla="*/ 369332 h 9318138"/>
              <a:gd name="connsiteX1" fmla="*/ 369332 w 3693324"/>
              <a:gd name="connsiteY1" fmla="*/ 0 h 9318138"/>
              <a:gd name="connsiteX2" fmla="*/ 3323992 w 3693324"/>
              <a:gd name="connsiteY2" fmla="*/ 0 h 9318138"/>
              <a:gd name="connsiteX3" fmla="*/ 3693324 w 3693324"/>
              <a:gd name="connsiteY3" fmla="*/ 369332 h 9318138"/>
              <a:gd name="connsiteX4" fmla="*/ 3693324 w 3693324"/>
              <a:gd name="connsiteY4" fmla="*/ 8948806 h 9318138"/>
              <a:gd name="connsiteX5" fmla="*/ 3323992 w 3693324"/>
              <a:gd name="connsiteY5" fmla="*/ 9318138 h 9318138"/>
              <a:gd name="connsiteX6" fmla="*/ 369332 w 3693324"/>
              <a:gd name="connsiteY6" fmla="*/ 9318138 h 9318138"/>
              <a:gd name="connsiteX7" fmla="*/ 0 w 3693324"/>
              <a:gd name="connsiteY7" fmla="*/ 8948806 h 9318138"/>
              <a:gd name="connsiteX8" fmla="*/ 0 w 3693324"/>
              <a:gd name="connsiteY8" fmla="*/ 369332 h 9318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93324" h="9318138">
                <a:moveTo>
                  <a:pt x="0" y="369332"/>
                </a:moveTo>
                <a:cubicBezTo>
                  <a:pt x="0" y="165356"/>
                  <a:pt x="165356" y="0"/>
                  <a:pt x="369332" y="0"/>
                </a:cubicBezTo>
                <a:lnTo>
                  <a:pt x="3323992" y="0"/>
                </a:lnTo>
                <a:cubicBezTo>
                  <a:pt x="3527968" y="0"/>
                  <a:pt x="3693324" y="165356"/>
                  <a:pt x="3693324" y="369332"/>
                </a:cubicBezTo>
                <a:lnTo>
                  <a:pt x="3693324" y="8948806"/>
                </a:lnTo>
                <a:cubicBezTo>
                  <a:pt x="3693324" y="9152782"/>
                  <a:pt x="3527968" y="9318138"/>
                  <a:pt x="3323992" y="9318138"/>
                </a:cubicBezTo>
                <a:lnTo>
                  <a:pt x="369332" y="9318138"/>
                </a:lnTo>
                <a:cubicBezTo>
                  <a:pt x="165356" y="9318138"/>
                  <a:pt x="0" y="9152782"/>
                  <a:pt x="0" y="8948806"/>
                </a:cubicBezTo>
                <a:lnTo>
                  <a:pt x="0" y="369332"/>
                </a:lnTo>
                <a:close/>
              </a:path>
            </a:pathLst>
          </a:custGeom>
          <a:scene3d>
            <a:camera prst="orthographicFront"/>
            <a:lightRig rig="chilly" dir="t"/>
          </a:scene3d>
          <a:sp3d prstMaterial="translucentPowder">
            <a:bevelT w="127000" h="25400" prst="softRound"/>
          </a:sp3d>
        </p:spPr>
        <p:style>
          <a:lnRef idx="0">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179294" tIns="161514" rIns="179294" bIns="161514"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mn-lt"/>
              </a:rPr>
              <a:t>Students get required active learning in an environment where they can get immediate support from the instructor and their peers. </a:t>
            </a:r>
            <a:endParaRPr lang="en-US" sz="2800" kern="1200" dirty="0"/>
          </a:p>
        </p:txBody>
      </p:sp>
      <p:sp>
        <p:nvSpPr>
          <p:cNvPr id="40" name="Freeform 39">
            <a:extLst>
              <a:ext uri="{FF2B5EF4-FFF2-40B4-BE49-F238E27FC236}">
                <a16:creationId xmlns:a16="http://schemas.microsoft.com/office/drawing/2014/main" id="{C26EE879-550C-A14E-A1A2-931AC32B5393}"/>
              </a:ext>
            </a:extLst>
          </p:cNvPr>
          <p:cNvSpPr/>
          <p:nvPr/>
        </p:nvSpPr>
        <p:spPr>
          <a:xfrm>
            <a:off x="22151305" y="5703278"/>
            <a:ext cx="4616656" cy="11955525"/>
          </a:xfrm>
          <a:custGeom>
            <a:avLst/>
            <a:gdLst>
              <a:gd name="connsiteX0" fmla="*/ 0 w 4616656"/>
              <a:gd name="connsiteY0" fmla="*/ 461666 h 11263335"/>
              <a:gd name="connsiteX1" fmla="*/ 461666 w 4616656"/>
              <a:gd name="connsiteY1" fmla="*/ 0 h 11263335"/>
              <a:gd name="connsiteX2" fmla="*/ 4154990 w 4616656"/>
              <a:gd name="connsiteY2" fmla="*/ 0 h 11263335"/>
              <a:gd name="connsiteX3" fmla="*/ 4616656 w 4616656"/>
              <a:gd name="connsiteY3" fmla="*/ 461666 h 11263335"/>
              <a:gd name="connsiteX4" fmla="*/ 4616656 w 4616656"/>
              <a:gd name="connsiteY4" fmla="*/ 10801669 h 11263335"/>
              <a:gd name="connsiteX5" fmla="*/ 4154990 w 4616656"/>
              <a:gd name="connsiteY5" fmla="*/ 11263335 h 11263335"/>
              <a:gd name="connsiteX6" fmla="*/ 461666 w 4616656"/>
              <a:gd name="connsiteY6" fmla="*/ 11263335 h 11263335"/>
              <a:gd name="connsiteX7" fmla="*/ 0 w 4616656"/>
              <a:gd name="connsiteY7" fmla="*/ 10801669 h 11263335"/>
              <a:gd name="connsiteX8" fmla="*/ 0 w 4616656"/>
              <a:gd name="connsiteY8" fmla="*/ 461666 h 11263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16656" h="11263335">
                <a:moveTo>
                  <a:pt x="0" y="461666"/>
                </a:moveTo>
                <a:cubicBezTo>
                  <a:pt x="0" y="206695"/>
                  <a:pt x="206695" y="0"/>
                  <a:pt x="461666" y="0"/>
                </a:cubicBezTo>
                <a:lnTo>
                  <a:pt x="4154990" y="0"/>
                </a:lnTo>
                <a:cubicBezTo>
                  <a:pt x="4409961" y="0"/>
                  <a:pt x="4616656" y="206695"/>
                  <a:pt x="4616656" y="461666"/>
                </a:cubicBezTo>
                <a:lnTo>
                  <a:pt x="4616656" y="10801669"/>
                </a:lnTo>
                <a:cubicBezTo>
                  <a:pt x="4616656" y="11056640"/>
                  <a:pt x="4409961" y="11263335"/>
                  <a:pt x="4154990" y="11263335"/>
                </a:cubicBezTo>
                <a:lnTo>
                  <a:pt x="461666" y="11263335"/>
                </a:lnTo>
                <a:cubicBezTo>
                  <a:pt x="206695" y="11263335"/>
                  <a:pt x="0" y="11056640"/>
                  <a:pt x="0" y="10801669"/>
                </a:cubicBezTo>
                <a:lnTo>
                  <a:pt x="0" y="461666"/>
                </a:lnTo>
                <a:close/>
              </a:path>
            </a:pathLst>
          </a:custGeom>
          <a:solidFill>
            <a:srgbClr val="DCDCE8"/>
          </a:solidFill>
          <a:scene3d>
            <a:camera prst="orthographicFront"/>
            <a:lightRig rig="chilly" dir="t"/>
          </a:scene3d>
          <a:sp3d z="-12700" extrusionH="1700" prstMaterial="translucentPowder">
            <a:bevelT w="25400" h="6350" prst="softRound"/>
            <a:bevelB w="0" h="0" prst="convex"/>
          </a:sp3d>
        </p:spPr>
        <p:style>
          <a:lnRef idx="0">
            <a:schemeClr val="dk2">
              <a:hueOff val="0"/>
              <a:satOff val="0"/>
              <a:lumOff val="0"/>
              <a:alphaOff val="0"/>
            </a:schemeClr>
          </a:lnRef>
          <a:fillRef idx="1">
            <a:scrgbClr r="0" g="0" b="0"/>
          </a:fillRef>
          <a:effectRef idx="0">
            <a:schemeClr val="dk2">
              <a:tint val="40000"/>
              <a:hueOff val="0"/>
              <a:satOff val="0"/>
              <a:lumOff val="0"/>
              <a:alphaOff val="0"/>
            </a:schemeClr>
          </a:effectRef>
          <a:fontRef idx="minor">
            <a:schemeClr val="dk1">
              <a:hueOff val="0"/>
              <a:satOff val="0"/>
              <a:lumOff val="0"/>
              <a:alphaOff val="0"/>
            </a:schemeClr>
          </a:fontRef>
        </p:style>
        <p:txBody>
          <a:bodyPr spcFirstLastPara="0" vert="horz" wrap="square" lIns="179070" tIns="179070" rIns="179070" bIns="9829800" numCol="1" spcCol="1270" anchor="ctr" anchorCtr="0">
            <a:noAutofit/>
          </a:bodyPr>
          <a:lstStyle/>
          <a:p>
            <a:pPr marL="0" lvl="0" indent="0" algn="ctr" defTabSz="2089150">
              <a:lnSpc>
                <a:spcPct val="90000"/>
              </a:lnSpc>
              <a:spcBef>
                <a:spcPct val="0"/>
              </a:spcBef>
              <a:spcAft>
                <a:spcPct val="35000"/>
              </a:spcAft>
              <a:buNone/>
            </a:pPr>
            <a:r>
              <a:rPr lang="en-US" sz="4700" kern="1200" dirty="0"/>
              <a:t>Supporting Evidence</a:t>
            </a:r>
          </a:p>
        </p:txBody>
      </p:sp>
      <p:sp>
        <p:nvSpPr>
          <p:cNvPr id="41" name="Freeform 40">
            <a:extLst>
              <a:ext uri="{FF2B5EF4-FFF2-40B4-BE49-F238E27FC236}">
                <a16:creationId xmlns:a16="http://schemas.microsoft.com/office/drawing/2014/main" id="{CE082F02-F06D-3F42-9EFA-506B74E66626}"/>
              </a:ext>
            </a:extLst>
          </p:cNvPr>
          <p:cNvSpPr/>
          <p:nvPr/>
        </p:nvSpPr>
        <p:spPr>
          <a:xfrm>
            <a:off x="22612970" y="7827043"/>
            <a:ext cx="3693324" cy="4322378"/>
          </a:xfrm>
          <a:custGeom>
            <a:avLst/>
            <a:gdLst>
              <a:gd name="connsiteX0" fmla="*/ 0 w 3693324"/>
              <a:gd name="connsiteY0" fmla="*/ 369332 h 4322378"/>
              <a:gd name="connsiteX1" fmla="*/ 369332 w 3693324"/>
              <a:gd name="connsiteY1" fmla="*/ 0 h 4322378"/>
              <a:gd name="connsiteX2" fmla="*/ 3323992 w 3693324"/>
              <a:gd name="connsiteY2" fmla="*/ 0 h 4322378"/>
              <a:gd name="connsiteX3" fmla="*/ 3693324 w 3693324"/>
              <a:gd name="connsiteY3" fmla="*/ 369332 h 4322378"/>
              <a:gd name="connsiteX4" fmla="*/ 3693324 w 3693324"/>
              <a:gd name="connsiteY4" fmla="*/ 3953046 h 4322378"/>
              <a:gd name="connsiteX5" fmla="*/ 3323992 w 3693324"/>
              <a:gd name="connsiteY5" fmla="*/ 4322378 h 4322378"/>
              <a:gd name="connsiteX6" fmla="*/ 369332 w 3693324"/>
              <a:gd name="connsiteY6" fmla="*/ 4322378 h 4322378"/>
              <a:gd name="connsiteX7" fmla="*/ 0 w 3693324"/>
              <a:gd name="connsiteY7" fmla="*/ 3953046 h 4322378"/>
              <a:gd name="connsiteX8" fmla="*/ 0 w 3693324"/>
              <a:gd name="connsiteY8" fmla="*/ 369332 h 4322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93324" h="4322378">
                <a:moveTo>
                  <a:pt x="0" y="369332"/>
                </a:moveTo>
                <a:cubicBezTo>
                  <a:pt x="0" y="165356"/>
                  <a:pt x="165356" y="0"/>
                  <a:pt x="369332" y="0"/>
                </a:cubicBezTo>
                <a:lnTo>
                  <a:pt x="3323992" y="0"/>
                </a:lnTo>
                <a:cubicBezTo>
                  <a:pt x="3527968" y="0"/>
                  <a:pt x="3693324" y="165356"/>
                  <a:pt x="3693324" y="369332"/>
                </a:cubicBezTo>
                <a:lnTo>
                  <a:pt x="3693324" y="3953046"/>
                </a:lnTo>
                <a:cubicBezTo>
                  <a:pt x="3693324" y="4157022"/>
                  <a:pt x="3527968" y="4322378"/>
                  <a:pt x="3323992" y="4322378"/>
                </a:cubicBezTo>
                <a:lnTo>
                  <a:pt x="369332" y="4322378"/>
                </a:lnTo>
                <a:cubicBezTo>
                  <a:pt x="165356" y="4322378"/>
                  <a:pt x="0" y="4157022"/>
                  <a:pt x="0" y="3953046"/>
                </a:cubicBezTo>
                <a:lnTo>
                  <a:pt x="0" y="369332"/>
                </a:lnTo>
                <a:close/>
              </a:path>
            </a:pathLst>
          </a:custGeom>
          <a:scene3d>
            <a:camera prst="orthographicFront"/>
            <a:lightRig rig="chilly" dir="t"/>
          </a:scene3d>
          <a:sp3d prstMaterial="translucentPowder">
            <a:bevelT w="127000" h="25400" prst="softRound"/>
          </a:sp3d>
        </p:spPr>
        <p:style>
          <a:lnRef idx="0">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153894" tIns="142464" rIns="153894" bIns="142464" numCol="1" spcCol="1270" anchor="ctr" anchorCtr="0">
            <a:noAutofit/>
          </a:bodyPr>
          <a:lstStyle/>
          <a:p>
            <a:pPr marL="0" lvl="0" indent="0" algn="ctr" defTabSz="800100">
              <a:lnSpc>
                <a:spcPct val="90000"/>
              </a:lnSpc>
              <a:spcBef>
                <a:spcPct val="0"/>
              </a:spcBef>
              <a:spcAft>
                <a:spcPct val="35000"/>
              </a:spcAft>
              <a:buFont typeface="Arial" panose="020B0604020202020204" pitchFamily="34" charset="0"/>
              <a:buNone/>
            </a:pPr>
            <a:r>
              <a:rPr lang="en-US" sz="1800" kern="1200" dirty="0">
                <a:latin typeface="+mn-lt"/>
              </a:rPr>
              <a:t>“The in-class practice was perhaps the most helpful materials in this class. I liked everything about them. I Just wished we weren't always forced to work in groups or that we could choose our partners sometimes. I had some great partners where I felt like we both learn from each other, but most of the time my partners were not interested in doing the work or were totally unprepared to tackle the problems. So, that was frustrating at times.”</a:t>
            </a:r>
            <a:endParaRPr lang="en-US" sz="1800" kern="1200" dirty="0"/>
          </a:p>
        </p:txBody>
      </p:sp>
      <p:sp>
        <p:nvSpPr>
          <p:cNvPr id="42" name="Freeform 41">
            <a:extLst>
              <a:ext uri="{FF2B5EF4-FFF2-40B4-BE49-F238E27FC236}">
                <a16:creationId xmlns:a16="http://schemas.microsoft.com/office/drawing/2014/main" id="{DF7BA0F3-2F53-8848-991D-F92E71E46C78}"/>
              </a:ext>
            </a:extLst>
          </p:cNvPr>
          <p:cNvSpPr/>
          <p:nvPr/>
        </p:nvSpPr>
        <p:spPr>
          <a:xfrm>
            <a:off x="22612970" y="12814403"/>
            <a:ext cx="3693324" cy="4322378"/>
          </a:xfrm>
          <a:custGeom>
            <a:avLst/>
            <a:gdLst>
              <a:gd name="connsiteX0" fmla="*/ 0 w 3693324"/>
              <a:gd name="connsiteY0" fmla="*/ 369332 h 4322378"/>
              <a:gd name="connsiteX1" fmla="*/ 369332 w 3693324"/>
              <a:gd name="connsiteY1" fmla="*/ 0 h 4322378"/>
              <a:gd name="connsiteX2" fmla="*/ 3323992 w 3693324"/>
              <a:gd name="connsiteY2" fmla="*/ 0 h 4322378"/>
              <a:gd name="connsiteX3" fmla="*/ 3693324 w 3693324"/>
              <a:gd name="connsiteY3" fmla="*/ 369332 h 4322378"/>
              <a:gd name="connsiteX4" fmla="*/ 3693324 w 3693324"/>
              <a:gd name="connsiteY4" fmla="*/ 3953046 h 4322378"/>
              <a:gd name="connsiteX5" fmla="*/ 3323992 w 3693324"/>
              <a:gd name="connsiteY5" fmla="*/ 4322378 h 4322378"/>
              <a:gd name="connsiteX6" fmla="*/ 369332 w 3693324"/>
              <a:gd name="connsiteY6" fmla="*/ 4322378 h 4322378"/>
              <a:gd name="connsiteX7" fmla="*/ 0 w 3693324"/>
              <a:gd name="connsiteY7" fmla="*/ 3953046 h 4322378"/>
              <a:gd name="connsiteX8" fmla="*/ 0 w 3693324"/>
              <a:gd name="connsiteY8" fmla="*/ 369332 h 4322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93324" h="4322378">
                <a:moveTo>
                  <a:pt x="0" y="369332"/>
                </a:moveTo>
                <a:cubicBezTo>
                  <a:pt x="0" y="165356"/>
                  <a:pt x="165356" y="0"/>
                  <a:pt x="369332" y="0"/>
                </a:cubicBezTo>
                <a:lnTo>
                  <a:pt x="3323992" y="0"/>
                </a:lnTo>
                <a:cubicBezTo>
                  <a:pt x="3527968" y="0"/>
                  <a:pt x="3693324" y="165356"/>
                  <a:pt x="3693324" y="369332"/>
                </a:cubicBezTo>
                <a:lnTo>
                  <a:pt x="3693324" y="3953046"/>
                </a:lnTo>
                <a:cubicBezTo>
                  <a:pt x="3693324" y="4157022"/>
                  <a:pt x="3527968" y="4322378"/>
                  <a:pt x="3323992" y="4322378"/>
                </a:cubicBezTo>
                <a:lnTo>
                  <a:pt x="369332" y="4322378"/>
                </a:lnTo>
                <a:cubicBezTo>
                  <a:pt x="165356" y="4322378"/>
                  <a:pt x="0" y="4157022"/>
                  <a:pt x="0" y="3953046"/>
                </a:cubicBezTo>
                <a:lnTo>
                  <a:pt x="0" y="369332"/>
                </a:lnTo>
                <a:close/>
              </a:path>
            </a:pathLst>
          </a:custGeom>
          <a:scene3d>
            <a:camera prst="orthographicFront"/>
            <a:lightRig rig="chilly" dir="t"/>
          </a:scene3d>
          <a:sp3d prstMaterial="translucentPowder">
            <a:bevelT w="127000" h="25400" prst="softRound"/>
          </a:sp3d>
        </p:spPr>
        <p:style>
          <a:lnRef idx="0">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153894" tIns="142464" rIns="153894" bIns="142464"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n-lt"/>
              </a:rPr>
              <a:t>“The in-class practice problems were helpful because [the instructor was] available to answer questions as we were working, and because our homework was usually very similar to the in-class problems. Sometimes a partner hadn't watched the videos beforehand, and I could tell, but that can't really be helped.”</a:t>
            </a:r>
          </a:p>
        </p:txBody>
      </p:sp>
      <p:sp>
        <p:nvSpPr>
          <p:cNvPr id="43" name="Freeform 42">
            <a:extLst>
              <a:ext uri="{FF2B5EF4-FFF2-40B4-BE49-F238E27FC236}">
                <a16:creationId xmlns:a16="http://schemas.microsoft.com/office/drawing/2014/main" id="{D939BF5F-A888-3548-9B70-67745384B730}"/>
              </a:ext>
            </a:extLst>
          </p:cNvPr>
          <p:cNvSpPr/>
          <p:nvPr/>
        </p:nvSpPr>
        <p:spPr>
          <a:xfrm>
            <a:off x="27114210" y="5703278"/>
            <a:ext cx="4616656" cy="11955525"/>
          </a:xfrm>
          <a:custGeom>
            <a:avLst/>
            <a:gdLst>
              <a:gd name="connsiteX0" fmla="*/ 0 w 4616656"/>
              <a:gd name="connsiteY0" fmla="*/ 461666 h 11263335"/>
              <a:gd name="connsiteX1" fmla="*/ 461666 w 4616656"/>
              <a:gd name="connsiteY1" fmla="*/ 0 h 11263335"/>
              <a:gd name="connsiteX2" fmla="*/ 4154990 w 4616656"/>
              <a:gd name="connsiteY2" fmla="*/ 0 h 11263335"/>
              <a:gd name="connsiteX3" fmla="*/ 4616656 w 4616656"/>
              <a:gd name="connsiteY3" fmla="*/ 461666 h 11263335"/>
              <a:gd name="connsiteX4" fmla="*/ 4616656 w 4616656"/>
              <a:gd name="connsiteY4" fmla="*/ 10801669 h 11263335"/>
              <a:gd name="connsiteX5" fmla="*/ 4154990 w 4616656"/>
              <a:gd name="connsiteY5" fmla="*/ 11263335 h 11263335"/>
              <a:gd name="connsiteX6" fmla="*/ 461666 w 4616656"/>
              <a:gd name="connsiteY6" fmla="*/ 11263335 h 11263335"/>
              <a:gd name="connsiteX7" fmla="*/ 0 w 4616656"/>
              <a:gd name="connsiteY7" fmla="*/ 10801669 h 11263335"/>
              <a:gd name="connsiteX8" fmla="*/ 0 w 4616656"/>
              <a:gd name="connsiteY8" fmla="*/ 461666 h 11263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16656" h="11263335">
                <a:moveTo>
                  <a:pt x="0" y="461666"/>
                </a:moveTo>
                <a:cubicBezTo>
                  <a:pt x="0" y="206695"/>
                  <a:pt x="206695" y="0"/>
                  <a:pt x="461666" y="0"/>
                </a:cubicBezTo>
                <a:lnTo>
                  <a:pt x="4154990" y="0"/>
                </a:lnTo>
                <a:cubicBezTo>
                  <a:pt x="4409961" y="0"/>
                  <a:pt x="4616656" y="206695"/>
                  <a:pt x="4616656" y="461666"/>
                </a:cubicBezTo>
                <a:lnTo>
                  <a:pt x="4616656" y="10801669"/>
                </a:lnTo>
                <a:cubicBezTo>
                  <a:pt x="4616656" y="11056640"/>
                  <a:pt x="4409961" y="11263335"/>
                  <a:pt x="4154990" y="11263335"/>
                </a:cubicBezTo>
                <a:lnTo>
                  <a:pt x="461666" y="11263335"/>
                </a:lnTo>
                <a:cubicBezTo>
                  <a:pt x="206695" y="11263335"/>
                  <a:pt x="0" y="11056640"/>
                  <a:pt x="0" y="10801669"/>
                </a:cubicBezTo>
                <a:lnTo>
                  <a:pt x="0" y="461666"/>
                </a:lnTo>
                <a:close/>
              </a:path>
            </a:pathLst>
          </a:custGeom>
          <a:scene3d>
            <a:camera prst="orthographicFront"/>
            <a:lightRig rig="chilly" dir="t"/>
          </a:scene3d>
          <a:sp3d z="-12700" extrusionH="1700" prstMaterial="translucentPowder">
            <a:bevelT w="25400" h="6350" prst="softRound"/>
            <a:bevelB w="0" h="0" prst="convex"/>
          </a:sp3d>
        </p:spPr>
        <p:style>
          <a:lnRef idx="0">
            <a:schemeClr val="dk2">
              <a:hueOff val="0"/>
              <a:satOff val="0"/>
              <a:lumOff val="0"/>
              <a:alphaOff val="0"/>
            </a:schemeClr>
          </a:lnRef>
          <a:fillRef idx="1">
            <a:schemeClr val="dk2">
              <a:tint val="40000"/>
              <a:hueOff val="0"/>
              <a:satOff val="0"/>
              <a:lumOff val="0"/>
              <a:alphaOff val="0"/>
            </a:schemeClr>
          </a:fillRef>
          <a:effectRef idx="0">
            <a:schemeClr val="dk2">
              <a:tint val="40000"/>
              <a:hueOff val="0"/>
              <a:satOff val="0"/>
              <a:lumOff val="0"/>
              <a:alphaOff val="0"/>
            </a:schemeClr>
          </a:effectRef>
          <a:fontRef idx="minor">
            <a:schemeClr val="dk1">
              <a:hueOff val="0"/>
              <a:satOff val="0"/>
              <a:lumOff val="0"/>
              <a:alphaOff val="0"/>
            </a:schemeClr>
          </a:fontRef>
        </p:style>
        <p:txBody>
          <a:bodyPr spcFirstLastPara="0" vert="horz" wrap="square" lIns="179070" tIns="182880" rIns="179070" bIns="9829800" numCol="1" spcCol="1270" anchor="ctr" anchorCtr="0">
            <a:noAutofit/>
          </a:bodyPr>
          <a:lstStyle/>
          <a:p>
            <a:pPr marL="0" lvl="0" indent="0" algn="ctr" defTabSz="2089150">
              <a:lnSpc>
                <a:spcPct val="90000"/>
              </a:lnSpc>
              <a:spcBef>
                <a:spcPct val="0"/>
              </a:spcBef>
              <a:spcAft>
                <a:spcPct val="35000"/>
              </a:spcAft>
              <a:buNone/>
            </a:pPr>
            <a:r>
              <a:rPr lang="en-US" sz="4700" kern="1200" dirty="0">
                <a:latin typeface="+mn-lt"/>
              </a:rPr>
              <a:t>Advice for Implementation</a:t>
            </a:r>
          </a:p>
        </p:txBody>
      </p:sp>
      <p:sp>
        <p:nvSpPr>
          <p:cNvPr id="44" name="Freeform 43">
            <a:extLst>
              <a:ext uri="{FF2B5EF4-FFF2-40B4-BE49-F238E27FC236}">
                <a16:creationId xmlns:a16="http://schemas.microsoft.com/office/drawing/2014/main" id="{A9F2B554-FC89-DA45-B1BE-DD38C99FEEA7}"/>
              </a:ext>
            </a:extLst>
          </p:cNvPr>
          <p:cNvSpPr/>
          <p:nvPr/>
        </p:nvSpPr>
        <p:spPr>
          <a:xfrm>
            <a:off x="27575875" y="7822581"/>
            <a:ext cx="3693324" cy="2816370"/>
          </a:xfrm>
          <a:custGeom>
            <a:avLst/>
            <a:gdLst>
              <a:gd name="connsiteX0" fmla="*/ 0 w 3693324"/>
              <a:gd name="connsiteY0" fmla="*/ 281637 h 2816370"/>
              <a:gd name="connsiteX1" fmla="*/ 281637 w 3693324"/>
              <a:gd name="connsiteY1" fmla="*/ 0 h 2816370"/>
              <a:gd name="connsiteX2" fmla="*/ 3411687 w 3693324"/>
              <a:gd name="connsiteY2" fmla="*/ 0 h 2816370"/>
              <a:gd name="connsiteX3" fmla="*/ 3693324 w 3693324"/>
              <a:gd name="connsiteY3" fmla="*/ 281637 h 2816370"/>
              <a:gd name="connsiteX4" fmla="*/ 3693324 w 3693324"/>
              <a:gd name="connsiteY4" fmla="*/ 2534733 h 2816370"/>
              <a:gd name="connsiteX5" fmla="*/ 3411687 w 3693324"/>
              <a:gd name="connsiteY5" fmla="*/ 2816370 h 2816370"/>
              <a:gd name="connsiteX6" fmla="*/ 281637 w 3693324"/>
              <a:gd name="connsiteY6" fmla="*/ 2816370 h 2816370"/>
              <a:gd name="connsiteX7" fmla="*/ 0 w 3693324"/>
              <a:gd name="connsiteY7" fmla="*/ 2534733 h 2816370"/>
              <a:gd name="connsiteX8" fmla="*/ 0 w 3693324"/>
              <a:gd name="connsiteY8" fmla="*/ 281637 h 2816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93324" h="2816370">
                <a:moveTo>
                  <a:pt x="0" y="281637"/>
                </a:moveTo>
                <a:cubicBezTo>
                  <a:pt x="0" y="126093"/>
                  <a:pt x="126093" y="0"/>
                  <a:pt x="281637" y="0"/>
                </a:cubicBezTo>
                <a:lnTo>
                  <a:pt x="3411687" y="0"/>
                </a:lnTo>
                <a:cubicBezTo>
                  <a:pt x="3567231" y="0"/>
                  <a:pt x="3693324" y="126093"/>
                  <a:pt x="3693324" y="281637"/>
                </a:cubicBezTo>
                <a:lnTo>
                  <a:pt x="3693324" y="2534733"/>
                </a:lnTo>
                <a:cubicBezTo>
                  <a:pt x="3693324" y="2690277"/>
                  <a:pt x="3567231" y="2816370"/>
                  <a:pt x="3411687" y="2816370"/>
                </a:cubicBezTo>
                <a:lnTo>
                  <a:pt x="281637" y="2816370"/>
                </a:lnTo>
                <a:cubicBezTo>
                  <a:pt x="126093" y="2816370"/>
                  <a:pt x="0" y="2690277"/>
                  <a:pt x="0" y="2534733"/>
                </a:cubicBezTo>
                <a:lnTo>
                  <a:pt x="0" y="281637"/>
                </a:lnTo>
                <a:close/>
              </a:path>
            </a:pathLst>
          </a:custGeom>
          <a:scene3d>
            <a:camera prst="orthographicFront"/>
            <a:lightRig rig="chilly" dir="t"/>
          </a:scene3d>
          <a:sp3d prstMaterial="translucentPowder">
            <a:bevelT w="127000" h="25400" prst="softRound"/>
          </a:sp3d>
        </p:spPr>
        <p:style>
          <a:lnRef idx="0">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143449" tIns="128209" rIns="143449" bIns="128209" numCol="1" spcCol="1270" anchor="t" anchorCtr="0">
            <a:noAutofit/>
          </a:bodyPr>
          <a:lstStyle/>
          <a:p>
            <a:pPr marL="0" lvl="0" indent="0" algn="ctr" defTabSz="1066800">
              <a:lnSpc>
                <a:spcPct val="90000"/>
              </a:lnSpc>
              <a:spcBef>
                <a:spcPct val="0"/>
              </a:spcBef>
              <a:spcAft>
                <a:spcPct val="35000"/>
              </a:spcAft>
              <a:buNone/>
            </a:pPr>
            <a:r>
              <a:rPr lang="en-US" sz="2400" kern="1200" dirty="0">
                <a:latin typeface="+mn-lt"/>
              </a:rPr>
              <a:t>Group Assignment</a:t>
            </a:r>
          </a:p>
          <a:p>
            <a:pPr marL="171450" lvl="1" indent="-171450" algn="l" defTabSz="800100">
              <a:lnSpc>
                <a:spcPct val="90000"/>
              </a:lnSpc>
              <a:spcBef>
                <a:spcPct val="0"/>
              </a:spcBef>
              <a:spcAft>
                <a:spcPct val="15000"/>
              </a:spcAft>
              <a:buFont typeface="Arial" panose="020B0604020202020204" pitchFamily="34" charset="0"/>
              <a:buChar char="•"/>
            </a:pPr>
            <a:r>
              <a:rPr lang="en-US" sz="1800" kern="1200" dirty="0">
                <a:latin typeface="+mn-lt"/>
              </a:rPr>
              <a:t>Groups of 2-3 </a:t>
            </a:r>
          </a:p>
          <a:p>
            <a:pPr marL="171450" lvl="1" indent="-171450" algn="l" defTabSz="800100">
              <a:lnSpc>
                <a:spcPct val="90000"/>
              </a:lnSpc>
              <a:spcBef>
                <a:spcPct val="0"/>
              </a:spcBef>
              <a:spcAft>
                <a:spcPct val="15000"/>
              </a:spcAft>
              <a:buChar char="•"/>
            </a:pPr>
            <a:r>
              <a:rPr lang="en-US" sz="1800" kern="1200" dirty="0">
                <a:latin typeface="+mn-lt"/>
              </a:rPr>
              <a:t>Randomization or not? Pros (evens out skill gaps between groups) vs. Cons (student comfort and preference)</a:t>
            </a:r>
          </a:p>
          <a:p>
            <a:pPr marL="171450" lvl="1" indent="-171450" algn="l" defTabSz="800100">
              <a:lnSpc>
                <a:spcPct val="90000"/>
              </a:lnSpc>
              <a:spcBef>
                <a:spcPct val="0"/>
              </a:spcBef>
              <a:spcAft>
                <a:spcPct val="15000"/>
              </a:spcAft>
              <a:buChar char="•"/>
            </a:pPr>
            <a:r>
              <a:rPr lang="en-US" sz="1800" kern="1200" dirty="0">
                <a:latin typeface="+mn-lt"/>
              </a:rPr>
              <a:t>Student ability to confidentially blacklist a classmate from a group</a:t>
            </a:r>
            <a:endParaRPr lang="en-US" sz="1800" kern="1200" dirty="0"/>
          </a:p>
        </p:txBody>
      </p:sp>
      <p:sp>
        <p:nvSpPr>
          <p:cNvPr id="45" name="Freeform 44">
            <a:extLst>
              <a:ext uri="{FF2B5EF4-FFF2-40B4-BE49-F238E27FC236}">
                <a16:creationId xmlns:a16="http://schemas.microsoft.com/office/drawing/2014/main" id="{820708C0-E0DB-E840-841B-87748E57C157}"/>
              </a:ext>
            </a:extLst>
          </p:cNvPr>
          <p:cNvSpPr/>
          <p:nvPr/>
        </p:nvSpPr>
        <p:spPr>
          <a:xfrm>
            <a:off x="27575875" y="11072239"/>
            <a:ext cx="3693324" cy="2816370"/>
          </a:xfrm>
          <a:custGeom>
            <a:avLst/>
            <a:gdLst>
              <a:gd name="connsiteX0" fmla="*/ 0 w 3693324"/>
              <a:gd name="connsiteY0" fmla="*/ 281637 h 2816370"/>
              <a:gd name="connsiteX1" fmla="*/ 281637 w 3693324"/>
              <a:gd name="connsiteY1" fmla="*/ 0 h 2816370"/>
              <a:gd name="connsiteX2" fmla="*/ 3411687 w 3693324"/>
              <a:gd name="connsiteY2" fmla="*/ 0 h 2816370"/>
              <a:gd name="connsiteX3" fmla="*/ 3693324 w 3693324"/>
              <a:gd name="connsiteY3" fmla="*/ 281637 h 2816370"/>
              <a:gd name="connsiteX4" fmla="*/ 3693324 w 3693324"/>
              <a:gd name="connsiteY4" fmla="*/ 2534733 h 2816370"/>
              <a:gd name="connsiteX5" fmla="*/ 3411687 w 3693324"/>
              <a:gd name="connsiteY5" fmla="*/ 2816370 h 2816370"/>
              <a:gd name="connsiteX6" fmla="*/ 281637 w 3693324"/>
              <a:gd name="connsiteY6" fmla="*/ 2816370 h 2816370"/>
              <a:gd name="connsiteX7" fmla="*/ 0 w 3693324"/>
              <a:gd name="connsiteY7" fmla="*/ 2534733 h 2816370"/>
              <a:gd name="connsiteX8" fmla="*/ 0 w 3693324"/>
              <a:gd name="connsiteY8" fmla="*/ 281637 h 2816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93324" h="2816370">
                <a:moveTo>
                  <a:pt x="0" y="281637"/>
                </a:moveTo>
                <a:cubicBezTo>
                  <a:pt x="0" y="126093"/>
                  <a:pt x="126093" y="0"/>
                  <a:pt x="281637" y="0"/>
                </a:cubicBezTo>
                <a:lnTo>
                  <a:pt x="3411687" y="0"/>
                </a:lnTo>
                <a:cubicBezTo>
                  <a:pt x="3567231" y="0"/>
                  <a:pt x="3693324" y="126093"/>
                  <a:pt x="3693324" y="281637"/>
                </a:cubicBezTo>
                <a:lnTo>
                  <a:pt x="3693324" y="2534733"/>
                </a:lnTo>
                <a:cubicBezTo>
                  <a:pt x="3693324" y="2690277"/>
                  <a:pt x="3567231" y="2816370"/>
                  <a:pt x="3411687" y="2816370"/>
                </a:cubicBezTo>
                <a:lnTo>
                  <a:pt x="281637" y="2816370"/>
                </a:lnTo>
                <a:cubicBezTo>
                  <a:pt x="126093" y="2816370"/>
                  <a:pt x="0" y="2690277"/>
                  <a:pt x="0" y="2534733"/>
                </a:cubicBezTo>
                <a:lnTo>
                  <a:pt x="0" y="281637"/>
                </a:lnTo>
                <a:close/>
              </a:path>
            </a:pathLst>
          </a:custGeom>
          <a:scene3d>
            <a:camera prst="orthographicFront"/>
            <a:lightRig rig="chilly" dir="t"/>
          </a:scene3d>
          <a:sp3d prstMaterial="translucentPowder">
            <a:bevelT w="127000" h="25400" prst="softRound"/>
          </a:sp3d>
        </p:spPr>
        <p:style>
          <a:lnRef idx="0">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143449" tIns="128209" rIns="143449" bIns="128209" numCol="1" spcCol="1270" anchor="t" anchorCtr="0">
            <a:noAutofit/>
          </a:bodyPr>
          <a:lstStyle/>
          <a:p>
            <a:pPr marL="0" lvl="0" indent="0" algn="ctr" defTabSz="1066800">
              <a:lnSpc>
                <a:spcPct val="90000"/>
              </a:lnSpc>
              <a:spcBef>
                <a:spcPct val="0"/>
              </a:spcBef>
              <a:spcAft>
                <a:spcPct val="35000"/>
              </a:spcAft>
              <a:buNone/>
            </a:pPr>
            <a:r>
              <a:rPr lang="en-US" sz="2400" kern="1200" dirty="0"/>
              <a:t>Timing</a:t>
            </a:r>
          </a:p>
          <a:p>
            <a:pPr marL="171450" lvl="1" indent="-171450" algn="l" defTabSz="800100">
              <a:lnSpc>
                <a:spcPct val="90000"/>
              </a:lnSpc>
              <a:spcBef>
                <a:spcPct val="0"/>
              </a:spcBef>
              <a:spcAft>
                <a:spcPct val="15000"/>
              </a:spcAft>
              <a:buFont typeface="Arial" panose="020B0604020202020204" pitchFamily="34" charset="0"/>
              <a:buChar char="•"/>
            </a:pPr>
            <a:r>
              <a:rPr lang="en-US" sz="1800" kern="1200" dirty="0">
                <a:latin typeface="+mn-lt"/>
              </a:rPr>
              <a:t>Keep the problem set short enough for all to complete in a reasonable amount of time.</a:t>
            </a:r>
            <a:endParaRPr lang="en-US" sz="1800" kern="1200" dirty="0"/>
          </a:p>
          <a:p>
            <a:pPr marL="171450" lvl="1" indent="-171450" algn="l" defTabSz="800100">
              <a:lnSpc>
                <a:spcPct val="90000"/>
              </a:lnSpc>
              <a:spcBef>
                <a:spcPct val="0"/>
              </a:spcBef>
              <a:spcAft>
                <a:spcPct val="15000"/>
              </a:spcAft>
              <a:buChar char="•"/>
            </a:pPr>
            <a:r>
              <a:rPr lang="en-US" sz="1800" kern="1200" dirty="0">
                <a:latin typeface="+mn-lt"/>
              </a:rPr>
              <a:t>Carefully balance the time spent on each activity in class. Splitting activities between meetings may help.</a:t>
            </a:r>
          </a:p>
        </p:txBody>
      </p:sp>
      <p:sp>
        <p:nvSpPr>
          <p:cNvPr id="46" name="Freeform 45">
            <a:extLst>
              <a:ext uri="{FF2B5EF4-FFF2-40B4-BE49-F238E27FC236}">
                <a16:creationId xmlns:a16="http://schemas.microsoft.com/office/drawing/2014/main" id="{D33FD6AB-35B1-5D4A-A790-8EF21BFB5E68}"/>
              </a:ext>
            </a:extLst>
          </p:cNvPr>
          <p:cNvSpPr/>
          <p:nvPr/>
        </p:nvSpPr>
        <p:spPr>
          <a:xfrm>
            <a:off x="27575875" y="14321898"/>
            <a:ext cx="3693324" cy="2816370"/>
          </a:xfrm>
          <a:custGeom>
            <a:avLst/>
            <a:gdLst>
              <a:gd name="connsiteX0" fmla="*/ 0 w 3693324"/>
              <a:gd name="connsiteY0" fmla="*/ 281637 h 2816370"/>
              <a:gd name="connsiteX1" fmla="*/ 281637 w 3693324"/>
              <a:gd name="connsiteY1" fmla="*/ 0 h 2816370"/>
              <a:gd name="connsiteX2" fmla="*/ 3411687 w 3693324"/>
              <a:gd name="connsiteY2" fmla="*/ 0 h 2816370"/>
              <a:gd name="connsiteX3" fmla="*/ 3693324 w 3693324"/>
              <a:gd name="connsiteY3" fmla="*/ 281637 h 2816370"/>
              <a:gd name="connsiteX4" fmla="*/ 3693324 w 3693324"/>
              <a:gd name="connsiteY4" fmla="*/ 2534733 h 2816370"/>
              <a:gd name="connsiteX5" fmla="*/ 3411687 w 3693324"/>
              <a:gd name="connsiteY5" fmla="*/ 2816370 h 2816370"/>
              <a:gd name="connsiteX6" fmla="*/ 281637 w 3693324"/>
              <a:gd name="connsiteY6" fmla="*/ 2816370 h 2816370"/>
              <a:gd name="connsiteX7" fmla="*/ 0 w 3693324"/>
              <a:gd name="connsiteY7" fmla="*/ 2534733 h 2816370"/>
              <a:gd name="connsiteX8" fmla="*/ 0 w 3693324"/>
              <a:gd name="connsiteY8" fmla="*/ 281637 h 2816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93324" h="2816370">
                <a:moveTo>
                  <a:pt x="0" y="281637"/>
                </a:moveTo>
                <a:cubicBezTo>
                  <a:pt x="0" y="126093"/>
                  <a:pt x="126093" y="0"/>
                  <a:pt x="281637" y="0"/>
                </a:cubicBezTo>
                <a:lnTo>
                  <a:pt x="3411687" y="0"/>
                </a:lnTo>
                <a:cubicBezTo>
                  <a:pt x="3567231" y="0"/>
                  <a:pt x="3693324" y="126093"/>
                  <a:pt x="3693324" y="281637"/>
                </a:cubicBezTo>
                <a:lnTo>
                  <a:pt x="3693324" y="2534733"/>
                </a:lnTo>
                <a:cubicBezTo>
                  <a:pt x="3693324" y="2690277"/>
                  <a:pt x="3567231" y="2816370"/>
                  <a:pt x="3411687" y="2816370"/>
                </a:cubicBezTo>
                <a:lnTo>
                  <a:pt x="281637" y="2816370"/>
                </a:lnTo>
                <a:cubicBezTo>
                  <a:pt x="126093" y="2816370"/>
                  <a:pt x="0" y="2690277"/>
                  <a:pt x="0" y="2534733"/>
                </a:cubicBezTo>
                <a:lnTo>
                  <a:pt x="0" y="281637"/>
                </a:lnTo>
                <a:close/>
              </a:path>
            </a:pathLst>
          </a:custGeom>
          <a:scene3d>
            <a:camera prst="orthographicFront"/>
            <a:lightRig rig="chilly" dir="t"/>
          </a:scene3d>
          <a:sp3d prstMaterial="translucentPowder">
            <a:bevelT w="127000" h="25400" prst="softRound"/>
          </a:sp3d>
        </p:spPr>
        <p:style>
          <a:lnRef idx="0">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143449" tIns="128209" rIns="143449" bIns="128209" numCol="1" spcCol="1270" anchor="ctr" anchorCtr="0">
            <a:noAutofit/>
          </a:bodyPr>
          <a:lstStyle/>
          <a:p>
            <a:pPr marL="0" lvl="0" indent="0" algn="ctr" defTabSz="1066800">
              <a:lnSpc>
                <a:spcPct val="90000"/>
              </a:lnSpc>
              <a:spcBef>
                <a:spcPct val="0"/>
              </a:spcBef>
              <a:spcAft>
                <a:spcPct val="35000"/>
              </a:spcAft>
              <a:buFont typeface="Arial" panose="020B0604020202020204" pitchFamily="34" charset="0"/>
              <a:buNone/>
            </a:pPr>
            <a:r>
              <a:rPr lang="en-US" sz="2400" kern="1200" dirty="0">
                <a:latin typeface="+mn-lt"/>
              </a:rPr>
              <a:t>Solutions should be available to students in written and recorded form after the practice problem session.</a:t>
            </a:r>
          </a:p>
        </p:txBody>
      </p:sp>
      <p:sp>
        <p:nvSpPr>
          <p:cNvPr id="26" name="Text Placeholder 14">
            <a:extLst>
              <a:ext uri="{FF2B5EF4-FFF2-40B4-BE49-F238E27FC236}">
                <a16:creationId xmlns:a16="http://schemas.microsoft.com/office/drawing/2014/main" id="{555E7EF4-BF70-F241-9BCC-32D579D4F7D1}"/>
              </a:ext>
            </a:extLst>
          </p:cNvPr>
          <p:cNvSpPr txBox="1">
            <a:spLocks/>
          </p:cNvSpPr>
          <p:nvPr/>
        </p:nvSpPr>
        <p:spPr>
          <a:xfrm>
            <a:off x="11908789" y="18413590"/>
            <a:ext cx="9107424" cy="1937534"/>
          </a:xfrm>
          <a:prstGeom prst="rect">
            <a:avLst/>
          </a:prstGeom>
          <a:solidFill>
            <a:schemeClr val="accent6">
              <a:lumMod val="60000"/>
              <a:lumOff val="40000"/>
            </a:schemeClr>
          </a:solidFill>
          <a:ln w="9525" cap="flat" cmpd="sng" algn="ctr">
            <a:noFill/>
            <a:prstDash val="solid"/>
          </a:ln>
          <a:effectLst>
            <a:outerShdw blurRad="40000" dist="23000" dir="5400000" rotWithShape="0">
              <a:srgbClr val="000000">
                <a:alpha val="35000"/>
              </a:srgbClr>
            </a:outerShdw>
          </a:effectLst>
        </p:spPr>
        <p:txBody>
          <a:bodyPr wrap="square" lIns="253198" tIns="227878" rIns="253198" bIns="227878" anchor="ctr" anchorCtr="0">
            <a:spAutoFit/>
          </a:bodyPr>
          <a:lstStyle>
            <a:lvl1pPr marL="0" indent="0" algn="l" defTabSz="2506540" rtl="0" eaLnBrk="1" latinLnBrk="0" hangingPunct="1">
              <a:spcBef>
                <a:spcPct val="20000"/>
              </a:spcBef>
              <a:spcAft>
                <a:spcPts val="9968"/>
              </a:spcAft>
              <a:buFont typeface="Arial"/>
              <a:buNone/>
              <a:defRPr sz="4000" b="1" u="none" kern="1200" baseline="0">
                <a:solidFill>
                  <a:schemeClr val="bg1"/>
                </a:solidFill>
                <a:latin typeface="+mn-lt"/>
                <a:ea typeface="+mn-ea"/>
                <a:cs typeface="+mn-cs"/>
              </a:defRPr>
            </a:lvl1pPr>
            <a:lvl2pPr marL="4073132" indent="-1566592" algn="l" defTabSz="2506540" rtl="0" eaLnBrk="1" latinLnBrk="0" hangingPunct="1">
              <a:spcBef>
                <a:spcPct val="20000"/>
              </a:spcBef>
              <a:buFont typeface="Arial"/>
              <a:buChar char="–"/>
              <a:defRPr sz="15400" kern="1200">
                <a:solidFill>
                  <a:schemeClr val="tx1"/>
                </a:solidFill>
                <a:latin typeface="+mn-lt"/>
                <a:ea typeface="+mn-ea"/>
                <a:cs typeface="+mn-cs"/>
              </a:defRPr>
            </a:lvl2pPr>
            <a:lvl3pPr marL="6266360" indent="-1253274" algn="l" defTabSz="2506540" rtl="0" eaLnBrk="1" latinLnBrk="0" hangingPunct="1">
              <a:spcBef>
                <a:spcPct val="20000"/>
              </a:spcBef>
              <a:buFont typeface="Arial"/>
              <a:buChar char="•"/>
              <a:defRPr sz="13200" kern="1200">
                <a:solidFill>
                  <a:schemeClr val="tx1"/>
                </a:solidFill>
                <a:latin typeface="+mn-lt"/>
                <a:ea typeface="+mn-ea"/>
                <a:cs typeface="+mn-cs"/>
              </a:defRPr>
            </a:lvl3pPr>
            <a:lvl4pPr marL="8772900" indent="-1253274" algn="l" defTabSz="2506540" rtl="0" eaLnBrk="1" latinLnBrk="0" hangingPunct="1">
              <a:spcBef>
                <a:spcPct val="20000"/>
              </a:spcBef>
              <a:buFont typeface="Arial"/>
              <a:buChar char="–"/>
              <a:defRPr sz="10800" kern="1200">
                <a:solidFill>
                  <a:schemeClr val="tx1"/>
                </a:solidFill>
                <a:latin typeface="+mn-lt"/>
                <a:ea typeface="+mn-ea"/>
                <a:cs typeface="+mn-cs"/>
              </a:defRPr>
            </a:lvl4pPr>
            <a:lvl5pPr marL="11279446" indent="-1253274" algn="l" defTabSz="2506540" rtl="0" eaLnBrk="1" latinLnBrk="0" hangingPunct="1">
              <a:spcBef>
                <a:spcPct val="20000"/>
              </a:spcBef>
              <a:buFont typeface="Arial"/>
              <a:buChar char="»"/>
              <a:defRPr sz="10800" kern="1200">
                <a:solidFill>
                  <a:schemeClr val="tx1"/>
                </a:solidFill>
                <a:latin typeface="+mn-lt"/>
                <a:ea typeface="+mn-ea"/>
                <a:cs typeface="+mn-cs"/>
              </a:defRPr>
            </a:lvl5pPr>
            <a:lvl6pPr marL="13785988" indent="-1253274" algn="l" defTabSz="2506540" rtl="0" eaLnBrk="1" latinLnBrk="0" hangingPunct="1">
              <a:spcBef>
                <a:spcPct val="20000"/>
              </a:spcBef>
              <a:buFont typeface="Arial"/>
              <a:buChar char="•"/>
              <a:defRPr sz="10800" kern="1200">
                <a:solidFill>
                  <a:schemeClr val="tx1"/>
                </a:solidFill>
                <a:latin typeface="+mn-lt"/>
                <a:ea typeface="+mn-ea"/>
                <a:cs typeface="+mn-cs"/>
              </a:defRPr>
            </a:lvl6pPr>
            <a:lvl7pPr marL="16292534" indent="-1253274" algn="l" defTabSz="2506540" rtl="0" eaLnBrk="1" latinLnBrk="0" hangingPunct="1">
              <a:spcBef>
                <a:spcPct val="20000"/>
              </a:spcBef>
              <a:buFont typeface="Arial"/>
              <a:buChar char="•"/>
              <a:defRPr sz="10800" kern="1200">
                <a:solidFill>
                  <a:schemeClr val="tx1"/>
                </a:solidFill>
                <a:latin typeface="+mn-lt"/>
                <a:ea typeface="+mn-ea"/>
                <a:cs typeface="+mn-cs"/>
              </a:defRPr>
            </a:lvl7pPr>
            <a:lvl8pPr marL="18799076" indent="-1253274" algn="l" defTabSz="2506540" rtl="0" eaLnBrk="1" latinLnBrk="0" hangingPunct="1">
              <a:spcBef>
                <a:spcPct val="20000"/>
              </a:spcBef>
              <a:buFont typeface="Arial"/>
              <a:buChar char="•"/>
              <a:defRPr sz="10800" kern="1200">
                <a:solidFill>
                  <a:schemeClr val="tx1"/>
                </a:solidFill>
                <a:latin typeface="+mn-lt"/>
                <a:ea typeface="+mn-ea"/>
                <a:cs typeface="+mn-cs"/>
              </a:defRPr>
            </a:lvl8pPr>
            <a:lvl9pPr marL="21305622" indent="-1253274" algn="l" defTabSz="2506540" rtl="0" eaLnBrk="1" latinLnBrk="0" hangingPunct="1">
              <a:spcBef>
                <a:spcPct val="20000"/>
              </a:spcBef>
              <a:buFont typeface="Arial"/>
              <a:buChar char="•"/>
              <a:defRPr sz="10800" kern="1200">
                <a:solidFill>
                  <a:schemeClr val="tx1"/>
                </a:solidFill>
                <a:latin typeface="+mn-lt"/>
                <a:ea typeface="+mn-ea"/>
                <a:cs typeface="+mn-cs"/>
              </a:defRPr>
            </a:lvl9pPr>
          </a:lstStyle>
          <a:p>
            <a:pPr algn="ctr"/>
            <a:r>
              <a:rPr lang="en-US" sz="4800" dirty="0"/>
              <a:t>Asynchronous Online –         Practice Problems</a:t>
            </a:r>
          </a:p>
        </p:txBody>
      </p:sp>
      <p:sp>
        <p:nvSpPr>
          <p:cNvPr id="57" name="Freeform 56">
            <a:extLst>
              <a:ext uri="{FF2B5EF4-FFF2-40B4-BE49-F238E27FC236}">
                <a16:creationId xmlns:a16="http://schemas.microsoft.com/office/drawing/2014/main" id="{F5F234A0-A96E-E54F-80FE-F0F71569EB86}"/>
              </a:ext>
            </a:extLst>
          </p:cNvPr>
          <p:cNvSpPr/>
          <p:nvPr/>
        </p:nvSpPr>
        <p:spPr>
          <a:xfrm>
            <a:off x="11908789" y="20461662"/>
            <a:ext cx="9107424" cy="685800"/>
          </a:xfrm>
          <a:custGeom>
            <a:avLst/>
            <a:gdLst>
              <a:gd name="connsiteX0" fmla="*/ 0 w 9082123"/>
              <a:gd name="connsiteY0" fmla="*/ 152103 h 912600"/>
              <a:gd name="connsiteX1" fmla="*/ 152103 w 9082123"/>
              <a:gd name="connsiteY1" fmla="*/ 0 h 912600"/>
              <a:gd name="connsiteX2" fmla="*/ 8930020 w 9082123"/>
              <a:gd name="connsiteY2" fmla="*/ 0 h 912600"/>
              <a:gd name="connsiteX3" fmla="*/ 9082123 w 9082123"/>
              <a:gd name="connsiteY3" fmla="*/ 152103 h 912600"/>
              <a:gd name="connsiteX4" fmla="*/ 9082123 w 9082123"/>
              <a:gd name="connsiteY4" fmla="*/ 760497 h 912600"/>
              <a:gd name="connsiteX5" fmla="*/ 8930020 w 9082123"/>
              <a:gd name="connsiteY5" fmla="*/ 912600 h 912600"/>
              <a:gd name="connsiteX6" fmla="*/ 152103 w 9082123"/>
              <a:gd name="connsiteY6" fmla="*/ 912600 h 912600"/>
              <a:gd name="connsiteX7" fmla="*/ 0 w 9082123"/>
              <a:gd name="connsiteY7" fmla="*/ 760497 h 912600"/>
              <a:gd name="connsiteX8" fmla="*/ 0 w 9082123"/>
              <a:gd name="connsiteY8" fmla="*/ 152103 h 91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82123" h="912600">
                <a:moveTo>
                  <a:pt x="0" y="152103"/>
                </a:moveTo>
                <a:cubicBezTo>
                  <a:pt x="0" y="68099"/>
                  <a:pt x="68099" y="0"/>
                  <a:pt x="152103" y="0"/>
                </a:cubicBezTo>
                <a:lnTo>
                  <a:pt x="8930020" y="0"/>
                </a:lnTo>
                <a:cubicBezTo>
                  <a:pt x="9014024" y="0"/>
                  <a:pt x="9082123" y="68099"/>
                  <a:pt x="9082123" y="152103"/>
                </a:cubicBezTo>
                <a:lnTo>
                  <a:pt x="9082123" y="760497"/>
                </a:lnTo>
                <a:cubicBezTo>
                  <a:pt x="9082123" y="844501"/>
                  <a:pt x="9014024" y="912600"/>
                  <a:pt x="8930020" y="912600"/>
                </a:cubicBezTo>
                <a:lnTo>
                  <a:pt x="152103" y="912600"/>
                </a:lnTo>
                <a:cubicBezTo>
                  <a:pt x="68099" y="912600"/>
                  <a:pt x="0" y="844501"/>
                  <a:pt x="0" y="760497"/>
                </a:cubicBezTo>
                <a:lnTo>
                  <a:pt x="0" y="152103"/>
                </a:lnTo>
                <a:close/>
              </a:path>
            </a:pathLst>
          </a:custGeom>
          <a:solidFill>
            <a:schemeClr val="accent6">
              <a:lumMod val="60000"/>
              <a:lumOff val="40000"/>
            </a:schemeClr>
          </a:solidFill>
          <a:ln>
            <a:noFill/>
          </a:ln>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spcFirstLastPara="0" vert="horz" wrap="square" lIns="193139" tIns="193139" rIns="193139" bIns="193139" numCol="1" spcCol="1270" anchor="ctr" anchorCtr="0">
            <a:noAutofit/>
          </a:bodyPr>
          <a:lstStyle/>
          <a:p>
            <a:pPr marL="0" lvl="0" indent="0" algn="l" defTabSz="1733550">
              <a:lnSpc>
                <a:spcPct val="90000"/>
              </a:lnSpc>
              <a:spcBef>
                <a:spcPct val="0"/>
              </a:spcBef>
              <a:spcAft>
                <a:spcPct val="35000"/>
              </a:spcAft>
              <a:buNone/>
            </a:pPr>
            <a:r>
              <a:rPr lang="en-US" sz="3700" b="1" kern="1200" dirty="0"/>
              <a:t>Description</a:t>
            </a:r>
          </a:p>
        </p:txBody>
      </p:sp>
      <p:sp>
        <p:nvSpPr>
          <p:cNvPr id="58" name="Freeform 57">
            <a:extLst>
              <a:ext uri="{FF2B5EF4-FFF2-40B4-BE49-F238E27FC236}">
                <a16:creationId xmlns:a16="http://schemas.microsoft.com/office/drawing/2014/main" id="{D3F3AF36-EEEF-C442-8119-8A76F0B4AEFD}"/>
              </a:ext>
            </a:extLst>
          </p:cNvPr>
          <p:cNvSpPr/>
          <p:nvPr/>
        </p:nvSpPr>
        <p:spPr>
          <a:xfrm>
            <a:off x="11908789" y="21328542"/>
            <a:ext cx="9107424" cy="2098980"/>
          </a:xfrm>
          <a:custGeom>
            <a:avLst/>
            <a:gdLst>
              <a:gd name="connsiteX0" fmla="*/ 0 w 9082123"/>
              <a:gd name="connsiteY0" fmla="*/ 0 h 2098980"/>
              <a:gd name="connsiteX1" fmla="*/ 9082123 w 9082123"/>
              <a:gd name="connsiteY1" fmla="*/ 0 h 2098980"/>
              <a:gd name="connsiteX2" fmla="*/ 9082123 w 9082123"/>
              <a:gd name="connsiteY2" fmla="*/ 2098980 h 2098980"/>
              <a:gd name="connsiteX3" fmla="*/ 0 w 9082123"/>
              <a:gd name="connsiteY3" fmla="*/ 2098980 h 2098980"/>
              <a:gd name="connsiteX4" fmla="*/ 0 w 9082123"/>
              <a:gd name="connsiteY4" fmla="*/ 0 h 209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2123" h="2098980">
                <a:moveTo>
                  <a:pt x="0" y="0"/>
                </a:moveTo>
                <a:lnTo>
                  <a:pt x="9082123" y="0"/>
                </a:lnTo>
                <a:lnTo>
                  <a:pt x="9082123" y="2098980"/>
                </a:lnTo>
                <a:lnTo>
                  <a:pt x="0" y="209898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88357" tIns="49530" rIns="277368" bIns="49530" numCol="1" spcCol="1270" anchor="t" anchorCtr="0">
            <a:noAutofit/>
          </a:bodyPr>
          <a:lstStyle/>
          <a:p>
            <a:pPr marL="285750" lvl="1" indent="-285750" algn="l" defTabSz="1333500">
              <a:lnSpc>
                <a:spcPct val="90000"/>
              </a:lnSpc>
              <a:spcBef>
                <a:spcPct val="0"/>
              </a:spcBef>
              <a:spcAft>
                <a:spcPct val="20000"/>
              </a:spcAft>
              <a:buChar char="•"/>
            </a:pPr>
            <a:r>
              <a:rPr lang="en-US" sz="3000" kern="1200" dirty="0">
                <a:solidFill>
                  <a:schemeClr val="bg1"/>
                </a:solidFill>
              </a:rPr>
              <a:t>Students are provided a problem set and accompanying dataset and asked to complete </a:t>
            </a:r>
            <a:br>
              <a:rPr lang="en-US" sz="3000" kern="1200" dirty="0">
                <a:solidFill>
                  <a:schemeClr val="bg1"/>
                </a:solidFill>
              </a:rPr>
            </a:br>
            <a:r>
              <a:rPr lang="en-US" sz="3000" kern="1200" dirty="0">
                <a:solidFill>
                  <a:schemeClr val="bg1"/>
                </a:solidFill>
              </a:rPr>
              <a:t>it as active learning. They are provided a solutions key and video to check their answers or to assist if they get stuck.</a:t>
            </a:r>
          </a:p>
        </p:txBody>
      </p:sp>
      <p:sp>
        <p:nvSpPr>
          <p:cNvPr id="59" name="Freeform 58">
            <a:extLst>
              <a:ext uri="{FF2B5EF4-FFF2-40B4-BE49-F238E27FC236}">
                <a16:creationId xmlns:a16="http://schemas.microsoft.com/office/drawing/2014/main" id="{B3FA2214-86E4-EC4F-8C9C-3ED20196CA3F}"/>
              </a:ext>
            </a:extLst>
          </p:cNvPr>
          <p:cNvSpPr/>
          <p:nvPr/>
        </p:nvSpPr>
        <p:spPr>
          <a:xfrm>
            <a:off x="11908789" y="23647413"/>
            <a:ext cx="9107424" cy="685800"/>
          </a:xfrm>
          <a:custGeom>
            <a:avLst/>
            <a:gdLst>
              <a:gd name="connsiteX0" fmla="*/ 0 w 9082123"/>
              <a:gd name="connsiteY0" fmla="*/ 152103 h 912600"/>
              <a:gd name="connsiteX1" fmla="*/ 152103 w 9082123"/>
              <a:gd name="connsiteY1" fmla="*/ 0 h 912600"/>
              <a:gd name="connsiteX2" fmla="*/ 8930020 w 9082123"/>
              <a:gd name="connsiteY2" fmla="*/ 0 h 912600"/>
              <a:gd name="connsiteX3" fmla="*/ 9082123 w 9082123"/>
              <a:gd name="connsiteY3" fmla="*/ 152103 h 912600"/>
              <a:gd name="connsiteX4" fmla="*/ 9082123 w 9082123"/>
              <a:gd name="connsiteY4" fmla="*/ 760497 h 912600"/>
              <a:gd name="connsiteX5" fmla="*/ 8930020 w 9082123"/>
              <a:gd name="connsiteY5" fmla="*/ 912600 h 912600"/>
              <a:gd name="connsiteX6" fmla="*/ 152103 w 9082123"/>
              <a:gd name="connsiteY6" fmla="*/ 912600 h 912600"/>
              <a:gd name="connsiteX7" fmla="*/ 0 w 9082123"/>
              <a:gd name="connsiteY7" fmla="*/ 760497 h 912600"/>
              <a:gd name="connsiteX8" fmla="*/ 0 w 9082123"/>
              <a:gd name="connsiteY8" fmla="*/ 152103 h 91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82123" h="912600">
                <a:moveTo>
                  <a:pt x="0" y="152103"/>
                </a:moveTo>
                <a:cubicBezTo>
                  <a:pt x="0" y="68099"/>
                  <a:pt x="68099" y="0"/>
                  <a:pt x="152103" y="0"/>
                </a:cubicBezTo>
                <a:lnTo>
                  <a:pt x="8930020" y="0"/>
                </a:lnTo>
                <a:cubicBezTo>
                  <a:pt x="9014024" y="0"/>
                  <a:pt x="9082123" y="68099"/>
                  <a:pt x="9082123" y="152103"/>
                </a:cubicBezTo>
                <a:lnTo>
                  <a:pt x="9082123" y="760497"/>
                </a:lnTo>
                <a:cubicBezTo>
                  <a:pt x="9082123" y="844501"/>
                  <a:pt x="9014024" y="912600"/>
                  <a:pt x="8930020" y="912600"/>
                </a:cubicBezTo>
                <a:lnTo>
                  <a:pt x="152103" y="912600"/>
                </a:lnTo>
                <a:cubicBezTo>
                  <a:pt x="68099" y="912600"/>
                  <a:pt x="0" y="844501"/>
                  <a:pt x="0" y="760497"/>
                </a:cubicBezTo>
                <a:lnTo>
                  <a:pt x="0" y="152103"/>
                </a:lnTo>
                <a:close/>
              </a:path>
            </a:pathLst>
          </a:custGeom>
          <a:solidFill>
            <a:schemeClr val="accent6">
              <a:lumMod val="60000"/>
              <a:lumOff val="40000"/>
            </a:schemeClr>
          </a:solidFill>
          <a:ln>
            <a:noFill/>
          </a:ln>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spcFirstLastPara="0" vert="horz" wrap="square" lIns="193139" tIns="193139" rIns="193139" bIns="193139" numCol="1" spcCol="1270" anchor="ctr" anchorCtr="0">
            <a:noAutofit/>
          </a:bodyPr>
          <a:lstStyle/>
          <a:p>
            <a:pPr marL="0" lvl="0" indent="0" algn="l" defTabSz="1733550">
              <a:lnSpc>
                <a:spcPct val="90000"/>
              </a:lnSpc>
              <a:spcBef>
                <a:spcPct val="0"/>
              </a:spcBef>
              <a:spcAft>
                <a:spcPct val="35000"/>
              </a:spcAft>
              <a:buNone/>
            </a:pPr>
            <a:r>
              <a:rPr lang="en-US" sz="3700" b="1" kern="1200" dirty="0"/>
              <a:t>Benefits</a:t>
            </a:r>
          </a:p>
        </p:txBody>
      </p:sp>
      <p:sp>
        <p:nvSpPr>
          <p:cNvPr id="60" name="Freeform 59">
            <a:extLst>
              <a:ext uri="{FF2B5EF4-FFF2-40B4-BE49-F238E27FC236}">
                <a16:creationId xmlns:a16="http://schemas.microsoft.com/office/drawing/2014/main" id="{6ED372DA-F1BD-6343-AA61-687DFF1F38F5}"/>
              </a:ext>
            </a:extLst>
          </p:cNvPr>
          <p:cNvSpPr/>
          <p:nvPr/>
        </p:nvSpPr>
        <p:spPr>
          <a:xfrm>
            <a:off x="11921440" y="24423942"/>
            <a:ext cx="9082123" cy="908212"/>
          </a:xfrm>
          <a:custGeom>
            <a:avLst/>
            <a:gdLst>
              <a:gd name="connsiteX0" fmla="*/ 0 w 9082123"/>
              <a:gd name="connsiteY0" fmla="*/ 0 h 908212"/>
              <a:gd name="connsiteX1" fmla="*/ 9082123 w 9082123"/>
              <a:gd name="connsiteY1" fmla="*/ 0 h 908212"/>
              <a:gd name="connsiteX2" fmla="*/ 9082123 w 9082123"/>
              <a:gd name="connsiteY2" fmla="*/ 908212 h 908212"/>
              <a:gd name="connsiteX3" fmla="*/ 0 w 9082123"/>
              <a:gd name="connsiteY3" fmla="*/ 908212 h 908212"/>
              <a:gd name="connsiteX4" fmla="*/ 0 w 9082123"/>
              <a:gd name="connsiteY4" fmla="*/ 0 h 908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2123" h="908212">
                <a:moveTo>
                  <a:pt x="0" y="0"/>
                </a:moveTo>
                <a:lnTo>
                  <a:pt x="9082123" y="0"/>
                </a:lnTo>
                <a:lnTo>
                  <a:pt x="9082123" y="908212"/>
                </a:lnTo>
                <a:lnTo>
                  <a:pt x="0" y="90821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88357" tIns="49530" rIns="277368" bIns="49530" numCol="1" spcCol="1270" anchor="t" anchorCtr="0">
            <a:noAutofit/>
          </a:bodyPr>
          <a:lstStyle/>
          <a:p>
            <a:pPr marL="285750" lvl="1" indent="-285750" algn="l" defTabSz="1333500">
              <a:lnSpc>
                <a:spcPct val="90000"/>
              </a:lnSpc>
              <a:spcBef>
                <a:spcPct val="0"/>
              </a:spcBef>
              <a:spcAft>
                <a:spcPct val="20000"/>
              </a:spcAft>
              <a:buChar char="•"/>
            </a:pPr>
            <a:r>
              <a:rPr lang="en-US" sz="3000" kern="1200" dirty="0">
                <a:solidFill>
                  <a:schemeClr val="bg1"/>
                </a:solidFill>
              </a:rPr>
              <a:t>Students get required experience with running analyses, and can do </a:t>
            </a:r>
            <a:r>
              <a:rPr lang="en-US" sz="3000" kern="1200" dirty="0"/>
              <a:t>so on their own schedule. </a:t>
            </a:r>
          </a:p>
        </p:txBody>
      </p:sp>
      <p:sp>
        <p:nvSpPr>
          <p:cNvPr id="61" name="Freeform 60">
            <a:extLst>
              <a:ext uri="{FF2B5EF4-FFF2-40B4-BE49-F238E27FC236}">
                <a16:creationId xmlns:a16="http://schemas.microsoft.com/office/drawing/2014/main" id="{E7E3CBCD-5C46-A64D-9C82-B1C6A5F44971}"/>
              </a:ext>
            </a:extLst>
          </p:cNvPr>
          <p:cNvSpPr/>
          <p:nvPr/>
        </p:nvSpPr>
        <p:spPr>
          <a:xfrm>
            <a:off x="11908789" y="25435569"/>
            <a:ext cx="9107424" cy="685800"/>
          </a:xfrm>
          <a:custGeom>
            <a:avLst/>
            <a:gdLst>
              <a:gd name="connsiteX0" fmla="*/ 0 w 9082123"/>
              <a:gd name="connsiteY0" fmla="*/ 152103 h 912600"/>
              <a:gd name="connsiteX1" fmla="*/ 152103 w 9082123"/>
              <a:gd name="connsiteY1" fmla="*/ 0 h 912600"/>
              <a:gd name="connsiteX2" fmla="*/ 8930020 w 9082123"/>
              <a:gd name="connsiteY2" fmla="*/ 0 h 912600"/>
              <a:gd name="connsiteX3" fmla="*/ 9082123 w 9082123"/>
              <a:gd name="connsiteY3" fmla="*/ 152103 h 912600"/>
              <a:gd name="connsiteX4" fmla="*/ 9082123 w 9082123"/>
              <a:gd name="connsiteY4" fmla="*/ 760497 h 912600"/>
              <a:gd name="connsiteX5" fmla="*/ 8930020 w 9082123"/>
              <a:gd name="connsiteY5" fmla="*/ 912600 h 912600"/>
              <a:gd name="connsiteX6" fmla="*/ 152103 w 9082123"/>
              <a:gd name="connsiteY6" fmla="*/ 912600 h 912600"/>
              <a:gd name="connsiteX7" fmla="*/ 0 w 9082123"/>
              <a:gd name="connsiteY7" fmla="*/ 760497 h 912600"/>
              <a:gd name="connsiteX8" fmla="*/ 0 w 9082123"/>
              <a:gd name="connsiteY8" fmla="*/ 152103 h 91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82123" h="912600">
                <a:moveTo>
                  <a:pt x="0" y="152103"/>
                </a:moveTo>
                <a:cubicBezTo>
                  <a:pt x="0" y="68099"/>
                  <a:pt x="68099" y="0"/>
                  <a:pt x="152103" y="0"/>
                </a:cubicBezTo>
                <a:lnTo>
                  <a:pt x="8930020" y="0"/>
                </a:lnTo>
                <a:cubicBezTo>
                  <a:pt x="9014024" y="0"/>
                  <a:pt x="9082123" y="68099"/>
                  <a:pt x="9082123" y="152103"/>
                </a:cubicBezTo>
                <a:lnTo>
                  <a:pt x="9082123" y="760497"/>
                </a:lnTo>
                <a:cubicBezTo>
                  <a:pt x="9082123" y="844501"/>
                  <a:pt x="9014024" y="912600"/>
                  <a:pt x="8930020" y="912600"/>
                </a:cubicBezTo>
                <a:lnTo>
                  <a:pt x="152103" y="912600"/>
                </a:lnTo>
                <a:cubicBezTo>
                  <a:pt x="68099" y="912600"/>
                  <a:pt x="0" y="844501"/>
                  <a:pt x="0" y="760497"/>
                </a:cubicBezTo>
                <a:lnTo>
                  <a:pt x="0" y="152103"/>
                </a:lnTo>
                <a:close/>
              </a:path>
            </a:pathLst>
          </a:custGeom>
          <a:solidFill>
            <a:schemeClr val="accent6">
              <a:lumMod val="60000"/>
              <a:lumOff val="40000"/>
            </a:schemeClr>
          </a:solidFill>
          <a:ln>
            <a:noFill/>
          </a:ln>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spcFirstLastPara="0" vert="horz" wrap="square" lIns="193139" tIns="193139" rIns="193139" bIns="193139" numCol="1" spcCol="1270" anchor="ctr" anchorCtr="0">
            <a:noAutofit/>
          </a:bodyPr>
          <a:lstStyle/>
          <a:p>
            <a:pPr marL="0" lvl="0" indent="0" algn="l" defTabSz="1733550">
              <a:lnSpc>
                <a:spcPct val="90000"/>
              </a:lnSpc>
              <a:spcBef>
                <a:spcPct val="0"/>
              </a:spcBef>
              <a:spcAft>
                <a:spcPct val="35000"/>
              </a:spcAft>
              <a:buNone/>
            </a:pPr>
            <a:r>
              <a:rPr lang="en-US" sz="3700" b="1" kern="1200" dirty="0"/>
              <a:t>Supporting Evidence</a:t>
            </a:r>
          </a:p>
        </p:txBody>
      </p:sp>
      <p:sp>
        <p:nvSpPr>
          <p:cNvPr id="62" name="Freeform 61">
            <a:extLst>
              <a:ext uri="{FF2B5EF4-FFF2-40B4-BE49-F238E27FC236}">
                <a16:creationId xmlns:a16="http://schemas.microsoft.com/office/drawing/2014/main" id="{9B73B7D6-6415-D34A-9DD7-096815723A75}"/>
              </a:ext>
            </a:extLst>
          </p:cNvPr>
          <p:cNvSpPr/>
          <p:nvPr/>
        </p:nvSpPr>
        <p:spPr>
          <a:xfrm>
            <a:off x="11908789" y="26282855"/>
            <a:ext cx="9107424" cy="1332045"/>
          </a:xfrm>
          <a:custGeom>
            <a:avLst/>
            <a:gdLst>
              <a:gd name="connsiteX0" fmla="*/ 0 w 9082123"/>
              <a:gd name="connsiteY0" fmla="*/ 0 h 1332045"/>
              <a:gd name="connsiteX1" fmla="*/ 9082123 w 9082123"/>
              <a:gd name="connsiteY1" fmla="*/ 0 h 1332045"/>
              <a:gd name="connsiteX2" fmla="*/ 9082123 w 9082123"/>
              <a:gd name="connsiteY2" fmla="*/ 1332045 h 1332045"/>
              <a:gd name="connsiteX3" fmla="*/ 0 w 9082123"/>
              <a:gd name="connsiteY3" fmla="*/ 1332045 h 1332045"/>
              <a:gd name="connsiteX4" fmla="*/ 0 w 9082123"/>
              <a:gd name="connsiteY4" fmla="*/ 0 h 13320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2123" h="1332045">
                <a:moveTo>
                  <a:pt x="0" y="0"/>
                </a:moveTo>
                <a:lnTo>
                  <a:pt x="9082123" y="0"/>
                </a:lnTo>
                <a:lnTo>
                  <a:pt x="9082123" y="1332045"/>
                </a:lnTo>
                <a:lnTo>
                  <a:pt x="0" y="133204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88357" tIns="49530" rIns="277368" bIns="49530" numCol="1" spcCol="1270" anchor="t" anchorCtr="0">
            <a:noAutofit/>
          </a:bodyPr>
          <a:lstStyle/>
          <a:p>
            <a:pPr marL="285750" lvl="1" indent="-285750" algn="l" defTabSz="1333500">
              <a:lnSpc>
                <a:spcPct val="90000"/>
              </a:lnSpc>
              <a:spcBef>
                <a:spcPct val="0"/>
              </a:spcBef>
              <a:spcAft>
                <a:spcPct val="20000"/>
              </a:spcAft>
              <a:buChar char="•"/>
            </a:pPr>
            <a:r>
              <a:rPr lang="en-US" sz="3000" kern="1200" dirty="0">
                <a:solidFill>
                  <a:schemeClr val="bg1"/>
                </a:solidFill>
              </a:rPr>
              <a:t>Weekly evaluations have it consistently listed as the most useful part of the course by a majority of students</a:t>
            </a:r>
          </a:p>
        </p:txBody>
      </p:sp>
      <p:sp>
        <p:nvSpPr>
          <p:cNvPr id="63" name="Freeform 62">
            <a:extLst>
              <a:ext uri="{FF2B5EF4-FFF2-40B4-BE49-F238E27FC236}">
                <a16:creationId xmlns:a16="http://schemas.microsoft.com/office/drawing/2014/main" id="{C2FF3CD4-D403-8D4D-8906-5527EEC76C12}"/>
              </a:ext>
            </a:extLst>
          </p:cNvPr>
          <p:cNvSpPr/>
          <p:nvPr/>
        </p:nvSpPr>
        <p:spPr>
          <a:xfrm>
            <a:off x="11908789" y="27680214"/>
            <a:ext cx="9107424" cy="685800"/>
          </a:xfrm>
          <a:custGeom>
            <a:avLst/>
            <a:gdLst>
              <a:gd name="connsiteX0" fmla="*/ 0 w 9082123"/>
              <a:gd name="connsiteY0" fmla="*/ 152103 h 912600"/>
              <a:gd name="connsiteX1" fmla="*/ 152103 w 9082123"/>
              <a:gd name="connsiteY1" fmla="*/ 0 h 912600"/>
              <a:gd name="connsiteX2" fmla="*/ 8930020 w 9082123"/>
              <a:gd name="connsiteY2" fmla="*/ 0 h 912600"/>
              <a:gd name="connsiteX3" fmla="*/ 9082123 w 9082123"/>
              <a:gd name="connsiteY3" fmla="*/ 152103 h 912600"/>
              <a:gd name="connsiteX4" fmla="*/ 9082123 w 9082123"/>
              <a:gd name="connsiteY4" fmla="*/ 760497 h 912600"/>
              <a:gd name="connsiteX5" fmla="*/ 8930020 w 9082123"/>
              <a:gd name="connsiteY5" fmla="*/ 912600 h 912600"/>
              <a:gd name="connsiteX6" fmla="*/ 152103 w 9082123"/>
              <a:gd name="connsiteY6" fmla="*/ 912600 h 912600"/>
              <a:gd name="connsiteX7" fmla="*/ 0 w 9082123"/>
              <a:gd name="connsiteY7" fmla="*/ 760497 h 912600"/>
              <a:gd name="connsiteX8" fmla="*/ 0 w 9082123"/>
              <a:gd name="connsiteY8" fmla="*/ 152103 h 91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82123" h="912600">
                <a:moveTo>
                  <a:pt x="0" y="152103"/>
                </a:moveTo>
                <a:cubicBezTo>
                  <a:pt x="0" y="68099"/>
                  <a:pt x="68099" y="0"/>
                  <a:pt x="152103" y="0"/>
                </a:cubicBezTo>
                <a:lnTo>
                  <a:pt x="8930020" y="0"/>
                </a:lnTo>
                <a:cubicBezTo>
                  <a:pt x="9014024" y="0"/>
                  <a:pt x="9082123" y="68099"/>
                  <a:pt x="9082123" y="152103"/>
                </a:cubicBezTo>
                <a:lnTo>
                  <a:pt x="9082123" y="760497"/>
                </a:lnTo>
                <a:cubicBezTo>
                  <a:pt x="9082123" y="844501"/>
                  <a:pt x="9014024" y="912600"/>
                  <a:pt x="8930020" y="912600"/>
                </a:cubicBezTo>
                <a:lnTo>
                  <a:pt x="152103" y="912600"/>
                </a:lnTo>
                <a:cubicBezTo>
                  <a:pt x="68099" y="912600"/>
                  <a:pt x="0" y="844501"/>
                  <a:pt x="0" y="760497"/>
                </a:cubicBezTo>
                <a:lnTo>
                  <a:pt x="0" y="152103"/>
                </a:lnTo>
                <a:close/>
              </a:path>
            </a:pathLst>
          </a:custGeom>
          <a:solidFill>
            <a:schemeClr val="accent6">
              <a:lumMod val="60000"/>
              <a:lumOff val="40000"/>
            </a:schemeClr>
          </a:solidFill>
          <a:ln>
            <a:noFill/>
          </a:ln>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spcFirstLastPara="0" vert="horz" wrap="square" lIns="193139" tIns="193139" rIns="193139" bIns="193139" numCol="1" spcCol="1270" anchor="ctr" anchorCtr="0">
            <a:noAutofit/>
          </a:bodyPr>
          <a:lstStyle/>
          <a:p>
            <a:pPr marL="0" lvl="0" indent="0" algn="l" defTabSz="1733550">
              <a:lnSpc>
                <a:spcPct val="90000"/>
              </a:lnSpc>
              <a:spcBef>
                <a:spcPct val="0"/>
              </a:spcBef>
              <a:spcAft>
                <a:spcPct val="35000"/>
              </a:spcAft>
              <a:buNone/>
            </a:pPr>
            <a:r>
              <a:rPr lang="en-US" sz="3700" b="1" kern="1200" dirty="0"/>
              <a:t>Advice for implementation</a:t>
            </a:r>
          </a:p>
        </p:txBody>
      </p:sp>
      <p:sp>
        <p:nvSpPr>
          <p:cNvPr id="64" name="Freeform 63">
            <a:extLst>
              <a:ext uri="{FF2B5EF4-FFF2-40B4-BE49-F238E27FC236}">
                <a16:creationId xmlns:a16="http://schemas.microsoft.com/office/drawing/2014/main" id="{580F8BB0-E009-4440-86F6-E58F040792A2}"/>
              </a:ext>
            </a:extLst>
          </p:cNvPr>
          <p:cNvSpPr/>
          <p:nvPr/>
        </p:nvSpPr>
        <p:spPr>
          <a:xfrm>
            <a:off x="11908789" y="28527500"/>
            <a:ext cx="9107424" cy="3390660"/>
          </a:xfrm>
          <a:custGeom>
            <a:avLst/>
            <a:gdLst>
              <a:gd name="connsiteX0" fmla="*/ 0 w 9082123"/>
              <a:gd name="connsiteY0" fmla="*/ 0 h 3390660"/>
              <a:gd name="connsiteX1" fmla="*/ 9082123 w 9082123"/>
              <a:gd name="connsiteY1" fmla="*/ 0 h 3390660"/>
              <a:gd name="connsiteX2" fmla="*/ 9082123 w 9082123"/>
              <a:gd name="connsiteY2" fmla="*/ 3390660 h 3390660"/>
              <a:gd name="connsiteX3" fmla="*/ 0 w 9082123"/>
              <a:gd name="connsiteY3" fmla="*/ 3390660 h 3390660"/>
              <a:gd name="connsiteX4" fmla="*/ 0 w 9082123"/>
              <a:gd name="connsiteY4" fmla="*/ 0 h 3390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2123" h="3390660">
                <a:moveTo>
                  <a:pt x="0" y="0"/>
                </a:moveTo>
                <a:lnTo>
                  <a:pt x="9082123" y="0"/>
                </a:lnTo>
                <a:lnTo>
                  <a:pt x="9082123" y="3390660"/>
                </a:lnTo>
                <a:lnTo>
                  <a:pt x="0" y="339066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88357" tIns="49530" rIns="277368" bIns="49530" numCol="1" spcCol="1270" anchor="t" anchorCtr="0">
            <a:noAutofit/>
          </a:bodyPr>
          <a:lstStyle/>
          <a:p>
            <a:pPr marL="285750" lvl="1" indent="-285750" algn="l" defTabSz="1333500">
              <a:lnSpc>
                <a:spcPct val="90000"/>
              </a:lnSpc>
              <a:spcBef>
                <a:spcPct val="0"/>
              </a:spcBef>
              <a:spcAft>
                <a:spcPct val="20000"/>
              </a:spcAft>
              <a:buChar char="•"/>
            </a:pPr>
            <a:r>
              <a:rPr lang="en-US" sz="3000" kern="1200" dirty="0">
                <a:solidFill>
                  <a:schemeClr val="bg1"/>
                </a:solidFill>
              </a:rPr>
              <a:t>The problem sets should greatly resemble problems on homework and exams.</a:t>
            </a:r>
          </a:p>
          <a:p>
            <a:pPr marL="285750" lvl="1" indent="-285750" algn="l" defTabSz="1333500">
              <a:lnSpc>
                <a:spcPct val="90000"/>
              </a:lnSpc>
              <a:spcBef>
                <a:spcPct val="0"/>
              </a:spcBef>
              <a:spcAft>
                <a:spcPct val="20000"/>
              </a:spcAft>
              <a:buChar char="•"/>
            </a:pPr>
            <a:r>
              <a:rPr lang="en-US" sz="3000" kern="1200" dirty="0">
                <a:solidFill>
                  <a:schemeClr val="bg1"/>
                </a:solidFill>
              </a:rPr>
              <a:t>The importance of active learning should </a:t>
            </a:r>
            <a:br>
              <a:rPr lang="en-US" sz="3000" kern="1200" dirty="0">
                <a:solidFill>
                  <a:schemeClr val="bg1"/>
                </a:solidFill>
              </a:rPr>
            </a:br>
            <a:r>
              <a:rPr lang="en-US" sz="3000" kern="1200" dirty="0">
                <a:solidFill>
                  <a:schemeClr val="bg1"/>
                </a:solidFill>
              </a:rPr>
              <a:t>be emphasized to students, so they are encouraged to complete them even if </a:t>
            </a:r>
            <a:br>
              <a:rPr lang="en-US" sz="3000" kern="1200" dirty="0">
                <a:solidFill>
                  <a:schemeClr val="bg1"/>
                </a:solidFill>
              </a:rPr>
            </a:br>
            <a:r>
              <a:rPr lang="en-US" sz="3000" kern="1200" dirty="0">
                <a:solidFill>
                  <a:schemeClr val="bg1"/>
                </a:solidFill>
              </a:rPr>
              <a:t>they are not part of the course grade. </a:t>
            </a:r>
            <a:br>
              <a:rPr lang="en-US" sz="3000" kern="1200" dirty="0">
                <a:solidFill>
                  <a:schemeClr val="bg1"/>
                </a:solidFill>
              </a:rPr>
            </a:br>
            <a:r>
              <a:rPr lang="en-US" sz="3000" kern="1200" dirty="0">
                <a:solidFill>
                  <a:schemeClr val="bg1"/>
                </a:solidFill>
              </a:rPr>
              <a:t>An attestation of completion may be </a:t>
            </a:r>
            <a:br>
              <a:rPr lang="en-US" sz="3000" kern="1200" dirty="0">
                <a:solidFill>
                  <a:schemeClr val="bg1"/>
                </a:solidFill>
              </a:rPr>
            </a:br>
            <a:r>
              <a:rPr lang="en-US" sz="3000" kern="1200" dirty="0">
                <a:solidFill>
                  <a:schemeClr val="bg1"/>
                </a:solidFill>
              </a:rPr>
              <a:t>used as part of an assignment.</a:t>
            </a:r>
          </a:p>
        </p:txBody>
      </p:sp>
      <p:sp>
        <p:nvSpPr>
          <p:cNvPr id="30" name="Text Placeholder 14">
            <a:extLst>
              <a:ext uri="{FF2B5EF4-FFF2-40B4-BE49-F238E27FC236}">
                <a16:creationId xmlns:a16="http://schemas.microsoft.com/office/drawing/2014/main" id="{42A491D3-DC50-0D40-B17C-C10137CD62F6}"/>
              </a:ext>
            </a:extLst>
          </p:cNvPr>
          <p:cNvSpPr txBox="1">
            <a:spLocks/>
          </p:cNvSpPr>
          <p:nvPr/>
        </p:nvSpPr>
        <p:spPr>
          <a:xfrm>
            <a:off x="22889619" y="18413590"/>
            <a:ext cx="9104983" cy="1937534"/>
          </a:xfrm>
          <a:prstGeom prst="rect">
            <a:avLst/>
          </a:prstGeom>
          <a:solidFill>
            <a:schemeClr val="accent6">
              <a:lumMod val="60000"/>
              <a:lumOff val="40000"/>
            </a:schemeClr>
          </a:solidFill>
          <a:ln w="9525" cap="flat" cmpd="sng" algn="ctr">
            <a:noFill/>
            <a:prstDash val="solid"/>
          </a:ln>
          <a:effectLst>
            <a:outerShdw blurRad="40000" dist="23000" dir="5400000" rotWithShape="0">
              <a:srgbClr val="000000">
                <a:alpha val="35000"/>
              </a:srgbClr>
            </a:outerShdw>
          </a:effectLst>
        </p:spPr>
        <p:txBody>
          <a:bodyPr wrap="square" lIns="253198" tIns="227878" rIns="253198" bIns="227878" anchor="ctr" anchorCtr="0">
            <a:spAutoFit/>
          </a:bodyPr>
          <a:lstStyle>
            <a:lvl1pPr marL="0" indent="0" algn="l" defTabSz="2506540" rtl="0" eaLnBrk="1" latinLnBrk="0" hangingPunct="1">
              <a:spcBef>
                <a:spcPct val="20000"/>
              </a:spcBef>
              <a:spcAft>
                <a:spcPts val="9968"/>
              </a:spcAft>
              <a:buFont typeface="Arial"/>
              <a:buNone/>
              <a:defRPr sz="4000" b="1" u="none" kern="1200" baseline="0">
                <a:solidFill>
                  <a:schemeClr val="bg1"/>
                </a:solidFill>
                <a:latin typeface="+mn-lt"/>
                <a:ea typeface="+mn-ea"/>
                <a:cs typeface="+mn-cs"/>
              </a:defRPr>
            </a:lvl1pPr>
            <a:lvl2pPr marL="4073132" indent="-1566592" algn="l" defTabSz="2506540" rtl="0" eaLnBrk="1" latinLnBrk="0" hangingPunct="1">
              <a:spcBef>
                <a:spcPct val="20000"/>
              </a:spcBef>
              <a:buFont typeface="Arial"/>
              <a:buChar char="–"/>
              <a:defRPr sz="15400" kern="1200">
                <a:solidFill>
                  <a:schemeClr val="tx1"/>
                </a:solidFill>
                <a:latin typeface="+mn-lt"/>
                <a:ea typeface="+mn-ea"/>
                <a:cs typeface="+mn-cs"/>
              </a:defRPr>
            </a:lvl2pPr>
            <a:lvl3pPr marL="6266360" indent="-1253274" algn="l" defTabSz="2506540" rtl="0" eaLnBrk="1" latinLnBrk="0" hangingPunct="1">
              <a:spcBef>
                <a:spcPct val="20000"/>
              </a:spcBef>
              <a:buFont typeface="Arial"/>
              <a:buChar char="•"/>
              <a:defRPr sz="13200" kern="1200">
                <a:solidFill>
                  <a:schemeClr val="tx1"/>
                </a:solidFill>
                <a:latin typeface="+mn-lt"/>
                <a:ea typeface="+mn-ea"/>
                <a:cs typeface="+mn-cs"/>
              </a:defRPr>
            </a:lvl3pPr>
            <a:lvl4pPr marL="8772900" indent="-1253274" algn="l" defTabSz="2506540" rtl="0" eaLnBrk="1" latinLnBrk="0" hangingPunct="1">
              <a:spcBef>
                <a:spcPct val="20000"/>
              </a:spcBef>
              <a:buFont typeface="Arial"/>
              <a:buChar char="–"/>
              <a:defRPr sz="10800" kern="1200">
                <a:solidFill>
                  <a:schemeClr val="tx1"/>
                </a:solidFill>
                <a:latin typeface="+mn-lt"/>
                <a:ea typeface="+mn-ea"/>
                <a:cs typeface="+mn-cs"/>
              </a:defRPr>
            </a:lvl4pPr>
            <a:lvl5pPr marL="11279446" indent="-1253274" algn="l" defTabSz="2506540" rtl="0" eaLnBrk="1" latinLnBrk="0" hangingPunct="1">
              <a:spcBef>
                <a:spcPct val="20000"/>
              </a:spcBef>
              <a:buFont typeface="Arial"/>
              <a:buChar char="»"/>
              <a:defRPr sz="10800" kern="1200">
                <a:solidFill>
                  <a:schemeClr val="tx1"/>
                </a:solidFill>
                <a:latin typeface="+mn-lt"/>
                <a:ea typeface="+mn-ea"/>
                <a:cs typeface="+mn-cs"/>
              </a:defRPr>
            </a:lvl5pPr>
            <a:lvl6pPr marL="13785988" indent="-1253274" algn="l" defTabSz="2506540" rtl="0" eaLnBrk="1" latinLnBrk="0" hangingPunct="1">
              <a:spcBef>
                <a:spcPct val="20000"/>
              </a:spcBef>
              <a:buFont typeface="Arial"/>
              <a:buChar char="•"/>
              <a:defRPr sz="10800" kern="1200">
                <a:solidFill>
                  <a:schemeClr val="tx1"/>
                </a:solidFill>
                <a:latin typeface="+mn-lt"/>
                <a:ea typeface="+mn-ea"/>
                <a:cs typeface="+mn-cs"/>
              </a:defRPr>
            </a:lvl6pPr>
            <a:lvl7pPr marL="16292534" indent="-1253274" algn="l" defTabSz="2506540" rtl="0" eaLnBrk="1" latinLnBrk="0" hangingPunct="1">
              <a:spcBef>
                <a:spcPct val="20000"/>
              </a:spcBef>
              <a:buFont typeface="Arial"/>
              <a:buChar char="•"/>
              <a:defRPr sz="10800" kern="1200">
                <a:solidFill>
                  <a:schemeClr val="tx1"/>
                </a:solidFill>
                <a:latin typeface="+mn-lt"/>
                <a:ea typeface="+mn-ea"/>
                <a:cs typeface="+mn-cs"/>
              </a:defRPr>
            </a:lvl7pPr>
            <a:lvl8pPr marL="18799076" indent="-1253274" algn="l" defTabSz="2506540" rtl="0" eaLnBrk="1" latinLnBrk="0" hangingPunct="1">
              <a:spcBef>
                <a:spcPct val="20000"/>
              </a:spcBef>
              <a:buFont typeface="Arial"/>
              <a:buChar char="•"/>
              <a:defRPr sz="10800" kern="1200">
                <a:solidFill>
                  <a:schemeClr val="tx1"/>
                </a:solidFill>
                <a:latin typeface="+mn-lt"/>
                <a:ea typeface="+mn-ea"/>
                <a:cs typeface="+mn-cs"/>
              </a:defRPr>
            </a:lvl8pPr>
            <a:lvl9pPr marL="21305622" indent="-1253274" algn="l" defTabSz="2506540" rtl="0" eaLnBrk="1" latinLnBrk="0" hangingPunct="1">
              <a:spcBef>
                <a:spcPct val="20000"/>
              </a:spcBef>
              <a:buFont typeface="Arial"/>
              <a:buChar char="•"/>
              <a:defRPr sz="10800" kern="1200">
                <a:solidFill>
                  <a:schemeClr val="tx1"/>
                </a:solidFill>
                <a:latin typeface="+mn-lt"/>
                <a:ea typeface="+mn-ea"/>
                <a:cs typeface="+mn-cs"/>
              </a:defRPr>
            </a:lvl9pPr>
          </a:lstStyle>
          <a:p>
            <a:pPr algn="ctr"/>
            <a:r>
              <a:rPr lang="en-US" sz="4800" dirty="0"/>
              <a:t>Asynchronous Online –         Collaborative Keys</a:t>
            </a:r>
          </a:p>
        </p:txBody>
      </p:sp>
      <p:sp>
        <p:nvSpPr>
          <p:cNvPr id="48" name="Freeform 47">
            <a:extLst>
              <a:ext uri="{FF2B5EF4-FFF2-40B4-BE49-F238E27FC236}">
                <a16:creationId xmlns:a16="http://schemas.microsoft.com/office/drawing/2014/main" id="{CE7D9213-7606-2644-9A0A-A899759E3D8B}"/>
              </a:ext>
            </a:extLst>
          </p:cNvPr>
          <p:cNvSpPr/>
          <p:nvPr/>
        </p:nvSpPr>
        <p:spPr>
          <a:xfrm>
            <a:off x="22888398" y="20461662"/>
            <a:ext cx="9107424" cy="685800"/>
          </a:xfrm>
          <a:custGeom>
            <a:avLst/>
            <a:gdLst>
              <a:gd name="connsiteX0" fmla="*/ 0 w 9082123"/>
              <a:gd name="connsiteY0" fmla="*/ 174629 h 1047751"/>
              <a:gd name="connsiteX1" fmla="*/ 174629 w 9082123"/>
              <a:gd name="connsiteY1" fmla="*/ 0 h 1047751"/>
              <a:gd name="connsiteX2" fmla="*/ 8907494 w 9082123"/>
              <a:gd name="connsiteY2" fmla="*/ 0 h 1047751"/>
              <a:gd name="connsiteX3" fmla="*/ 9082123 w 9082123"/>
              <a:gd name="connsiteY3" fmla="*/ 174629 h 1047751"/>
              <a:gd name="connsiteX4" fmla="*/ 9082123 w 9082123"/>
              <a:gd name="connsiteY4" fmla="*/ 873122 h 1047751"/>
              <a:gd name="connsiteX5" fmla="*/ 8907494 w 9082123"/>
              <a:gd name="connsiteY5" fmla="*/ 1047751 h 1047751"/>
              <a:gd name="connsiteX6" fmla="*/ 174629 w 9082123"/>
              <a:gd name="connsiteY6" fmla="*/ 1047751 h 1047751"/>
              <a:gd name="connsiteX7" fmla="*/ 0 w 9082123"/>
              <a:gd name="connsiteY7" fmla="*/ 873122 h 1047751"/>
              <a:gd name="connsiteX8" fmla="*/ 0 w 9082123"/>
              <a:gd name="connsiteY8" fmla="*/ 174629 h 1047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82123" h="1047751">
                <a:moveTo>
                  <a:pt x="0" y="174629"/>
                </a:moveTo>
                <a:cubicBezTo>
                  <a:pt x="0" y="78184"/>
                  <a:pt x="78184" y="0"/>
                  <a:pt x="174629" y="0"/>
                </a:cubicBezTo>
                <a:lnTo>
                  <a:pt x="8907494" y="0"/>
                </a:lnTo>
                <a:cubicBezTo>
                  <a:pt x="9003939" y="0"/>
                  <a:pt x="9082123" y="78184"/>
                  <a:pt x="9082123" y="174629"/>
                </a:cubicBezTo>
                <a:lnTo>
                  <a:pt x="9082123" y="873122"/>
                </a:lnTo>
                <a:cubicBezTo>
                  <a:pt x="9082123" y="969567"/>
                  <a:pt x="9003939" y="1047751"/>
                  <a:pt x="8907494" y="1047751"/>
                </a:cubicBezTo>
                <a:lnTo>
                  <a:pt x="174629" y="1047751"/>
                </a:lnTo>
                <a:cubicBezTo>
                  <a:pt x="78184" y="1047751"/>
                  <a:pt x="0" y="969567"/>
                  <a:pt x="0" y="873122"/>
                </a:cubicBezTo>
                <a:lnTo>
                  <a:pt x="0" y="174629"/>
                </a:lnTo>
                <a:close/>
              </a:path>
            </a:pathLst>
          </a:custGeom>
          <a:solidFill>
            <a:schemeClr val="accent6">
              <a:lumMod val="60000"/>
              <a:lumOff val="40000"/>
            </a:schemeClr>
          </a:solidFill>
          <a:ln>
            <a:noFill/>
          </a:ln>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spcFirstLastPara="0" vert="horz" wrap="square" lIns="192117" tIns="192117" rIns="192117" bIns="192117" numCol="1" spcCol="1270" anchor="ctr" anchorCtr="0">
            <a:noAutofit/>
          </a:bodyPr>
          <a:lstStyle/>
          <a:p>
            <a:pPr marL="0" lvl="0" indent="0" algn="l" defTabSz="1644650">
              <a:lnSpc>
                <a:spcPct val="90000"/>
              </a:lnSpc>
              <a:spcBef>
                <a:spcPct val="0"/>
              </a:spcBef>
              <a:spcAft>
                <a:spcPct val="35000"/>
              </a:spcAft>
              <a:buNone/>
            </a:pPr>
            <a:r>
              <a:rPr lang="en-US" sz="3700" b="1" kern="1200" dirty="0"/>
              <a:t>Description</a:t>
            </a:r>
          </a:p>
        </p:txBody>
      </p:sp>
      <p:sp>
        <p:nvSpPr>
          <p:cNvPr id="49" name="Freeform 48">
            <a:extLst>
              <a:ext uri="{FF2B5EF4-FFF2-40B4-BE49-F238E27FC236}">
                <a16:creationId xmlns:a16="http://schemas.microsoft.com/office/drawing/2014/main" id="{A8341D06-15B5-AD4F-9BC2-0F774684B816}"/>
              </a:ext>
            </a:extLst>
          </p:cNvPr>
          <p:cNvSpPr/>
          <p:nvPr/>
        </p:nvSpPr>
        <p:spPr>
          <a:xfrm>
            <a:off x="22888398" y="21328542"/>
            <a:ext cx="9107424" cy="1679287"/>
          </a:xfrm>
          <a:custGeom>
            <a:avLst/>
            <a:gdLst>
              <a:gd name="connsiteX0" fmla="*/ 0 w 9082123"/>
              <a:gd name="connsiteY0" fmla="*/ 0 h 1679287"/>
              <a:gd name="connsiteX1" fmla="*/ 9082123 w 9082123"/>
              <a:gd name="connsiteY1" fmla="*/ 0 h 1679287"/>
              <a:gd name="connsiteX2" fmla="*/ 9082123 w 9082123"/>
              <a:gd name="connsiteY2" fmla="*/ 1679287 h 1679287"/>
              <a:gd name="connsiteX3" fmla="*/ 0 w 9082123"/>
              <a:gd name="connsiteY3" fmla="*/ 1679287 h 1679287"/>
              <a:gd name="connsiteX4" fmla="*/ 0 w 9082123"/>
              <a:gd name="connsiteY4" fmla="*/ 0 h 16792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2123" h="1679287">
                <a:moveTo>
                  <a:pt x="0" y="0"/>
                </a:moveTo>
                <a:lnTo>
                  <a:pt x="9082123" y="0"/>
                </a:lnTo>
                <a:lnTo>
                  <a:pt x="9082123" y="1679287"/>
                </a:lnTo>
                <a:lnTo>
                  <a:pt x="0" y="1679287"/>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88357" tIns="38100" rIns="213360" bIns="38100" numCol="1" spcCol="1270" anchor="t" anchorCtr="0">
            <a:noAutofit/>
          </a:bodyPr>
          <a:lstStyle/>
          <a:p>
            <a:pPr marL="285750" lvl="1" indent="-285750" algn="l" defTabSz="1333500">
              <a:lnSpc>
                <a:spcPct val="90000"/>
              </a:lnSpc>
              <a:spcBef>
                <a:spcPct val="0"/>
              </a:spcBef>
              <a:spcAft>
                <a:spcPct val="20000"/>
              </a:spcAft>
              <a:buChar char="•"/>
            </a:pPr>
            <a:r>
              <a:rPr lang="en-US" sz="3000" kern="1200" dirty="0">
                <a:solidFill>
                  <a:schemeClr val="bg1"/>
                </a:solidFill>
                <a:latin typeface="+mn-lt"/>
              </a:rPr>
              <a:t>Students are given a problem set, and a Google Doc in which they are asked to contribute their results to build the key together. The instructor monitors the progress and guides as needed.</a:t>
            </a:r>
            <a:endParaRPr lang="en-US" sz="3000" kern="1200" dirty="0">
              <a:solidFill>
                <a:schemeClr val="bg1"/>
              </a:solidFill>
            </a:endParaRPr>
          </a:p>
        </p:txBody>
      </p:sp>
      <p:sp>
        <p:nvSpPr>
          <p:cNvPr id="50" name="Freeform 49">
            <a:extLst>
              <a:ext uri="{FF2B5EF4-FFF2-40B4-BE49-F238E27FC236}">
                <a16:creationId xmlns:a16="http://schemas.microsoft.com/office/drawing/2014/main" id="{AABE2B2D-5214-084F-8C46-060BC82C6134}"/>
              </a:ext>
            </a:extLst>
          </p:cNvPr>
          <p:cNvSpPr/>
          <p:nvPr/>
        </p:nvSpPr>
        <p:spPr>
          <a:xfrm>
            <a:off x="22888398" y="23286484"/>
            <a:ext cx="9107424" cy="685800"/>
          </a:xfrm>
          <a:custGeom>
            <a:avLst/>
            <a:gdLst>
              <a:gd name="connsiteX0" fmla="*/ 0 w 9082123"/>
              <a:gd name="connsiteY0" fmla="*/ 174629 h 1047751"/>
              <a:gd name="connsiteX1" fmla="*/ 174629 w 9082123"/>
              <a:gd name="connsiteY1" fmla="*/ 0 h 1047751"/>
              <a:gd name="connsiteX2" fmla="*/ 8907494 w 9082123"/>
              <a:gd name="connsiteY2" fmla="*/ 0 h 1047751"/>
              <a:gd name="connsiteX3" fmla="*/ 9082123 w 9082123"/>
              <a:gd name="connsiteY3" fmla="*/ 174629 h 1047751"/>
              <a:gd name="connsiteX4" fmla="*/ 9082123 w 9082123"/>
              <a:gd name="connsiteY4" fmla="*/ 873122 h 1047751"/>
              <a:gd name="connsiteX5" fmla="*/ 8907494 w 9082123"/>
              <a:gd name="connsiteY5" fmla="*/ 1047751 h 1047751"/>
              <a:gd name="connsiteX6" fmla="*/ 174629 w 9082123"/>
              <a:gd name="connsiteY6" fmla="*/ 1047751 h 1047751"/>
              <a:gd name="connsiteX7" fmla="*/ 0 w 9082123"/>
              <a:gd name="connsiteY7" fmla="*/ 873122 h 1047751"/>
              <a:gd name="connsiteX8" fmla="*/ 0 w 9082123"/>
              <a:gd name="connsiteY8" fmla="*/ 174629 h 1047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82123" h="1047751">
                <a:moveTo>
                  <a:pt x="0" y="174629"/>
                </a:moveTo>
                <a:cubicBezTo>
                  <a:pt x="0" y="78184"/>
                  <a:pt x="78184" y="0"/>
                  <a:pt x="174629" y="0"/>
                </a:cubicBezTo>
                <a:lnTo>
                  <a:pt x="8907494" y="0"/>
                </a:lnTo>
                <a:cubicBezTo>
                  <a:pt x="9003939" y="0"/>
                  <a:pt x="9082123" y="78184"/>
                  <a:pt x="9082123" y="174629"/>
                </a:cubicBezTo>
                <a:lnTo>
                  <a:pt x="9082123" y="873122"/>
                </a:lnTo>
                <a:cubicBezTo>
                  <a:pt x="9082123" y="969567"/>
                  <a:pt x="9003939" y="1047751"/>
                  <a:pt x="8907494" y="1047751"/>
                </a:cubicBezTo>
                <a:lnTo>
                  <a:pt x="174629" y="1047751"/>
                </a:lnTo>
                <a:cubicBezTo>
                  <a:pt x="78184" y="1047751"/>
                  <a:pt x="0" y="969567"/>
                  <a:pt x="0" y="873122"/>
                </a:cubicBezTo>
                <a:lnTo>
                  <a:pt x="0" y="174629"/>
                </a:lnTo>
                <a:close/>
              </a:path>
            </a:pathLst>
          </a:custGeom>
          <a:solidFill>
            <a:schemeClr val="accent6">
              <a:lumMod val="60000"/>
              <a:lumOff val="40000"/>
            </a:schemeClr>
          </a:solidFill>
          <a:ln>
            <a:noFill/>
          </a:ln>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spcFirstLastPara="0" vert="horz" wrap="square" lIns="192117" tIns="192117" rIns="192117" bIns="192117" numCol="1" spcCol="1270" anchor="ctr" anchorCtr="0">
            <a:noAutofit/>
          </a:bodyPr>
          <a:lstStyle/>
          <a:p>
            <a:pPr marL="0" lvl="0" indent="0" algn="l" defTabSz="1644650">
              <a:lnSpc>
                <a:spcPct val="90000"/>
              </a:lnSpc>
              <a:spcBef>
                <a:spcPct val="0"/>
              </a:spcBef>
              <a:spcAft>
                <a:spcPct val="35000"/>
              </a:spcAft>
              <a:buNone/>
            </a:pPr>
            <a:r>
              <a:rPr lang="en-US" sz="3700" b="1" kern="1200" dirty="0"/>
              <a:t>Benefits</a:t>
            </a:r>
          </a:p>
        </p:txBody>
      </p:sp>
      <p:sp>
        <p:nvSpPr>
          <p:cNvPr id="51" name="Freeform 50">
            <a:extLst>
              <a:ext uri="{FF2B5EF4-FFF2-40B4-BE49-F238E27FC236}">
                <a16:creationId xmlns:a16="http://schemas.microsoft.com/office/drawing/2014/main" id="{CBEC095E-05E0-A847-A4E6-5BB9D29C1CCB}"/>
              </a:ext>
            </a:extLst>
          </p:cNvPr>
          <p:cNvSpPr/>
          <p:nvPr/>
        </p:nvSpPr>
        <p:spPr>
          <a:xfrm>
            <a:off x="22888398" y="24203608"/>
            <a:ext cx="9107424" cy="1280812"/>
          </a:xfrm>
          <a:custGeom>
            <a:avLst/>
            <a:gdLst>
              <a:gd name="connsiteX0" fmla="*/ 0 w 9082123"/>
              <a:gd name="connsiteY0" fmla="*/ 0 h 1280812"/>
              <a:gd name="connsiteX1" fmla="*/ 9082123 w 9082123"/>
              <a:gd name="connsiteY1" fmla="*/ 0 h 1280812"/>
              <a:gd name="connsiteX2" fmla="*/ 9082123 w 9082123"/>
              <a:gd name="connsiteY2" fmla="*/ 1280812 h 1280812"/>
              <a:gd name="connsiteX3" fmla="*/ 0 w 9082123"/>
              <a:gd name="connsiteY3" fmla="*/ 1280812 h 1280812"/>
              <a:gd name="connsiteX4" fmla="*/ 0 w 9082123"/>
              <a:gd name="connsiteY4" fmla="*/ 0 h 12808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2123" h="1280812">
                <a:moveTo>
                  <a:pt x="0" y="0"/>
                </a:moveTo>
                <a:lnTo>
                  <a:pt x="9082123" y="0"/>
                </a:lnTo>
                <a:lnTo>
                  <a:pt x="9082123" y="1280812"/>
                </a:lnTo>
                <a:lnTo>
                  <a:pt x="0" y="128081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88357" tIns="38100" rIns="213360" bIns="38100" numCol="1" spcCol="1270" anchor="t" anchorCtr="0">
            <a:noAutofit/>
          </a:bodyPr>
          <a:lstStyle/>
          <a:p>
            <a:pPr marL="285750" lvl="1" indent="-285750" algn="l" defTabSz="1333500">
              <a:lnSpc>
                <a:spcPct val="90000"/>
              </a:lnSpc>
              <a:spcBef>
                <a:spcPct val="0"/>
              </a:spcBef>
              <a:spcAft>
                <a:spcPct val="20000"/>
              </a:spcAft>
              <a:buChar char="•"/>
            </a:pPr>
            <a:r>
              <a:rPr lang="en-US" sz="3000" kern="1200" dirty="0">
                <a:solidFill>
                  <a:schemeClr val="bg1"/>
                </a:solidFill>
              </a:rPr>
              <a:t>Students get required active learning, where they can get asynchronous help from the instructor and peers</a:t>
            </a:r>
          </a:p>
        </p:txBody>
      </p:sp>
      <p:sp>
        <p:nvSpPr>
          <p:cNvPr id="52" name="Freeform 51">
            <a:extLst>
              <a:ext uri="{FF2B5EF4-FFF2-40B4-BE49-F238E27FC236}">
                <a16:creationId xmlns:a16="http://schemas.microsoft.com/office/drawing/2014/main" id="{BC09CA06-174A-1B42-834C-463E7A73CFF8}"/>
              </a:ext>
            </a:extLst>
          </p:cNvPr>
          <p:cNvSpPr/>
          <p:nvPr/>
        </p:nvSpPr>
        <p:spPr>
          <a:xfrm>
            <a:off x="22888398" y="25769385"/>
            <a:ext cx="9107424" cy="685800"/>
          </a:xfrm>
          <a:custGeom>
            <a:avLst/>
            <a:gdLst>
              <a:gd name="connsiteX0" fmla="*/ 0 w 9082123"/>
              <a:gd name="connsiteY0" fmla="*/ 178344 h 1070042"/>
              <a:gd name="connsiteX1" fmla="*/ 178344 w 9082123"/>
              <a:gd name="connsiteY1" fmla="*/ 0 h 1070042"/>
              <a:gd name="connsiteX2" fmla="*/ 8903779 w 9082123"/>
              <a:gd name="connsiteY2" fmla="*/ 0 h 1070042"/>
              <a:gd name="connsiteX3" fmla="*/ 9082123 w 9082123"/>
              <a:gd name="connsiteY3" fmla="*/ 178344 h 1070042"/>
              <a:gd name="connsiteX4" fmla="*/ 9082123 w 9082123"/>
              <a:gd name="connsiteY4" fmla="*/ 891698 h 1070042"/>
              <a:gd name="connsiteX5" fmla="*/ 8903779 w 9082123"/>
              <a:gd name="connsiteY5" fmla="*/ 1070042 h 1070042"/>
              <a:gd name="connsiteX6" fmla="*/ 178344 w 9082123"/>
              <a:gd name="connsiteY6" fmla="*/ 1070042 h 1070042"/>
              <a:gd name="connsiteX7" fmla="*/ 0 w 9082123"/>
              <a:gd name="connsiteY7" fmla="*/ 891698 h 1070042"/>
              <a:gd name="connsiteX8" fmla="*/ 0 w 9082123"/>
              <a:gd name="connsiteY8" fmla="*/ 178344 h 1070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82123" h="1070042">
                <a:moveTo>
                  <a:pt x="0" y="178344"/>
                </a:moveTo>
                <a:cubicBezTo>
                  <a:pt x="0" y="79847"/>
                  <a:pt x="79847" y="0"/>
                  <a:pt x="178344" y="0"/>
                </a:cubicBezTo>
                <a:lnTo>
                  <a:pt x="8903779" y="0"/>
                </a:lnTo>
                <a:cubicBezTo>
                  <a:pt x="9002276" y="0"/>
                  <a:pt x="9082123" y="79847"/>
                  <a:pt x="9082123" y="178344"/>
                </a:cubicBezTo>
                <a:lnTo>
                  <a:pt x="9082123" y="891698"/>
                </a:lnTo>
                <a:cubicBezTo>
                  <a:pt x="9082123" y="990195"/>
                  <a:pt x="9002276" y="1070042"/>
                  <a:pt x="8903779" y="1070042"/>
                </a:cubicBezTo>
                <a:lnTo>
                  <a:pt x="178344" y="1070042"/>
                </a:lnTo>
                <a:cubicBezTo>
                  <a:pt x="79847" y="1070042"/>
                  <a:pt x="0" y="990195"/>
                  <a:pt x="0" y="891698"/>
                </a:cubicBezTo>
                <a:lnTo>
                  <a:pt x="0" y="178344"/>
                </a:lnTo>
                <a:close/>
              </a:path>
            </a:pathLst>
          </a:custGeom>
          <a:solidFill>
            <a:schemeClr val="accent6">
              <a:lumMod val="60000"/>
              <a:lumOff val="40000"/>
            </a:schemeClr>
          </a:solidFill>
          <a:ln>
            <a:noFill/>
          </a:ln>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spcFirstLastPara="0" vert="horz" wrap="square" lIns="193205" tIns="193205" rIns="193205" bIns="193205" numCol="1" spcCol="1270" anchor="ctr" anchorCtr="0">
            <a:noAutofit/>
          </a:bodyPr>
          <a:lstStyle/>
          <a:p>
            <a:pPr marL="0" lvl="0" indent="0" algn="l" defTabSz="1644650">
              <a:lnSpc>
                <a:spcPct val="90000"/>
              </a:lnSpc>
              <a:spcBef>
                <a:spcPct val="0"/>
              </a:spcBef>
              <a:spcAft>
                <a:spcPct val="35000"/>
              </a:spcAft>
              <a:buNone/>
            </a:pPr>
            <a:r>
              <a:rPr lang="en-US" sz="3700" b="1" kern="1200" dirty="0"/>
              <a:t>Supporting Evidence</a:t>
            </a:r>
          </a:p>
        </p:txBody>
      </p:sp>
      <p:sp>
        <p:nvSpPr>
          <p:cNvPr id="53" name="Freeform 52">
            <a:extLst>
              <a:ext uri="{FF2B5EF4-FFF2-40B4-BE49-F238E27FC236}">
                <a16:creationId xmlns:a16="http://schemas.microsoft.com/office/drawing/2014/main" id="{9AFABA63-D3A2-114A-9FD6-09B01D602610}"/>
              </a:ext>
            </a:extLst>
          </p:cNvPr>
          <p:cNvSpPr/>
          <p:nvPr/>
        </p:nvSpPr>
        <p:spPr>
          <a:xfrm>
            <a:off x="22888398" y="26815719"/>
            <a:ext cx="9107424" cy="910800"/>
          </a:xfrm>
          <a:custGeom>
            <a:avLst/>
            <a:gdLst>
              <a:gd name="connsiteX0" fmla="*/ 0 w 9082123"/>
              <a:gd name="connsiteY0" fmla="*/ 0 h 910800"/>
              <a:gd name="connsiteX1" fmla="*/ 9082123 w 9082123"/>
              <a:gd name="connsiteY1" fmla="*/ 0 h 910800"/>
              <a:gd name="connsiteX2" fmla="*/ 9082123 w 9082123"/>
              <a:gd name="connsiteY2" fmla="*/ 910800 h 910800"/>
              <a:gd name="connsiteX3" fmla="*/ 0 w 9082123"/>
              <a:gd name="connsiteY3" fmla="*/ 910800 h 910800"/>
              <a:gd name="connsiteX4" fmla="*/ 0 w 9082123"/>
              <a:gd name="connsiteY4" fmla="*/ 0 h 910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2123" h="910800">
                <a:moveTo>
                  <a:pt x="0" y="0"/>
                </a:moveTo>
                <a:lnTo>
                  <a:pt x="9082123" y="0"/>
                </a:lnTo>
                <a:lnTo>
                  <a:pt x="9082123" y="910800"/>
                </a:lnTo>
                <a:lnTo>
                  <a:pt x="0" y="91080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88357" tIns="38100" rIns="213360" bIns="38100" numCol="1" spcCol="1270" anchor="t" anchorCtr="0">
            <a:noAutofit/>
          </a:bodyPr>
          <a:lstStyle/>
          <a:p>
            <a:pPr marL="285750" lvl="1" indent="-285750" algn="l" defTabSz="1333500">
              <a:lnSpc>
                <a:spcPct val="90000"/>
              </a:lnSpc>
              <a:spcBef>
                <a:spcPct val="0"/>
              </a:spcBef>
              <a:spcAft>
                <a:spcPct val="20000"/>
              </a:spcAft>
              <a:buChar char="•"/>
            </a:pPr>
            <a:r>
              <a:rPr lang="en-US" sz="3000" kern="1200" dirty="0" err="1">
                <a:solidFill>
                  <a:schemeClr val="bg1"/>
                </a:solidFill>
                <a:latin typeface="+mn-lt"/>
              </a:rPr>
              <a:t>Sabbag</a:t>
            </a:r>
            <a:r>
              <a:rPr lang="en-US" sz="3000" kern="1200" dirty="0">
                <a:solidFill>
                  <a:schemeClr val="bg1"/>
                </a:solidFill>
                <a:latin typeface="+mn-lt"/>
              </a:rPr>
              <a:t> and Frame (2021)</a:t>
            </a:r>
            <a:r>
              <a:rPr lang="en-US" sz="3000" kern="1200" baseline="30000" dirty="0">
                <a:solidFill>
                  <a:schemeClr val="bg1"/>
                </a:solidFill>
                <a:latin typeface="+mn-lt"/>
              </a:rPr>
              <a:t>8</a:t>
            </a:r>
            <a:endParaRPr lang="en-US" sz="3000" kern="1200" baseline="30000" dirty="0">
              <a:solidFill>
                <a:schemeClr val="bg1"/>
              </a:solidFill>
            </a:endParaRPr>
          </a:p>
        </p:txBody>
      </p:sp>
      <p:sp>
        <p:nvSpPr>
          <p:cNvPr id="54" name="Freeform 53">
            <a:extLst>
              <a:ext uri="{FF2B5EF4-FFF2-40B4-BE49-F238E27FC236}">
                <a16:creationId xmlns:a16="http://schemas.microsoft.com/office/drawing/2014/main" id="{03CFD6C7-6541-3F4C-9AFC-6543E8BCE7F3}"/>
              </a:ext>
            </a:extLst>
          </p:cNvPr>
          <p:cNvSpPr/>
          <p:nvPr/>
        </p:nvSpPr>
        <p:spPr>
          <a:xfrm>
            <a:off x="22888398" y="27726519"/>
            <a:ext cx="9107424" cy="685800"/>
          </a:xfrm>
          <a:custGeom>
            <a:avLst/>
            <a:gdLst>
              <a:gd name="connsiteX0" fmla="*/ 0 w 9082123"/>
              <a:gd name="connsiteY0" fmla="*/ 182220 h 1093301"/>
              <a:gd name="connsiteX1" fmla="*/ 182220 w 9082123"/>
              <a:gd name="connsiteY1" fmla="*/ 0 h 1093301"/>
              <a:gd name="connsiteX2" fmla="*/ 8899903 w 9082123"/>
              <a:gd name="connsiteY2" fmla="*/ 0 h 1093301"/>
              <a:gd name="connsiteX3" fmla="*/ 9082123 w 9082123"/>
              <a:gd name="connsiteY3" fmla="*/ 182220 h 1093301"/>
              <a:gd name="connsiteX4" fmla="*/ 9082123 w 9082123"/>
              <a:gd name="connsiteY4" fmla="*/ 911081 h 1093301"/>
              <a:gd name="connsiteX5" fmla="*/ 8899903 w 9082123"/>
              <a:gd name="connsiteY5" fmla="*/ 1093301 h 1093301"/>
              <a:gd name="connsiteX6" fmla="*/ 182220 w 9082123"/>
              <a:gd name="connsiteY6" fmla="*/ 1093301 h 1093301"/>
              <a:gd name="connsiteX7" fmla="*/ 0 w 9082123"/>
              <a:gd name="connsiteY7" fmla="*/ 911081 h 1093301"/>
              <a:gd name="connsiteX8" fmla="*/ 0 w 9082123"/>
              <a:gd name="connsiteY8" fmla="*/ 182220 h 1093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82123" h="1093301">
                <a:moveTo>
                  <a:pt x="0" y="182220"/>
                </a:moveTo>
                <a:cubicBezTo>
                  <a:pt x="0" y="81583"/>
                  <a:pt x="81583" y="0"/>
                  <a:pt x="182220" y="0"/>
                </a:cubicBezTo>
                <a:lnTo>
                  <a:pt x="8899903" y="0"/>
                </a:lnTo>
                <a:cubicBezTo>
                  <a:pt x="9000540" y="0"/>
                  <a:pt x="9082123" y="81583"/>
                  <a:pt x="9082123" y="182220"/>
                </a:cubicBezTo>
                <a:lnTo>
                  <a:pt x="9082123" y="911081"/>
                </a:lnTo>
                <a:cubicBezTo>
                  <a:pt x="9082123" y="1011718"/>
                  <a:pt x="9000540" y="1093301"/>
                  <a:pt x="8899903" y="1093301"/>
                </a:cubicBezTo>
                <a:lnTo>
                  <a:pt x="182220" y="1093301"/>
                </a:lnTo>
                <a:cubicBezTo>
                  <a:pt x="81583" y="1093301"/>
                  <a:pt x="0" y="1011718"/>
                  <a:pt x="0" y="911081"/>
                </a:cubicBezTo>
                <a:lnTo>
                  <a:pt x="0" y="182220"/>
                </a:lnTo>
                <a:close/>
              </a:path>
            </a:pathLst>
          </a:custGeom>
          <a:solidFill>
            <a:schemeClr val="accent6">
              <a:lumMod val="60000"/>
              <a:lumOff val="40000"/>
            </a:schemeClr>
          </a:solidFill>
          <a:ln>
            <a:noFill/>
          </a:ln>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spcFirstLastPara="0" vert="horz" wrap="square" lIns="194341" tIns="194341" rIns="194341" bIns="194341" numCol="1" spcCol="1270" anchor="ctr" anchorCtr="0">
            <a:noAutofit/>
          </a:bodyPr>
          <a:lstStyle/>
          <a:p>
            <a:pPr marL="0" lvl="0" indent="0" algn="l" defTabSz="1644650">
              <a:lnSpc>
                <a:spcPct val="90000"/>
              </a:lnSpc>
              <a:spcBef>
                <a:spcPct val="0"/>
              </a:spcBef>
              <a:spcAft>
                <a:spcPct val="35000"/>
              </a:spcAft>
              <a:buNone/>
            </a:pPr>
            <a:r>
              <a:rPr lang="en-US" sz="3700" b="1" kern="1200" dirty="0"/>
              <a:t>Advice for implementation</a:t>
            </a:r>
          </a:p>
        </p:txBody>
      </p:sp>
      <p:sp>
        <p:nvSpPr>
          <p:cNvPr id="55" name="Freeform 54">
            <a:extLst>
              <a:ext uri="{FF2B5EF4-FFF2-40B4-BE49-F238E27FC236}">
                <a16:creationId xmlns:a16="http://schemas.microsoft.com/office/drawing/2014/main" id="{DD4467AA-A5FC-8642-921B-FD5069494936}"/>
              </a:ext>
            </a:extLst>
          </p:cNvPr>
          <p:cNvSpPr/>
          <p:nvPr/>
        </p:nvSpPr>
        <p:spPr>
          <a:xfrm>
            <a:off x="22888398" y="28705521"/>
            <a:ext cx="9107424" cy="3114575"/>
          </a:xfrm>
          <a:custGeom>
            <a:avLst/>
            <a:gdLst>
              <a:gd name="connsiteX0" fmla="*/ 0 w 9082123"/>
              <a:gd name="connsiteY0" fmla="*/ 0 h 3114575"/>
              <a:gd name="connsiteX1" fmla="*/ 9082123 w 9082123"/>
              <a:gd name="connsiteY1" fmla="*/ 0 h 3114575"/>
              <a:gd name="connsiteX2" fmla="*/ 9082123 w 9082123"/>
              <a:gd name="connsiteY2" fmla="*/ 3114575 h 3114575"/>
              <a:gd name="connsiteX3" fmla="*/ 0 w 9082123"/>
              <a:gd name="connsiteY3" fmla="*/ 3114575 h 3114575"/>
              <a:gd name="connsiteX4" fmla="*/ 0 w 9082123"/>
              <a:gd name="connsiteY4" fmla="*/ 0 h 3114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2123" h="3114575">
                <a:moveTo>
                  <a:pt x="0" y="0"/>
                </a:moveTo>
                <a:lnTo>
                  <a:pt x="9082123" y="0"/>
                </a:lnTo>
                <a:lnTo>
                  <a:pt x="9082123" y="3114575"/>
                </a:lnTo>
                <a:lnTo>
                  <a:pt x="0" y="311457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88357" tIns="38100" rIns="213360" bIns="38100" numCol="1" spcCol="1270" anchor="t" anchorCtr="0">
            <a:noAutofit/>
          </a:bodyPr>
          <a:lstStyle/>
          <a:p>
            <a:pPr marL="285750" lvl="1" indent="-285750" algn="l" defTabSz="1333500">
              <a:lnSpc>
                <a:spcPct val="90000"/>
              </a:lnSpc>
              <a:spcBef>
                <a:spcPct val="0"/>
              </a:spcBef>
              <a:spcAft>
                <a:spcPct val="20000"/>
              </a:spcAft>
              <a:buChar char="•"/>
            </a:pPr>
            <a:r>
              <a:rPr lang="en-US" sz="3000" kern="1200" dirty="0">
                <a:solidFill>
                  <a:schemeClr val="bg1"/>
                </a:solidFill>
                <a:latin typeface="+mn-lt"/>
              </a:rPr>
              <a:t>Require 2+ contributions per student, </a:t>
            </a:r>
            <a:br>
              <a:rPr lang="en-US" sz="3000" kern="1200" dirty="0">
                <a:solidFill>
                  <a:schemeClr val="bg1"/>
                </a:solidFill>
                <a:latin typeface="+mn-lt"/>
              </a:rPr>
            </a:br>
            <a:r>
              <a:rPr lang="en-US" sz="3000" kern="1200" dirty="0">
                <a:solidFill>
                  <a:schemeClr val="bg1"/>
                </a:solidFill>
                <a:latin typeface="+mn-lt"/>
              </a:rPr>
              <a:t>due before the end of a week.</a:t>
            </a:r>
            <a:endParaRPr lang="en-US" sz="3000" kern="1200" dirty="0">
              <a:solidFill>
                <a:schemeClr val="bg1"/>
              </a:solidFill>
            </a:endParaRPr>
          </a:p>
          <a:p>
            <a:pPr marL="285750" lvl="1" indent="-285750" algn="l" defTabSz="1333500">
              <a:lnSpc>
                <a:spcPct val="90000"/>
              </a:lnSpc>
              <a:spcBef>
                <a:spcPct val="0"/>
              </a:spcBef>
              <a:spcAft>
                <a:spcPct val="20000"/>
              </a:spcAft>
              <a:buChar char="•"/>
            </a:pPr>
            <a:r>
              <a:rPr lang="en-US" sz="3000" kern="1200" dirty="0">
                <a:solidFill>
                  <a:schemeClr val="bg1"/>
                </a:solidFill>
                <a:latin typeface="+mn-lt"/>
              </a:rPr>
              <a:t>Class-wide or small groups?</a:t>
            </a:r>
          </a:p>
          <a:p>
            <a:pPr marL="285750" lvl="1" indent="-285750" algn="l" defTabSz="1333500">
              <a:lnSpc>
                <a:spcPct val="90000"/>
              </a:lnSpc>
              <a:spcBef>
                <a:spcPct val="0"/>
              </a:spcBef>
              <a:spcAft>
                <a:spcPct val="20000"/>
              </a:spcAft>
              <a:buChar char="•"/>
            </a:pPr>
            <a:r>
              <a:rPr lang="en-US" sz="3000" kern="1200" dirty="0">
                <a:solidFill>
                  <a:schemeClr val="bg1"/>
                </a:solidFill>
                <a:latin typeface="+mn-lt"/>
              </a:rPr>
              <a:t>Scalability</a:t>
            </a:r>
          </a:p>
        </p:txBody>
      </p:sp>
      <p:sp>
        <p:nvSpPr>
          <p:cNvPr id="33" name="Rectangle 32">
            <a:extLst>
              <a:ext uri="{FF2B5EF4-FFF2-40B4-BE49-F238E27FC236}">
                <a16:creationId xmlns:a16="http://schemas.microsoft.com/office/drawing/2014/main" id="{CF0405D0-AEE2-974F-A473-D036CD10144E}"/>
              </a:ext>
            </a:extLst>
          </p:cNvPr>
          <p:cNvSpPr/>
          <p:nvPr/>
        </p:nvSpPr>
        <p:spPr>
          <a:xfrm>
            <a:off x="0" y="0"/>
            <a:ext cx="43891200" cy="32918400"/>
          </a:xfrm>
          <a:prstGeom prst="rect">
            <a:avLst/>
          </a:prstGeom>
          <a:noFill/>
          <a:ln w="127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6304" tIns="73152" rIns="146304" bIns="73152" numCol="1" spcCol="0" rtlCol="0" fromWordArt="0" anchor="ctr" anchorCtr="0" forceAA="0" compatLnSpc="1">
            <a:prstTxWarp prst="textNoShape">
              <a:avLst/>
            </a:prstTxWarp>
            <a:noAutofit/>
          </a:bodyPr>
          <a:lstStyle/>
          <a:p>
            <a:pPr algn="ctr"/>
            <a:endParaRPr lang="en-US" sz="3690"/>
          </a:p>
        </p:txBody>
      </p:sp>
      <p:pic>
        <p:nvPicPr>
          <p:cNvPr id="18" name="Picture Placeholder 40">
            <a:extLst>
              <a:ext uri="{FF2B5EF4-FFF2-40B4-BE49-F238E27FC236}">
                <a16:creationId xmlns:a16="http://schemas.microsoft.com/office/drawing/2014/main" id="{413B9005-5845-D04F-8DF2-651640D97910}"/>
              </a:ext>
            </a:extLst>
          </p:cNvPr>
          <p:cNvPicPr>
            <a:picLocks noGrp="1" noChangeAspect="1"/>
          </p:cNvPicPr>
          <p:nvPr>
            <p:ph type="pic" sz="quarter" idx="27"/>
          </p:nvPr>
        </p:nvPicPr>
        <p:blipFill>
          <a:blip r:embed="rId3"/>
          <a:srcRect l="157" r="157"/>
          <a:stretch>
            <a:fillRect/>
          </a:stretch>
        </p:blipFill>
        <p:spPr>
          <a:xfrm>
            <a:off x="29406149" y="29665739"/>
            <a:ext cx="2583422" cy="2591560"/>
          </a:xfrm>
        </p:spPr>
      </p:pic>
    </p:spTree>
    <p:extLst>
      <p:ext uri="{BB962C8B-B14F-4D97-AF65-F5344CB8AC3E}">
        <p14:creationId xmlns:p14="http://schemas.microsoft.com/office/powerpoint/2010/main" val="2265771446"/>
      </p:ext>
    </p:extLst>
  </p:cSld>
  <p:clrMapOvr>
    <a:masterClrMapping/>
  </p:clrMapOvr>
</p:sld>
</file>

<file path=ppt/theme/theme1.xml><?xml version="1.0" encoding="utf-8"?>
<a:theme xmlns:a="http://schemas.openxmlformats.org/drawingml/2006/main" name="Office Theme">
  <a:themeElements>
    <a:clrScheme name="Jefferson Academic Palette">
      <a:dk1>
        <a:srgbClr val="011E40"/>
      </a:dk1>
      <a:lt1>
        <a:srgbClr val="FFFFFF"/>
      </a:lt1>
      <a:dk2>
        <a:srgbClr val="152456"/>
      </a:dk2>
      <a:lt2>
        <a:srgbClr val="59B7DF"/>
      </a:lt2>
      <a:accent1>
        <a:srgbClr val="8E9089"/>
      </a:accent1>
      <a:accent2>
        <a:srgbClr val="ECE819"/>
      </a:accent2>
      <a:accent3>
        <a:srgbClr val="E53E30"/>
      </a:accent3>
      <a:accent4>
        <a:srgbClr val="011E40"/>
      </a:accent4>
      <a:accent5>
        <a:srgbClr val="9F2843"/>
      </a:accent5>
      <a:accent6>
        <a:srgbClr val="FCAF17"/>
      </a:accent6>
      <a:hlink>
        <a:srgbClr val="2DCCD3"/>
      </a:hlink>
      <a:folHlink>
        <a:srgbClr val="C4BCB7"/>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JU-BP-48x36-research-poster.potx" id="{3BDBD3FE-40B7-A542-AB87-4D2BE884FB46}" vid="{1D93724C-816A-F544-A081-B9C9271D2C7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8700</TotalTime>
  <Words>1166</Words>
  <Application>Microsoft Macintosh PowerPoint</Application>
  <PresentationFormat>Custom</PresentationFormat>
  <Paragraphs>83</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Georgia</vt:lpstr>
      <vt:lpstr>Times New Roman</vt:lpstr>
      <vt:lpstr>Trebuchet MS</vt:lpstr>
      <vt:lpstr>Office Theme</vt:lpstr>
      <vt:lpstr>PowerPoint Presentation</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Brandon George</dc:creator>
  <cp:keywords>template, 48 x 48, research, poster</cp:keywords>
  <dc:description/>
  <cp:lastModifiedBy>Anne T Namocatcat</cp:lastModifiedBy>
  <cp:revision>60</cp:revision>
  <cp:lastPrinted>2023-05-09T18:58:07Z</cp:lastPrinted>
  <dcterms:created xsi:type="dcterms:W3CDTF">2023-04-25T18:11:30Z</dcterms:created>
  <dcterms:modified xsi:type="dcterms:W3CDTF">2023-05-09T19:07:18Z</dcterms:modified>
  <cp:category/>
</cp:coreProperties>
</file>