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26115d2e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26115d2e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Sung Heroes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0a4f54d2c9_3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0a4f54d2c9_3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0a4f54d2c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0a4f54d2c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Sung Heroes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0a4f54d2c9_3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0a4f54d2c9_3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41B4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98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2023 A-MU-SING Winners!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2028175"/>
            <a:ext cx="4103400" cy="197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52D55"/>
                </a:solidFill>
              </a:rPr>
              <a:t>First Place Winner:</a:t>
            </a:r>
            <a:r>
              <a:rPr lang="en">
                <a:solidFill>
                  <a:srgbClr val="152D55"/>
                </a:solidFill>
              </a:rPr>
              <a:t> Kylie Lynch (University of Virginia)</a:t>
            </a:r>
            <a:endParaRPr>
              <a:solidFill>
                <a:srgbClr val="152D5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152D55"/>
                </a:solidFill>
              </a:rPr>
              <a:t>Entry</a:t>
            </a:r>
            <a:r>
              <a:rPr b="1" lang="en">
                <a:solidFill>
                  <a:srgbClr val="152D55"/>
                </a:solidFill>
              </a:rPr>
              <a:t>:</a:t>
            </a:r>
            <a:r>
              <a:rPr lang="en">
                <a:solidFill>
                  <a:srgbClr val="152D55"/>
                </a:solidFill>
              </a:rPr>
              <a:t> Statistics Teacher's Back-to-School Shopping</a:t>
            </a:r>
            <a:endParaRPr>
              <a:solidFill>
                <a:srgbClr val="152D55"/>
              </a:solidFill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4125" y="1268200"/>
            <a:ext cx="4912627" cy="31787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/>
          <p:nvPr/>
        </p:nvSpPr>
        <p:spPr>
          <a:xfrm>
            <a:off x="0" y="-100225"/>
            <a:ext cx="9144000" cy="985500"/>
          </a:xfrm>
          <a:prstGeom prst="rect">
            <a:avLst/>
          </a:prstGeom>
          <a:solidFill>
            <a:srgbClr val="741B4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311700" y="1061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</a:rPr>
              <a:t>The Unsung Hero (Art, Cartoons, Jokes, &amp; Poems)</a:t>
            </a:r>
            <a:endParaRPr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41B47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ctrTitle"/>
          </p:nvPr>
        </p:nvSpPr>
        <p:spPr>
          <a:xfrm>
            <a:off x="311700" y="235600"/>
            <a:ext cx="8520600" cy="74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chemeClr val="lt1"/>
                </a:solidFill>
              </a:rPr>
              <a:t>Want to join in the fun?</a:t>
            </a:r>
            <a:endParaRPr sz="4400">
              <a:solidFill>
                <a:schemeClr val="lt1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850" y="1454500"/>
            <a:ext cx="4678146" cy="34696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5411400" y="1101050"/>
            <a:ext cx="35910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lt1"/>
                </a:solidFill>
              </a:rPr>
              <a:t>CAUSE has a monthly cartoon caption contest.</a:t>
            </a:r>
            <a:endParaRPr sz="26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lt1"/>
                </a:solidFill>
              </a:rPr>
              <a:t>Accepting May submissions through end of USCOTS!</a:t>
            </a:r>
            <a:endParaRPr sz="26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https://www.causeweb.org/cause/caption-contest/2023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54925" y="942975"/>
            <a:ext cx="9089100" cy="40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52D55"/>
                </a:solidFill>
              </a:rPr>
              <a:t>Grand Prize Winner</a:t>
            </a:r>
            <a:r>
              <a:rPr b="1" lang="en">
                <a:solidFill>
                  <a:srgbClr val="152D55"/>
                </a:solidFill>
              </a:rPr>
              <a:t>:</a:t>
            </a:r>
            <a:r>
              <a:rPr lang="en">
                <a:solidFill>
                  <a:srgbClr val="152D55"/>
                </a:solidFill>
              </a:rPr>
              <a:t> </a:t>
            </a:r>
            <a:endParaRPr>
              <a:solidFill>
                <a:srgbClr val="152D55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152D55"/>
              </a:buClr>
              <a:buSzPts val="1800"/>
              <a:buChar char="●"/>
            </a:pPr>
            <a:r>
              <a:rPr lang="en">
                <a:solidFill>
                  <a:srgbClr val="152D55"/>
                </a:solidFill>
              </a:rPr>
              <a:t>Cynthia Rudin (Duke University)</a:t>
            </a:r>
            <a:endParaRPr>
              <a:solidFill>
                <a:srgbClr val="152D55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152D55"/>
              </a:buClr>
              <a:buSzPts val="1500"/>
              <a:buChar char="○"/>
            </a:pPr>
            <a:r>
              <a:rPr b="1" lang="en" sz="1500">
                <a:solidFill>
                  <a:srgbClr val="152D55"/>
                </a:solidFill>
              </a:rPr>
              <a:t>Entry</a:t>
            </a:r>
            <a:r>
              <a:rPr lang="en" sz="1500">
                <a:solidFill>
                  <a:srgbClr val="152D55"/>
                </a:solidFill>
              </a:rPr>
              <a:t>: My k Nearest Neighbors, The Night's Overfitting Game, The Song of the Multi-Armed Bandit</a:t>
            </a:r>
            <a:endParaRPr sz="1500">
              <a:solidFill>
                <a:srgbClr val="152D5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52D55"/>
                </a:solidFill>
              </a:rPr>
              <a:t>Second Place Winners: </a:t>
            </a:r>
            <a:endParaRPr b="1">
              <a:solidFill>
                <a:srgbClr val="152D55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152D55"/>
              </a:buClr>
              <a:buSzPts val="1800"/>
              <a:buChar char="●"/>
            </a:pPr>
            <a:r>
              <a:rPr lang="en">
                <a:solidFill>
                  <a:srgbClr val="152D55"/>
                </a:solidFill>
              </a:rPr>
              <a:t>Greg Crowther (Everett Community College) and Leila Zelnick (University of Washington)</a:t>
            </a:r>
            <a:endParaRPr>
              <a:solidFill>
                <a:srgbClr val="152D55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152D55"/>
              </a:buClr>
              <a:buSzPts val="1500"/>
              <a:buChar char="○"/>
            </a:pPr>
            <a:r>
              <a:rPr b="1" lang="en" sz="1500">
                <a:solidFill>
                  <a:srgbClr val="152D55"/>
                </a:solidFill>
              </a:rPr>
              <a:t>Entry:</a:t>
            </a:r>
            <a:r>
              <a:rPr lang="en" sz="1500">
                <a:solidFill>
                  <a:srgbClr val="152D55"/>
                </a:solidFill>
              </a:rPr>
              <a:t> What's the Method You Want?</a:t>
            </a:r>
            <a:endParaRPr sz="1500">
              <a:solidFill>
                <a:srgbClr val="152D5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52D55"/>
              </a:buClr>
              <a:buSzPts val="1800"/>
              <a:buChar char="●"/>
            </a:pPr>
            <a:r>
              <a:rPr lang="en">
                <a:solidFill>
                  <a:srgbClr val="152D55"/>
                </a:solidFill>
              </a:rPr>
              <a:t>Jamie Tan Xin Yee, Joelyn Chong, Deston Tang, Christine Sia, Nellie Lee, Josiah Tan, and Lee Yi Yuan (Singapore Management University)</a:t>
            </a:r>
            <a:endParaRPr>
              <a:solidFill>
                <a:srgbClr val="152D55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152D55"/>
              </a:buClr>
              <a:buSzPts val="1500"/>
              <a:buChar char="○"/>
            </a:pPr>
            <a:r>
              <a:rPr b="1" lang="en" sz="1500">
                <a:solidFill>
                  <a:srgbClr val="152D55"/>
                </a:solidFill>
              </a:rPr>
              <a:t>Entry: </a:t>
            </a:r>
            <a:r>
              <a:rPr lang="en" sz="1500">
                <a:solidFill>
                  <a:srgbClr val="152D55"/>
                </a:solidFill>
              </a:rPr>
              <a:t>STATS</a:t>
            </a:r>
            <a:endParaRPr sz="1500">
              <a:solidFill>
                <a:srgbClr val="152D5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52D55"/>
              </a:buClr>
              <a:buSzPts val="1800"/>
              <a:buChar char="●"/>
            </a:pPr>
            <a:r>
              <a:rPr lang="en">
                <a:solidFill>
                  <a:srgbClr val="152D55"/>
                </a:solidFill>
              </a:rPr>
              <a:t>Larry Lesser (The University of Texas at El Paso)</a:t>
            </a:r>
            <a:endParaRPr>
              <a:solidFill>
                <a:srgbClr val="152D55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152D55"/>
              </a:buClr>
              <a:buSzPts val="1500"/>
              <a:buChar char="○"/>
            </a:pPr>
            <a:r>
              <a:rPr b="1" lang="en" sz="1500">
                <a:solidFill>
                  <a:srgbClr val="152D55"/>
                </a:solidFill>
              </a:rPr>
              <a:t>Entry:</a:t>
            </a:r>
            <a:r>
              <a:rPr lang="en" sz="1500">
                <a:solidFill>
                  <a:srgbClr val="152D55"/>
                </a:solidFill>
              </a:rPr>
              <a:t> 50 Ways to Leave Your Lover</a:t>
            </a:r>
            <a:endParaRPr sz="1500">
              <a:solidFill>
                <a:srgbClr val="152D55"/>
              </a:solidFill>
            </a:endParaRPr>
          </a:p>
        </p:txBody>
      </p:sp>
      <p:sp>
        <p:nvSpPr>
          <p:cNvPr id="75" name="Google Shape;75;p16"/>
          <p:cNvSpPr/>
          <p:nvPr/>
        </p:nvSpPr>
        <p:spPr>
          <a:xfrm>
            <a:off x="0" y="-100225"/>
            <a:ext cx="9144000" cy="985500"/>
          </a:xfrm>
          <a:prstGeom prst="rect">
            <a:avLst/>
          </a:prstGeom>
          <a:solidFill>
            <a:srgbClr val="741B47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/>
        </p:nvSpPr>
        <p:spPr>
          <a:xfrm>
            <a:off x="311700" y="1061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</a:rPr>
              <a:t>The Sung Heroes (</a:t>
            </a:r>
            <a:r>
              <a:rPr lang="en" sz="2800">
                <a:solidFill>
                  <a:srgbClr val="FFFFFF"/>
                </a:solidFill>
              </a:rPr>
              <a:t>Song &amp; Music Video Submissions</a:t>
            </a:r>
            <a:r>
              <a:rPr lang="en" sz="2800">
                <a:solidFill>
                  <a:srgbClr val="FFFFFF"/>
                </a:solidFill>
              </a:rPr>
              <a:t>)</a:t>
            </a:r>
            <a:endParaRPr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41B47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ctrTitle"/>
          </p:nvPr>
        </p:nvSpPr>
        <p:spPr>
          <a:xfrm>
            <a:off x="311700" y="744575"/>
            <a:ext cx="8520600" cy="198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MORE DOOR PRIZES!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