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39"/>
  </p:notesMasterIdLst>
  <p:sldIdLst>
    <p:sldId id="256" r:id="rId3"/>
    <p:sldId id="290" r:id="rId4"/>
    <p:sldId id="257" r:id="rId5"/>
    <p:sldId id="291" r:id="rId6"/>
    <p:sldId id="288" r:id="rId7"/>
    <p:sldId id="292" r:id="rId8"/>
    <p:sldId id="286" r:id="rId9"/>
    <p:sldId id="285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8" r:id="rId29"/>
    <p:sldId id="293" r:id="rId30"/>
    <p:sldId id="294" r:id="rId31"/>
    <p:sldId id="281" r:id="rId32"/>
    <p:sldId id="295" r:id="rId33"/>
    <p:sldId id="296" r:id="rId34"/>
    <p:sldId id="297" r:id="rId35"/>
    <p:sldId id="298" r:id="rId36"/>
    <p:sldId id="299" r:id="rId37"/>
    <p:sldId id="300" r:id="rId38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Libre Baskerville" panose="020B0604020202020204" charset="0"/>
      <p:regular r:id="rId48"/>
      <p:bold r:id="rId49"/>
      <p: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B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15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94485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7774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7322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354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860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8343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1623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0897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5400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7221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2027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46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Please leave comments and question in</a:t>
            </a:r>
            <a:r>
              <a:rPr lang="en-US" baseline="0" dirty="0"/>
              <a:t> chat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/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Lots of people have different ideas of what a flipped classroom is. 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Publish late 2018 --- looking for people to give us good ideas. We want more reviewers, contributors, and people to give us feedback let us know if you are interested.</a:t>
            </a:r>
            <a:endParaRPr dirty="0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9887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9277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697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312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3255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0831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471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078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3615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9046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618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2979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8669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23769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71664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4173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53360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31138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67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5639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2512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095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4094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2977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66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343437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261871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sz="72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261871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rgbClr val="BFBFB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 rot="-5400000">
            <a:off x="10797541" y="998536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 rot="-5400000">
            <a:off x="9959340" y="4046537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7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A5A5A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3600" b="0" i="0" u="none" strike="noStrike" cap="none">
              <a:solidFill>
                <a:srgbClr val="A5A5A5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399" cy="1600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Libre Baskerville"/>
              <a:buNone/>
              <a:defRPr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04267" y="685800"/>
            <a:ext cx="6079065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81279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-76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20" marR="0" lvl="2" indent="-838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841248" y="2099733"/>
            <a:ext cx="3200399" cy="3810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 rot="-5400000">
            <a:off x="10797541" y="998536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 rot="-5400000">
            <a:off x="9959340" y="4046537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7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8E8E9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3600">
              <a:solidFill>
                <a:srgbClr val="8E8E9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1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sz="2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0" y="0"/>
            <a:ext cx="11292840" cy="5128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14400" y="6108589"/>
            <a:ext cx="9982199" cy="5970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 rot="-5400000">
            <a:off x="10797541" y="998536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 rot="-5400000">
            <a:off x="9959340" y="4046537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7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8E8E9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3600">
              <a:solidFill>
                <a:srgbClr val="8E8E9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261871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Libre Baskerville"/>
              <a:buNone/>
              <a:defRPr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3383883" y="-293211"/>
            <a:ext cx="4351336" cy="8595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 rot="-5400000">
            <a:off x="10797541" y="998536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 rot="-5400000">
            <a:off x="9959340" y="4046537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7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8E8E9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3600">
              <a:solidFill>
                <a:srgbClr val="8E8E9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 rot="5400000">
            <a:off x="6938168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Libre Baskerville"/>
              <a:buNone/>
              <a:defRPr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1680368" y="-537368"/>
            <a:ext cx="5897562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 rot="-5400000">
            <a:off x="10797541" y="998536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 rot="-5400000">
            <a:off x="9959340" y="4046537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7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8E8E9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3600">
              <a:solidFill>
                <a:srgbClr val="8E8E9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261871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sz="4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261871" y="1828800"/>
            <a:ext cx="8595359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 rot="-5400000">
            <a:off x="10797541" y="998536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>
                <a:solidFill>
                  <a:srgbClr val="F6F5F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 rot="-5400000">
            <a:off x="9959340" y="4046537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rgbClr val="F6F5F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7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E6E4D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3600">
              <a:solidFill>
                <a:srgbClr val="E6E4D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261871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Libre Baskerville"/>
              <a:buNone/>
              <a:defRPr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261871" y="1828800"/>
            <a:ext cx="8595359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 rot="-5400000">
            <a:off x="10797541" y="998536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 rot="-5400000">
            <a:off x="9959340" y="4046537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7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8E8E9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3600" b="0" i="0" u="none" strike="noStrike" cap="none">
              <a:solidFill>
                <a:srgbClr val="8E8E9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343437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1261871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sz="72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1261871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rgbClr val="BFBFB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 rot="-5400000">
            <a:off x="10797541" y="998536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 rot="-5400000">
            <a:off x="9959340" y="4046537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rgbClr val="A5A5A5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7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u="none">
                <a:solidFill>
                  <a:srgbClr val="A5A5A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3600" b="0" u="none">
              <a:solidFill>
                <a:srgbClr val="A5A5A5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261871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Font typeface="Libre Baskerville"/>
              <a:buNone/>
              <a:defRPr sz="7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261871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 rot="-5400000">
            <a:off x="10797541" y="998536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 rot="-5400000">
            <a:off x="9959340" y="4046537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7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8E8E9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3600">
              <a:solidFill>
                <a:srgbClr val="8E8E9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261871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Libre Baskerville"/>
              <a:buNone/>
              <a:defRPr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261871" y="1828800"/>
            <a:ext cx="4480560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6126480" y="1828800"/>
            <a:ext cx="4480560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 rot="-5400000">
            <a:off x="10797541" y="998536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 rot="-5400000">
            <a:off x="9959340" y="4046537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7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8E8E9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3600">
              <a:solidFill>
                <a:srgbClr val="8E8E9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61871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Libre Baskerville"/>
              <a:buNone/>
              <a:defRPr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261871" y="1713655"/>
            <a:ext cx="4480560" cy="731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1261871" y="2507550"/>
            <a:ext cx="4480560" cy="3664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6126480" y="1713655"/>
            <a:ext cx="4480560" cy="731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6126480" y="2507550"/>
            <a:ext cx="4480560" cy="3664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 rot="-5400000">
            <a:off x="10797541" y="998536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 rot="-5400000">
            <a:off x="9959340" y="4046537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7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8E8E9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3600">
              <a:solidFill>
                <a:srgbClr val="8E8E9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261871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Libre Baskerville"/>
              <a:buNone/>
              <a:defRPr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 rot="-5400000">
            <a:off x="10797541" y="998536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 rot="-5400000">
            <a:off x="9959340" y="4046537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7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8E8E9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3600">
              <a:solidFill>
                <a:srgbClr val="8E8E9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 rot="-5400000">
            <a:off x="10797541" y="998536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 rot="-5400000">
            <a:off x="9959340" y="4046537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7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8E8E9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3600">
              <a:solidFill>
                <a:srgbClr val="8E8E9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A7A19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261871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sz="4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261871" y="1828800"/>
            <a:ext cx="8595359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 rot="-5400000">
            <a:off x="10797541" y="998536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6F5F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 rot="-5400000">
            <a:off x="9959340" y="4046537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F6F5F4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7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E6E4D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3600" b="0" i="0" u="none" strike="noStrike" cap="none">
              <a:solidFill>
                <a:srgbClr val="E6E4D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261871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Libre Baskerville"/>
              <a:buNone/>
              <a:defRPr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261871" y="1828800"/>
            <a:ext cx="8595359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 rot="-5400000">
            <a:off x="10797541" y="998536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 rot="-5400000">
            <a:off x="9959340" y="4046537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DADAD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7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8E8E9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3600" b="0" i="0" u="none" strike="noStrike" cap="none">
              <a:solidFill>
                <a:srgbClr val="8E8E9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gizmo.com/s3/2785332/Macmillan-FlipIt-Survey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1208083" y="1511988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7400" b="1" i="0" u="none" strike="noStrike" cap="none" dirty="0" err="1">
                <a:solidFill>
                  <a:schemeClr val="lt1"/>
                </a:solidFill>
                <a:latin typeface="Georgia" panose="02040502050405020303" pitchFamily="18" charset="0"/>
                <a:sym typeface="Libre Baskerville"/>
              </a:rPr>
              <a:t>FlipIt</a:t>
            </a:r>
            <a:r>
              <a:rPr lang="en-US" sz="7400" b="1" i="0" u="none" strike="noStrike" cap="none" dirty="0">
                <a:solidFill>
                  <a:schemeClr val="lt1"/>
                </a:solidFill>
                <a:latin typeface="Georgia" panose="02040502050405020303" pitchFamily="18" charset="0"/>
                <a:sym typeface="Libre Baskerville"/>
              </a:rPr>
              <a:t> Statistics</a:t>
            </a:r>
            <a:br>
              <a:rPr lang="en-US" sz="7400" b="1" i="0" u="none" strike="noStrike" cap="none" dirty="0">
                <a:solidFill>
                  <a:schemeClr val="lt1"/>
                </a:solidFill>
                <a:latin typeface="Georgia" panose="02040502050405020303" pitchFamily="18" charset="0"/>
                <a:sym typeface="Libre Baskerville"/>
              </a:rPr>
            </a:br>
            <a:r>
              <a:rPr lang="en-US" sz="7200" b="0" i="0" u="none" strike="noStrike" cap="none" dirty="0">
                <a:solidFill>
                  <a:schemeClr val="lt1"/>
                </a:solidFill>
                <a:latin typeface="Georgia" panose="02040502050405020303" pitchFamily="18" charset="0"/>
                <a:sym typeface="Libre Baskerville"/>
              </a:rPr>
              <a:t/>
            </a:r>
            <a:br>
              <a:rPr lang="en-US" sz="7200" b="0" i="0" u="none" strike="noStrike" cap="none" dirty="0">
                <a:solidFill>
                  <a:schemeClr val="lt1"/>
                </a:solidFill>
                <a:latin typeface="Georgia" panose="02040502050405020303" pitchFamily="18" charset="0"/>
                <a:sym typeface="Libre Baskerville"/>
              </a:rPr>
            </a:br>
            <a:r>
              <a:rPr lang="en-US" sz="4500" b="0" i="0" u="none" strike="noStrike" cap="none" dirty="0">
                <a:solidFill>
                  <a:schemeClr val="lt1"/>
                </a:solidFill>
                <a:latin typeface="Georgia" panose="02040502050405020303" pitchFamily="18" charset="0"/>
                <a:sym typeface="Libre Baskerville"/>
              </a:rPr>
              <a:t>Leslie Hendrix &amp; Brian Habing </a:t>
            </a:r>
            <a:br>
              <a:rPr lang="en-US" sz="4500" b="0" i="0" u="none" strike="noStrike" cap="none" dirty="0">
                <a:solidFill>
                  <a:schemeClr val="lt1"/>
                </a:solidFill>
                <a:latin typeface="Georgia" panose="02040502050405020303" pitchFamily="18" charset="0"/>
                <a:sym typeface="Libre Baskerville"/>
              </a:rPr>
            </a:br>
            <a:r>
              <a:rPr lang="en-US" sz="4500" dirty="0">
                <a:latin typeface="Georgia" panose="02040502050405020303" pitchFamily="18" charset="0"/>
              </a:rPr>
              <a:t>WH Freeman/Macmillan</a:t>
            </a:r>
            <a:endParaRPr lang="en-US" sz="4500" b="0" i="0" u="none" strike="noStrike" cap="none" dirty="0">
              <a:solidFill>
                <a:schemeClr val="lt1"/>
              </a:solidFill>
              <a:latin typeface="Georgia" panose="02040502050405020303" pitchFamily="18" charset="0"/>
              <a:sym typeface="Libre Baskerville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997" y="640237"/>
            <a:ext cx="6927007" cy="558778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878675" y="1936955"/>
            <a:ext cx="3075836" cy="4243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1066800" y="1204686"/>
            <a:ext cx="604519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Flip It Instructor Login: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122057" y="2346749"/>
            <a:ext cx="2786742" cy="1200329"/>
          </a:xfrm>
          <a:prstGeom prst="rect">
            <a:avLst/>
          </a:prstGeom>
          <a:solidFill>
            <a:srgbClr val="00B0F0"/>
          </a:solidFill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new account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1166150" y="2297794"/>
            <a:ext cx="2786742" cy="17543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with existing account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997" y="640237"/>
            <a:ext cx="6927007" cy="558778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1066800" y="1204686"/>
            <a:ext cx="604519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noticed you are new.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122057" y="2346749"/>
            <a:ext cx="2786742" cy="12003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on my own.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1166150" y="2346749"/>
            <a:ext cx="2786742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Guided tour.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552" y="640237"/>
            <a:ext cx="6927007" cy="558778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1066800" y="1204686"/>
            <a:ext cx="604519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noticed you are new.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4122057" y="2346749"/>
            <a:ext cx="2786742" cy="12003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on my own.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166150" y="2346749"/>
            <a:ext cx="2786742" cy="646331"/>
          </a:xfrm>
          <a:prstGeom prst="rect">
            <a:avLst/>
          </a:prstGeom>
          <a:solidFill>
            <a:srgbClr val="00B0F0"/>
          </a:solidFill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Guided tour.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997" y="640237"/>
            <a:ext cx="6927007" cy="558778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1066800" y="1204686"/>
            <a:ext cx="604519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your text.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261871" y="1828800"/>
            <a:ext cx="8595359" cy="4351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0" y="0"/>
            <a:ext cx="1220723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 amt="35000"/>
          </a:blip>
          <a:srcRect t="2371" b="278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261871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Libre Baskerville"/>
              <a:buNone/>
            </a:pPr>
            <a:endParaRPr sz="44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261871" y="1828800"/>
            <a:ext cx="8595359" cy="4351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7600" y="657414"/>
            <a:ext cx="4185863" cy="5359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0264" y="1736094"/>
            <a:ext cx="2874430" cy="367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908196" y="1736094"/>
            <a:ext cx="2890441" cy="3626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0" y="0"/>
            <a:ext cx="1220723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 amt="35000"/>
          </a:blip>
          <a:srcRect t="2371" b="278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261871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Libre Baskerville"/>
              <a:buNone/>
            </a:pPr>
            <a:endParaRPr sz="44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261871" y="1828800"/>
            <a:ext cx="8595359" cy="4351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942" y="1828799"/>
            <a:ext cx="2734624" cy="350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57685" y="1081086"/>
            <a:ext cx="3676650" cy="469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20450" y="1828799"/>
            <a:ext cx="2698633" cy="3385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545567" y="1828799"/>
            <a:ext cx="2616917" cy="3385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0" y="0"/>
            <a:ext cx="1220723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 amt="35000"/>
          </a:blip>
          <a:srcRect t="2371" b="278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261871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Libre Baskerville"/>
              <a:buNone/>
            </a:pPr>
            <a:endParaRPr sz="44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261871" y="1828800"/>
            <a:ext cx="8595359" cy="4351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061" y="1853761"/>
            <a:ext cx="2788997" cy="356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46907" y="819508"/>
            <a:ext cx="4027416" cy="505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0961" y="1792347"/>
            <a:ext cx="2848122" cy="368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642267" y="1828800"/>
            <a:ext cx="2742777" cy="358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3192282" y="1853761"/>
            <a:ext cx="2734624" cy="3501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0" y="0"/>
            <a:ext cx="1220723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 amt="35000"/>
          </a:blip>
          <a:srcRect t="2371" b="278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261871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Libre Baskerville"/>
              <a:buNone/>
            </a:pPr>
            <a:endParaRPr sz="44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1261871" y="1828800"/>
            <a:ext cx="8595359" cy="4351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544" y="1639558"/>
            <a:ext cx="3017529" cy="378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78408" y="814422"/>
            <a:ext cx="3791029" cy="490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06775" y="1691322"/>
            <a:ext cx="2924472" cy="38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3250758" y="1639558"/>
            <a:ext cx="3013422" cy="384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0" y="0"/>
            <a:ext cx="12207239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 amt="35000"/>
          </a:blip>
          <a:srcRect t="2371" b="278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7442" y="752935"/>
            <a:ext cx="4118422" cy="538618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261871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Libre Baskerville"/>
              <a:buNone/>
            </a:pPr>
            <a:endParaRPr sz="44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261871" y="1828800"/>
            <a:ext cx="8595359" cy="4351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555" y="1432633"/>
            <a:ext cx="3019841" cy="390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566339" y="1432633"/>
            <a:ext cx="3017529" cy="3785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 txBox="1"/>
          <p:nvPr/>
        </p:nvSpPr>
        <p:spPr>
          <a:xfrm>
            <a:off x="461493" y="547862"/>
            <a:ext cx="10537065" cy="61863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Triola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</a:t>
            </a:r>
            <a:r>
              <a:rPr lang="en-US" sz="4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Topics List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Statistics and Frequency Distributions 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Statistical Graphics  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Measures of Center and Variation 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Fundamentals of Probability and Addition Rule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261871" y="108584"/>
            <a:ext cx="9692640" cy="7629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What is “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FlipIt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 Statistics”?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361884" y="1257300"/>
            <a:ext cx="8595359" cy="54435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dirty="0">
                <a:latin typeface="Georgia" panose="02040502050405020303" pitchFamily="18" charset="0"/>
              </a:rPr>
              <a:t>Content and supporting resources f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or students 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and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 instructors.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3000" dirty="0">
              <a:latin typeface="Georgia" panose="02040502050405020303" pitchFamily="18" charset="0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Designed for flipped, traditional, 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or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 hybrid classes. 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3000" dirty="0">
              <a:latin typeface="Georgia" panose="02040502050405020303" pitchFamily="18" charset="0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1" i="0" u="none" strike="noStrike" cap="none" dirty="0" err="1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FlipIt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 Statistics is for anyone</a:t>
            </a:r>
            <a:r>
              <a:rPr lang="en-US" sz="300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 who wants to fully engage students in the classroom.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3000" dirty="0">
              <a:latin typeface="Georgia" panose="02040502050405020303" pitchFamily="18" charset="0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Instructor resources that do not exist elsewhere set this product apart from others.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3000" dirty="0">
              <a:latin typeface="Georgia" panose="02040502050405020303" pitchFamily="18" charset="0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3000" i="0" u="none" strike="noStrike" cap="none" dirty="0">
              <a:solidFill>
                <a:schemeClr val="dk1"/>
              </a:solidFill>
              <a:latin typeface="Georgia" panose="02040502050405020303" pitchFamily="18" charset="0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0110634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 txBox="1"/>
          <p:nvPr/>
        </p:nvSpPr>
        <p:spPr>
          <a:xfrm>
            <a:off x="461493" y="547862"/>
            <a:ext cx="10537065" cy="550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15) Basics of Hypothesis Testing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16) Testing a Claim about a Proportion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17) Testing a Claim about a Mean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18) Testing a Claim about a Standard Deviation or Variance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Font typeface="Libre Baskerville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 txBox="1"/>
          <p:nvPr/>
        </p:nvSpPr>
        <p:spPr>
          <a:xfrm>
            <a:off x="461493" y="547862"/>
            <a:ext cx="10537065" cy="550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4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 Basics of Hypothesis Testing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16) Testing a Claim about a Proportion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17) Testing a Claim about a Mean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18) Testing a Claim about a Standard Deviation or Variance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Font typeface="Libre Baskerville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493" y="1283368"/>
            <a:ext cx="7543518" cy="625643"/>
          </a:xfrm>
          <a:prstGeom prst="rect">
            <a:avLst/>
          </a:prstGeom>
          <a:solidFill>
            <a:srgbClr val="32BD27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461493" y="547862"/>
            <a:ext cx="10537065" cy="48320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15 – Basics of Hypothesis Testing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topic you can choose to 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UcParenR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Proportions as the first Example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UcParenR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Means as the first Example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 txBox="1"/>
          <p:nvPr/>
        </p:nvSpPr>
        <p:spPr>
          <a:xfrm>
            <a:off x="461493" y="547862"/>
            <a:ext cx="10537065" cy="48320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15 – Basics of Hypothesis Testing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topic you can choose to 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U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Proportions as the first </a:t>
            </a: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UcParenR"/>
            </a:pPr>
            <a:r>
              <a:rPr lang="en-US" sz="4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-US" sz="4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Means as the first Example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619" y="3320716"/>
            <a:ext cx="7944570" cy="625643"/>
          </a:xfrm>
          <a:prstGeom prst="rect">
            <a:avLst/>
          </a:prstGeom>
          <a:solidFill>
            <a:srgbClr val="32BD27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 txBox="1"/>
          <p:nvPr/>
        </p:nvSpPr>
        <p:spPr>
          <a:xfrm>
            <a:off x="461493" y="547862"/>
            <a:ext cx="10537065" cy="48320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15 – Basics of Hypothesis Testing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section you can choose to: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UcParenR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 Critical Values First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UcParenR"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 p-values First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 txBox="1"/>
          <p:nvPr/>
        </p:nvSpPr>
        <p:spPr>
          <a:xfrm>
            <a:off x="461493" y="547862"/>
            <a:ext cx="10537065" cy="48320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15 – Basics of Hypothesis Testing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section you can choose to:</a:t>
            </a:r>
            <a:endParaRPr lang="en-US" sz="4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UcParenR"/>
            </a:pPr>
            <a:r>
              <a:rPr lang="en-US" sz="4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Cover Critical Values First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UcParenR"/>
            </a:pPr>
            <a:r>
              <a:rPr lang="en-US" sz="4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Cover </a:t>
            </a:r>
            <a:r>
              <a:rPr lang="en-US" sz="4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p-values First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493" y="2651086"/>
            <a:ext cx="7543518" cy="625643"/>
          </a:xfrm>
          <a:prstGeom prst="rect">
            <a:avLst/>
          </a:prstGeom>
          <a:solidFill>
            <a:srgbClr val="32BD27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 txBox="1"/>
          <p:nvPr/>
        </p:nvSpPr>
        <p:spPr>
          <a:xfrm>
            <a:off x="192504" y="72899"/>
            <a:ext cx="10537065" cy="67369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15 – Basics of Hypothesis Testing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would you like to see?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 Videos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Embedded Questions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Bridge Questions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 Guide and FAQ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In-Class Activities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Supplement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Font typeface="Libre Baskerville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Font typeface="Libre Baskerville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 txBox="1"/>
          <p:nvPr/>
        </p:nvSpPr>
        <p:spPr>
          <a:xfrm>
            <a:off x="461493" y="419527"/>
            <a:ext cx="10831347" cy="6310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15 – Basics of Hypothesis Testing Videos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Null and Alternate </a:t>
            </a: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Hypotheses</a:t>
            </a:r>
            <a:r>
              <a:rPr lang="en-US" sz="4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4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Test Statistic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Critical </a:t>
            </a:r>
            <a:r>
              <a:rPr lang="en-US" sz="4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Value &amp; Alpha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P-value &amp; Alpha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the Conclusion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Errors and Power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763" y="2518610"/>
            <a:ext cx="7543518" cy="625643"/>
          </a:xfrm>
          <a:prstGeom prst="rect">
            <a:avLst/>
          </a:prstGeom>
          <a:solidFill>
            <a:srgbClr val="32BD27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 txBox="1"/>
          <p:nvPr/>
        </p:nvSpPr>
        <p:spPr>
          <a:xfrm>
            <a:off x="348956" y="45739"/>
            <a:ext cx="10537065" cy="6764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15 – Basics of Hypothesis Testing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would you like to see?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 Videos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Embedded Questions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Bridge Questions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 Guide and FAQ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In-Class Activities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Supplement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Font typeface="Libre Baskerville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Font typeface="Libre Baskerville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9706622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 txBox="1"/>
          <p:nvPr/>
        </p:nvSpPr>
        <p:spPr>
          <a:xfrm>
            <a:off x="256356" y="72899"/>
            <a:ext cx="10537065" cy="67369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15 – Basics of Hypothesis Testing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would you like to see?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 </a:t>
            </a:r>
            <a:r>
              <a:rPr lang="en-US" sz="4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Videos</a:t>
            </a:r>
            <a:r>
              <a:rPr lang="en-US" sz="44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Embedded Questions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Bridge 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 Guide and FAQ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In-Class Activities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Supplement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Font typeface="Libre Baskerville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Font typeface="Libre Baskerville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356" y="2374231"/>
            <a:ext cx="7543518" cy="625643"/>
          </a:xfrm>
          <a:prstGeom prst="rect">
            <a:avLst/>
          </a:prstGeom>
          <a:solidFill>
            <a:srgbClr val="32BD27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57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261871" y="108584"/>
            <a:ext cx="9692640" cy="7629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What’s in “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FlipIt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 Statistics”?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361884" y="1257300"/>
            <a:ext cx="8595359" cy="54435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dirty="0">
                <a:latin typeface="Georgia" panose="02040502050405020303" pitchFamily="18" charset="0"/>
              </a:rPr>
              <a:t>The heart of </a:t>
            </a:r>
            <a:r>
              <a:rPr lang="en-US" sz="3000" dirty="0" err="1">
                <a:latin typeface="Georgia" panose="02040502050405020303" pitchFamily="18" charset="0"/>
              </a:rPr>
              <a:t>FlipIt</a:t>
            </a:r>
            <a:r>
              <a:rPr lang="en-US" sz="3000" dirty="0">
                <a:latin typeface="Georgia" panose="02040502050405020303" pitchFamily="18" charset="0"/>
              </a:rPr>
              <a:t> Statistics is an integrated set of videos and questions to either prepare students for lecture, or give them additional reinforcement after.</a:t>
            </a:r>
          </a:p>
          <a:p>
            <a:pPr marL="0" lv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000" dirty="0">
              <a:latin typeface="Georgia" panose="02040502050405020303" pitchFamily="18" charset="0"/>
            </a:endParaRPr>
          </a:p>
          <a:p>
            <a:pPr marL="0" lv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dirty="0">
                <a:latin typeface="Georgia" panose="02040502050405020303" pitchFamily="18" charset="0"/>
              </a:rPr>
              <a:t>Each daily module is approximately 20 minutes long and consists of:</a:t>
            </a:r>
          </a:p>
          <a:p>
            <a:pPr marL="457200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Georgia" panose="02040502050405020303" pitchFamily="18" charset="0"/>
              </a:rPr>
              <a:t>6-8 1.5-2 minute videos</a:t>
            </a:r>
          </a:p>
          <a:p>
            <a:pPr marL="457200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Georgia" panose="02040502050405020303" pitchFamily="18" charset="0"/>
              </a:rPr>
              <a:t>A reinforcing question following each video</a:t>
            </a:r>
          </a:p>
          <a:p>
            <a:pPr marL="457200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Georgia" panose="02040502050405020303" pitchFamily="18" charset="0"/>
              </a:rPr>
              <a:t>2-3 Bridge questions to test readiness to participate in the lecture for a flipped class</a:t>
            </a:r>
          </a:p>
          <a:p>
            <a:pPr marL="457200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Georgia" panose="02040502050405020303" pitchFamily="18" charset="0"/>
              </a:rPr>
              <a:t>Homework questions</a:t>
            </a: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sym typeface="Libre Baskerville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 txBox="1"/>
          <p:nvPr/>
        </p:nvSpPr>
        <p:spPr>
          <a:xfrm>
            <a:off x="301623" y="251615"/>
            <a:ext cx="10537065" cy="65582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15 – Basics of Hypothesis Testing Embedded Questions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to review…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U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Choice Questions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U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the Blank Questions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lphaUcParenR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Response Questions</a:t>
            </a: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Font typeface="Libre Baskerville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Font typeface="Libre Baskerville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 txBox="1"/>
          <p:nvPr/>
        </p:nvSpPr>
        <p:spPr>
          <a:xfrm>
            <a:off x="0" y="290687"/>
            <a:ext cx="10537065" cy="7540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Font typeface="Libre Baskerville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Font typeface="Libre Baskerville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7211" y="274320"/>
            <a:ext cx="12150050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054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 txBox="1"/>
          <p:nvPr/>
        </p:nvSpPr>
        <p:spPr>
          <a:xfrm>
            <a:off x="0" y="290687"/>
            <a:ext cx="10537065" cy="7540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Font typeface="Libre Baskerville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Font typeface="Libre Baskerville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7161" y="182880"/>
            <a:ext cx="123600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488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 txBox="1"/>
          <p:nvPr/>
        </p:nvSpPr>
        <p:spPr>
          <a:xfrm>
            <a:off x="0" y="290687"/>
            <a:ext cx="10537065" cy="7540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Font typeface="Libre Baskerville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Font typeface="Libre Baskerville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792" y="91440"/>
            <a:ext cx="12763631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760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 txBox="1"/>
          <p:nvPr/>
        </p:nvSpPr>
        <p:spPr>
          <a:xfrm>
            <a:off x="0" y="290687"/>
            <a:ext cx="10537065" cy="7540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Font typeface="Libre Baskerville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Font typeface="Libre Baskerville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0573" y="137160"/>
            <a:ext cx="12413412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274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 txBox="1"/>
          <p:nvPr/>
        </p:nvSpPr>
        <p:spPr>
          <a:xfrm>
            <a:off x="0" y="290687"/>
            <a:ext cx="10537065" cy="7540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Font typeface="Libre Baskerville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742950" algn="l" rtl="0">
              <a:spcBef>
                <a:spcPts val="0"/>
              </a:spcBef>
              <a:buClr>
                <a:schemeClr val="dk1"/>
              </a:buClr>
              <a:buFont typeface="Libre Baskerville"/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	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18381" y="182880"/>
            <a:ext cx="1281122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999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261871" y="108584"/>
            <a:ext cx="9692640" cy="7629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We would love your feedback….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361884" y="1257300"/>
            <a:ext cx="9851548" cy="54435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sym typeface="Libre Baskerville"/>
              </a:rPr>
              <a:t>Please click </a:t>
            </a:r>
            <a:r>
              <a:rPr lang="en-US" sz="2800" b="0" i="0" u="none" strike="noStrike" cap="none" dirty="0" smtClean="0">
                <a:solidFill>
                  <a:srgbClr val="002060"/>
                </a:solidFill>
                <a:sym typeface="Libre Baskerville"/>
                <a:hlinkClick r:id="rId3"/>
              </a:rPr>
              <a:t>here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sym typeface="Libre Baskerville"/>
              </a:rPr>
              <a:t> to help us by answering the following questions (among others).  It should take less than 7 minutes.</a:t>
            </a: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1400" dirty="0"/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sym typeface="Libre Baskerville"/>
              </a:rPr>
              <a:t>How 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Libre Baskerville"/>
              </a:rPr>
              <a:t>would you use FlipIt Statistics or why wouldn’t you?</a:t>
            </a: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Libre Baskerville"/>
              </a:rPr>
              <a:t>What instructor resources would you like to see included with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Libre Baskerville"/>
              </a:rPr>
              <a:t>FlipIt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Libre Baskerville"/>
              </a:rPr>
              <a:t>?</a:t>
            </a: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dirty="0"/>
              <a:t>What student resources should we include? </a:t>
            </a: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dirty="0"/>
              <a:t>What can we add to make students feel like they are getting value?</a:t>
            </a: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dirty="0"/>
              <a:t>What suggestions do you have regarding including homework questions with </a:t>
            </a:r>
            <a:r>
              <a:rPr lang="en-US" sz="2400" dirty="0" err="1"/>
              <a:t>FlipIt</a:t>
            </a:r>
            <a:r>
              <a:rPr lang="en-US" sz="2400" dirty="0"/>
              <a:t> statistics? </a:t>
            </a: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dirty="0"/>
              <a:t>What other ideas do you have for </a:t>
            </a:r>
            <a:r>
              <a:rPr lang="en-US" sz="2400" dirty="0" err="1"/>
              <a:t>FlipIt</a:t>
            </a:r>
            <a:r>
              <a:rPr lang="en-US" sz="2400" dirty="0"/>
              <a:t> Statistics?</a:t>
            </a: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8567037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261871" y="108584"/>
            <a:ext cx="9692640" cy="7629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What’s in “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FlipIt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 Statistics”?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361884" y="1257300"/>
            <a:ext cx="8595359" cy="54435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dirty="0">
                <a:latin typeface="Georgia" panose="02040502050405020303" pitchFamily="18" charset="0"/>
              </a:rPr>
              <a:t>The videos and other materials are designed to be:</a:t>
            </a:r>
          </a:p>
          <a:p>
            <a:pPr marL="0" lv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30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Georgia" panose="02040502050405020303" pitchFamily="18" charset="0"/>
              </a:rPr>
              <a:t>Customizable in terms of order and topics covered</a:t>
            </a:r>
          </a:p>
          <a:p>
            <a:pPr marL="457200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-US" sz="30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Georgia" panose="02040502050405020303" pitchFamily="18" charset="0"/>
              </a:rPr>
              <a:t>Have options to select among several common notations</a:t>
            </a:r>
          </a:p>
          <a:p>
            <a:pPr marL="457200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-US" sz="30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Georgia" panose="02040502050405020303" pitchFamily="18" charset="0"/>
              </a:rPr>
              <a:t>Textbook agnostic, but with suggested set-up options for many of the most widely used texts</a:t>
            </a:r>
          </a:p>
          <a:p>
            <a:pPr marL="457200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-US" sz="3000" dirty="0">
              <a:latin typeface="Georgia" panose="02040502050405020303" pitchFamily="18" charset="0"/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30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en-US" sz="3000" dirty="0">
              <a:latin typeface="Georgia" panose="02040502050405020303" pitchFamily="18" charset="0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1714509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261871" y="108584"/>
            <a:ext cx="9692640" cy="7629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Beyond the Basics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361884" y="1257300"/>
            <a:ext cx="8595359" cy="54435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dirty="0">
                <a:latin typeface="Georgia" panose="02040502050405020303" pitchFamily="18" charset="0"/>
              </a:rPr>
              <a:t>Instructors will get…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30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3000" dirty="0">
                <a:latin typeface="Georgia" panose="02040502050405020303" pitchFamily="18" charset="0"/>
              </a:rPr>
              <a:t>Instructor guide for each module, including common questions from students and areas of confusion.</a:t>
            </a:r>
          </a:p>
          <a:p>
            <a:pPr marL="457200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en-US" sz="30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3000" dirty="0">
                <a:latin typeface="Georgia" panose="02040502050405020303" pitchFamily="18" charset="0"/>
              </a:rPr>
              <a:t>Sets of completely developed in-class activities.</a:t>
            </a:r>
          </a:p>
          <a:p>
            <a:pPr marL="457200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en-US" sz="30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3000" dirty="0">
                <a:latin typeface="Georgia" panose="02040502050405020303" pitchFamily="18" charset="0"/>
              </a:rPr>
              <a:t>The ability to add their own videos and questions.</a:t>
            </a:r>
          </a:p>
          <a:p>
            <a:pPr marL="457200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en-US" sz="30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3000" dirty="0">
                <a:latin typeface="Georgia" panose="02040502050405020303" pitchFamily="18" charset="0"/>
              </a:rPr>
              <a:t>An actively curated community page with data sets, activities, and other shared ideas.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3000" dirty="0">
              <a:latin typeface="Georgia" panose="02040502050405020303" pitchFamily="18" charset="0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30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ct val="25000"/>
            </a:pPr>
            <a:endParaRPr sz="28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2073973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261871" y="108584"/>
            <a:ext cx="9692640" cy="7629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In Class Activities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361884" y="1257300"/>
            <a:ext cx="8595359" cy="54435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3000" dirty="0">
              <a:latin typeface="Georgia" panose="02040502050405020303" pitchFamily="18" charset="0"/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Full suite of in-class active learning guides for</a:t>
            </a:r>
          </a:p>
          <a:p>
            <a:pPr marL="731520" lvl="1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Georgia" panose="02040502050405020303" pitchFamily="18" charset="0"/>
              </a:rPr>
              <a:t>Small class/large lecture</a:t>
            </a:r>
          </a:p>
          <a:p>
            <a:pPr marL="731520" lvl="1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With/without calculator/computer</a:t>
            </a:r>
          </a:p>
          <a:p>
            <a:pPr marL="731520" lvl="1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Georgia" panose="02040502050405020303" pitchFamily="18" charset="0"/>
              </a:rPr>
              <a:t>Full explanation of each active learning activity</a:t>
            </a:r>
          </a:p>
          <a:p>
            <a:pPr marL="457200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endParaRPr lang="en-US" sz="3000" dirty="0">
              <a:latin typeface="Georgia" panose="02040502050405020303" pitchFamily="18" charset="0"/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dirty="0">
                <a:latin typeface="Georgia" panose="02040502050405020303" pitchFamily="18" charset="0"/>
              </a:rPr>
              <a:t>Detailed instructions, including</a:t>
            </a:r>
          </a:p>
          <a:p>
            <a:pPr marL="731520" lvl="1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Common questions from students</a:t>
            </a:r>
          </a:p>
          <a:p>
            <a:pPr marL="731520" lvl="1" indent="-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Georgia" panose="02040502050405020303" pitchFamily="18" charset="0"/>
              </a:rPr>
              <a:t>Video demonstrations where needed</a:t>
            </a:r>
            <a:endParaRPr lang="en-US" sz="30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sym typeface="Libre Baskerville"/>
            </a:endParaRPr>
          </a:p>
          <a:p>
            <a:pPr marL="457200" indent="-45720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ct val="25000"/>
            </a:pPr>
            <a:endParaRPr sz="28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7108627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261871" y="108584"/>
            <a:ext cx="9692640" cy="7629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Built with several audiences in mind…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361884" y="1257300"/>
            <a:ext cx="8595359" cy="54435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dirty="0">
                <a:latin typeface="Georgia" panose="02040502050405020303" pitchFamily="18" charset="0"/>
              </a:rPr>
              <a:t>First time instructors including two-year/community colleges with many adjuncts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3000" dirty="0">
              <a:latin typeface="Georgia" panose="02040502050405020303" pitchFamily="18" charset="0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dirty="0">
                <a:latin typeface="Georgia" panose="02040502050405020303" pitchFamily="18" charset="0"/>
              </a:rPr>
              <a:t>Service courses at larger institutions that have graduate teaching assistants teaching the sections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3000" dirty="0">
              <a:latin typeface="Georgia" panose="02040502050405020303" pitchFamily="18" charset="0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dirty="0">
                <a:latin typeface="Georgia" panose="02040502050405020303" pitchFamily="18" charset="0"/>
              </a:rPr>
              <a:t>Flipped sections that would like additional pre-lecture resources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Traditional sections that would like an alternative or supplement to the text book after lecture </a:t>
            </a:r>
            <a:endParaRPr sz="30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2234358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261871" y="108584"/>
            <a:ext cx="9692640" cy="7629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Let’s get Real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361884" y="1257300"/>
            <a:ext cx="8595359" cy="54435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Imagine someone with some previous statistics teaching experience… </a:t>
            </a: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“Here is your class schedule and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LMS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 login…</a:t>
            </a: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…and your book and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FlipIt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 account information.”</a:t>
            </a: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“We’ll get you some old copies of the common final too.”</a:t>
            </a: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“Let us know if you have any questions!”</a:t>
            </a: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Georgia" panose="02040502050405020303" pitchFamily="18" charset="0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Georgia" panose="02040502050405020303" pitchFamily="18" charset="0"/>
                <a:sym typeface="Libre Baskerville"/>
              </a:rPr>
              <a:t>… but not with this book or class size…</a:t>
            </a: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840781315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343437">
              <a:alpha val="89803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552" y="592350"/>
            <a:ext cx="6927007" cy="558778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878675" y="1936955"/>
            <a:ext cx="3075836" cy="4243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1066800" y="1204686"/>
            <a:ext cx="604519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Flip It Instructor Login: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4122057" y="2346749"/>
            <a:ext cx="2786742" cy="12003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new account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166150" y="2297794"/>
            <a:ext cx="2786742" cy="17543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with existing account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930</Words>
  <Application>Microsoft Office PowerPoint</Application>
  <PresentationFormat>Widescreen</PresentationFormat>
  <Paragraphs>222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Noto Sans Symbols</vt:lpstr>
      <vt:lpstr>Calibri</vt:lpstr>
      <vt:lpstr>Arial</vt:lpstr>
      <vt:lpstr>Georgia</vt:lpstr>
      <vt:lpstr>Libre Baskerville</vt:lpstr>
      <vt:lpstr>View</vt:lpstr>
      <vt:lpstr>View</vt:lpstr>
      <vt:lpstr>FlipIt Statistics  Leslie Hendrix &amp; Brian Habing  WH Freeman/Macmillan</vt:lpstr>
      <vt:lpstr>What is “FlipIt Statistics”?</vt:lpstr>
      <vt:lpstr>What’s in “FlipIt Statistics”?</vt:lpstr>
      <vt:lpstr>What’s in “FlipIt Statistics”?</vt:lpstr>
      <vt:lpstr>Beyond the Basics</vt:lpstr>
      <vt:lpstr>In Class Activities</vt:lpstr>
      <vt:lpstr>Built with several audiences in mind…</vt:lpstr>
      <vt:lpstr>Let’s get Real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would love your feedback….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FlipIt Statistics Leslie Hendrix &amp; Brian Habing  WH Freeman/Macmillan</dc:title>
  <dc:creator>Brian</dc:creator>
  <cp:lastModifiedBy>DeMarco, Tom</cp:lastModifiedBy>
  <cp:revision>30</cp:revision>
  <dcterms:modified xsi:type="dcterms:W3CDTF">2016-05-18T19:23:34Z</dcterms:modified>
</cp:coreProperties>
</file>