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3312" y="-1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5/13/16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5/13/16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368"/>
            <a:ext cx="7543800" cy="4214607"/>
          </a:xfrm>
        </p:spPr>
        <p:txBody>
          <a:bodyPr/>
          <a:lstStyle/>
          <a:p>
            <a:pPr algn="ctr"/>
            <a:r>
              <a:rPr lang="en-US" b="1" dirty="0"/>
              <a:t>Gender Differences in Statistical Anxiety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1999"/>
            <a:ext cx="7543800" cy="1399721"/>
          </a:xfrm>
        </p:spPr>
        <p:txBody>
          <a:bodyPr>
            <a:noAutofit/>
          </a:bodyPr>
          <a:lstStyle/>
          <a:p>
            <a:r>
              <a:rPr lang="en-US" sz="2400" dirty="0"/>
              <a:t>Dennis Pearl &amp; </a:t>
            </a:r>
            <a:r>
              <a:rPr lang="en-US" sz="2400" dirty="0" err="1"/>
              <a:t>Hyen</a:t>
            </a:r>
            <a:r>
              <a:rPr lang="en-US" sz="2400" dirty="0"/>
              <a:t> Oh (Penn State University),</a:t>
            </a:r>
          </a:p>
          <a:p>
            <a:r>
              <a:rPr lang="en-US" sz="2400" dirty="0"/>
              <a:t>Larry Lesser (University of Texas, El Paso) &amp; </a:t>
            </a:r>
          </a:p>
          <a:p>
            <a:r>
              <a:rPr lang="en-US" sz="2400" dirty="0"/>
              <a:t>John Weber (Perimeter College at Georgia State University)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69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Issues &amp;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48893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SAM is a self-report instrument, so it is unclear if it might be biased with respect to gender comparisons. Perhaps, on average, women over-report anxieties and/or men under-report them.</a:t>
            </a:r>
          </a:p>
          <a:p>
            <a:r>
              <a:rPr lang="en-US" dirty="0"/>
              <a:t>We did not have a large enough sample to investigate possible differences in these findings by race &amp; ethnicity. </a:t>
            </a:r>
          </a:p>
          <a:p>
            <a:r>
              <a:rPr lang="en-US" dirty="0"/>
              <a:t>SATS attitude subscales are generally more stable than the SAM subscales but are associated (especially Affect &amp; Cognitive Competence).</a:t>
            </a:r>
          </a:p>
          <a:p>
            <a:r>
              <a:rPr lang="en-US" dirty="0"/>
              <a:t>Course exams were tied to both literacy as well as thinking and reasoning based learning objectives. A future study could examine how anxiety and possible interventions to decrease anxiety might be modulated by learning objective type and gender.</a:t>
            </a:r>
          </a:p>
        </p:txBody>
      </p:sp>
    </p:spTree>
    <p:extLst>
      <p:ext uri="{BB962C8B-B14F-4D97-AF65-F5344CB8AC3E}">
        <p14:creationId xmlns:p14="http://schemas.microsoft.com/office/powerpoint/2010/main" val="41766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218"/>
            <a:ext cx="7769794" cy="5606782"/>
          </a:xfrm>
        </p:spPr>
        <p:txBody>
          <a:bodyPr>
            <a:normAutofit/>
          </a:bodyPr>
          <a:lstStyle/>
          <a:p>
            <a:r>
              <a:rPr lang="en-US" sz="2400" dirty="0"/>
              <a:t>970 students in concepts course at Ohio State Spring 2014</a:t>
            </a:r>
          </a:p>
          <a:p>
            <a:r>
              <a:rPr lang="en-US" sz="2400" dirty="0"/>
              <a:t>935 gave consent and took final exam</a:t>
            </a:r>
          </a:p>
          <a:p>
            <a:r>
              <a:rPr lang="en-US" sz="2400" dirty="0"/>
              <a:t>67% female; 33% male</a:t>
            </a:r>
          </a:p>
          <a:p>
            <a:r>
              <a:rPr lang="en-US" sz="2400" dirty="0"/>
              <a:t>77% </a:t>
            </a:r>
            <a:r>
              <a:rPr lang="en-US" sz="2400" dirty="0" smtClean="0"/>
              <a:t>White </a:t>
            </a:r>
            <a:r>
              <a:rPr lang="en-US" sz="2400" dirty="0"/>
              <a:t>(not Hispanic), 8% Black, 4% Asian, </a:t>
            </a:r>
            <a:br>
              <a:rPr lang="en-US" sz="2400" dirty="0"/>
            </a:br>
            <a:r>
              <a:rPr lang="en-US" sz="2400" dirty="0"/>
              <a:t>4% Hispanic, 2% Other &amp; 5% Not Disclosed.</a:t>
            </a:r>
          </a:p>
          <a:p>
            <a:r>
              <a:rPr lang="en-US" sz="2400" dirty="0"/>
              <a:t>86% in majors with no calculus requirement</a:t>
            </a:r>
          </a:p>
          <a:p>
            <a:r>
              <a:rPr lang="en-US" sz="2400" dirty="0"/>
              <a:t>Course grades based on homework, lab reports, participation in problem solving sessions or online reviews, activities in lecture, quiz, two midterms &amp; final</a:t>
            </a:r>
          </a:p>
          <a:p>
            <a:r>
              <a:rPr lang="en-US" sz="2400" dirty="0"/>
              <a:t>Pre- and Post-course (before final) measurements using </a:t>
            </a:r>
          </a:p>
          <a:p>
            <a:pPr lvl="1"/>
            <a:r>
              <a:rPr lang="en-US" sz="2200" dirty="0"/>
              <a:t>Statistical Thinking And Reasoning Test (START)</a:t>
            </a:r>
          </a:p>
          <a:p>
            <a:pPr lvl="1"/>
            <a:r>
              <a:rPr lang="en-US" sz="2200" dirty="0"/>
              <a:t>Student Attitudes Toward Statistics (SATS)</a:t>
            </a:r>
          </a:p>
          <a:p>
            <a:pPr lvl="1"/>
            <a:r>
              <a:rPr lang="en-US" sz="2200" dirty="0"/>
              <a:t>Statistics Anxiety Measure (SAM)</a:t>
            </a:r>
          </a:p>
        </p:txBody>
      </p:sp>
    </p:spTree>
    <p:extLst>
      <p:ext uri="{BB962C8B-B14F-4D97-AF65-F5344CB8AC3E}">
        <p14:creationId xmlns:p14="http://schemas.microsoft.com/office/powerpoint/2010/main" val="180045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84"/>
            <a:ext cx="7620000" cy="1143000"/>
          </a:xfrm>
        </p:spPr>
        <p:txBody>
          <a:bodyPr/>
          <a:lstStyle/>
          <a:p>
            <a:pPr algn="ctr"/>
            <a:r>
              <a:rPr lang="en-US" dirty="0"/>
              <a:t>Statistics Anxiety Subscales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4142"/>
            <a:ext cx="7769794" cy="2388688"/>
          </a:xfrm>
        </p:spPr>
        <p:txBody>
          <a:bodyPr>
            <a:normAutofit/>
          </a:bodyPr>
          <a:lstStyle/>
          <a:p>
            <a:r>
              <a:rPr lang="en-US" sz="2400" b="1" dirty="0"/>
              <a:t>Anxiety</a:t>
            </a:r>
            <a:r>
              <a:rPr lang="en-US" sz="2400" dirty="0"/>
              <a:t> about the practice of statistics</a:t>
            </a:r>
          </a:p>
          <a:p>
            <a:r>
              <a:rPr lang="en-US" sz="2400" dirty="0"/>
              <a:t>Negative attitudes toward the statistics </a:t>
            </a:r>
            <a:r>
              <a:rPr lang="en-US" sz="2400" b="1" dirty="0"/>
              <a:t>Class</a:t>
            </a:r>
          </a:p>
          <a:p>
            <a:r>
              <a:rPr lang="en-US" sz="2400" b="1" dirty="0"/>
              <a:t>Fearful Behaviors </a:t>
            </a:r>
            <a:r>
              <a:rPr lang="en-US" sz="2400" dirty="0"/>
              <a:t>related to statistics</a:t>
            </a:r>
          </a:p>
          <a:p>
            <a:r>
              <a:rPr lang="en-US" sz="2400" dirty="0"/>
              <a:t>Negative attitudes toward </a:t>
            </a:r>
            <a:r>
              <a:rPr lang="en-US" sz="2400" b="1" dirty="0"/>
              <a:t>Math</a:t>
            </a:r>
          </a:p>
          <a:p>
            <a:r>
              <a:rPr lang="en-US" sz="2400" dirty="0"/>
              <a:t>Anxiety about expected </a:t>
            </a:r>
            <a:r>
              <a:rPr lang="en-US" sz="2400" b="1" dirty="0"/>
              <a:t>Performance</a:t>
            </a:r>
            <a:r>
              <a:rPr lang="en-US" sz="2400" dirty="0"/>
              <a:t> in class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8996" y="3005326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Student Attitudes Subscales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952" y="3906074"/>
            <a:ext cx="7996516" cy="2951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Affect</a:t>
            </a:r>
            <a:r>
              <a:rPr lang="en-US" sz="2400" dirty="0"/>
              <a:t> – feelings concerning statistics</a:t>
            </a:r>
          </a:p>
          <a:p>
            <a:r>
              <a:rPr lang="en-US" sz="2400" b="1" dirty="0"/>
              <a:t>Cognitive Competence </a:t>
            </a:r>
            <a:r>
              <a:rPr lang="en-US" sz="2400" dirty="0"/>
              <a:t>– ability to learn statistics</a:t>
            </a:r>
          </a:p>
          <a:p>
            <a:r>
              <a:rPr lang="en-US" sz="2400" b="1" dirty="0"/>
              <a:t>Value</a:t>
            </a:r>
            <a:r>
              <a:rPr lang="en-US" sz="2400" dirty="0"/>
              <a:t> – usefulness , relevance, and worth of statistics</a:t>
            </a:r>
          </a:p>
          <a:p>
            <a:r>
              <a:rPr lang="en-US" sz="2400" b="1" dirty="0"/>
              <a:t>Difficulty</a:t>
            </a:r>
            <a:r>
              <a:rPr lang="en-US" sz="2400" dirty="0"/>
              <a:t> – attitudes about difficulty of statistics </a:t>
            </a:r>
          </a:p>
          <a:p>
            <a:r>
              <a:rPr lang="en-US" sz="2400" b="1" dirty="0"/>
              <a:t>Interest </a:t>
            </a:r>
            <a:r>
              <a:rPr lang="en-US" sz="2400" dirty="0"/>
              <a:t>– student’s interest in statistics</a:t>
            </a:r>
          </a:p>
          <a:p>
            <a:r>
              <a:rPr lang="en-US" sz="2400" b="1" dirty="0"/>
              <a:t>Effort</a:t>
            </a:r>
            <a:r>
              <a:rPr lang="en-US" sz="2400" dirty="0"/>
              <a:t> – amount of work student expends to learn statistics</a:t>
            </a:r>
          </a:p>
        </p:txBody>
      </p:sp>
    </p:spTree>
    <p:extLst>
      <p:ext uri="{BB962C8B-B14F-4D97-AF65-F5344CB8AC3E}">
        <p14:creationId xmlns:p14="http://schemas.microsoft.com/office/powerpoint/2010/main" val="397773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Attitudes &amp; Anxiety by Gender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512714"/>
              </p:ext>
            </p:extLst>
          </p:nvPr>
        </p:nvGraphicFramePr>
        <p:xfrm>
          <a:off x="170606" y="1334788"/>
          <a:ext cx="824595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595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14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20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Females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Gender Difference</a:t>
                      </a:r>
                    </a:p>
                    <a:p>
                      <a:pPr algn="ctr"/>
                      <a:r>
                        <a:rPr lang="en-US" dirty="0"/>
                        <a:t>CIs: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Pre &amp;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Post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SATS - Affect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 pre, 4.1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 pre, 4.4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(-.6,-.3)</a:t>
                      </a:r>
                      <a:r>
                        <a:rPr lang="en-US" b="1" baseline="0" dirty="0"/>
                        <a:t> &amp;</a:t>
                      </a:r>
                      <a:r>
                        <a:rPr lang="en-US" b="1" dirty="0"/>
                        <a:t> (-.5,-.1)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SATS - 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</a:t>
                      </a:r>
                      <a:r>
                        <a:rPr lang="en-US" baseline="0" dirty="0"/>
                        <a:t> pre, 4.9 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 pre, 5.0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(-.4,-.1)</a:t>
                      </a:r>
                      <a:r>
                        <a:rPr lang="en-US" b="1" baseline="0" dirty="0"/>
                        <a:t> </a:t>
                      </a:r>
                      <a:r>
                        <a:rPr lang="en-US" baseline="0" dirty="0"/>
                        <a:t>&amp; (-.3,.1)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SATS -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 pre, 4.5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 pre, 4.7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(-.1,.0) &amp;</a:t>
                      </a:r>
                      <a:r>
                        <a:rPr lang="en-US" baseline="0" dirty="0"/>
                        <a:t> (-.4,.0)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SATS - Difficulty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 pre, 4.0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 pre, 4.1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(-.1,.0)</a:t>
                      </a:r>
                      <a:r>
                        <a:rPr lang="en-US" baseline="0" dirty="0"/>
                        <a:t> &amp;</a:t>
                      </a:r>
                      <a:r>
                        <a:rPr lang="en-US" dirty="0"/>
                        <a:t> (-.3,.0)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SATS -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 pre, 3.5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 pre, 4.0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(-.6,-.3) &amp; (-.7,-.2)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SATS -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6.5 pre, 5.8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 pre, 5.4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(.2,.4) &amp; (.2,.6)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SAM - Anxiety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 pre, 6.8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6.8 pre, 6.9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(.4,1.1)</a:t>
                      </a:r>
                      <a:r>
                        <a:rPr lang="en-US" b="1" baseline="0" dirty="0"/>
                        <a:t> </a:t>
                      </a:r>
                      <a:r>
                        <a:rPr lang="en-US" baseline="0" dirty="0"/>
                        <a:t>&amp; (-.6,.4)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SAM -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6.6 pre, 6.5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 pre, 6.2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(.3,.9) </a:t>
                      </a:r>
                      <a:r>
                        <a:rPr lang="en-US" dirty="0"/>
                        <a:t>&amp; (-.0,.8)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SAM - Fearful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12.7 pre, 13.4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12.0 pre, 12.5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(.3,1.0)</a:t>
                      </a:r>
                      <a:r>
                        <a:rPr lang="en-US" b="1" baseline="0" dirty="0"/>
                        <a:t> &amp; (.4,1.4)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SAM -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14.2 pre, 13.4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13.5 pre, 13.1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(-.0,1.4) &amp; (-.6,1.2)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SAM -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9.5 pre, 9.5</a:t>
                      </a:r>
                      <a:r>
                        <a:rPr lang="en-US" baseline="0" dirty="0"/>
                        <a:t> 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8.9 pre, 9.1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(.3,.9) </a:t>
                      </a:r>
                      <a:r>
                        <a:rPr lang="en-US" dirty="0"/>
                        <a:t>&amp; (-.1,.9)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SAM -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50.5 pre, 49.8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47.1</a:t>
                      </a:r>
                      <a:r>
                        <a:rPr lang="en-US" baseline="0" dirty="0"/>
                        <a:t> pre, 47.9 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(1.8,4.8) </a:t>
                      </a:r>
                      <a:r>
                        <a:rPr lang="en-US" dirty="0"/>
                        <a:t>&amp; (-.3,3.9)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75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9" y="50550"/>
            <a:ext cx="8021485" cy="1325562"/>
          </a:xfrm>
        </p:spPr>
        <p:txBody>
          <a:bodyPr/>
          <a:lstStyle/>
          <a:p>
            <a:pPr algn="ctr"/>
            <a:r>
              <a:rPr lang="en-US" dirty="0"/>
              <a:t>Importance of Anxiety as a Predictor of Course Performance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4873" b="4873"/>
          <a:stretch>
            <a:fillRect/>
          </a:stretch>
        </p:blipFill>
        <p:spPr>
          <a:xfrm>
            <a:off x="485164" y="1637548"/>
            <a:ext cx="7620000" cy="4800600"/>
          </a:xfrm>
        </p:spPr>
      </p:pic>
      <p:sp>
        <p:nvSpPr>
          <p:cNvPr id="7" name="TextBox 6"/>
          <p:cNvSpPr txBox="1"/>
          <p:nvPr/>
        </p:nvSpPr>
        <p:spPr>
          <a:xfrm>
            <a:off x="2334465" y="6232734"/>
            <a:ext cx="47337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Total Anxiety Prior to Final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1393070" y="3182621"/>
            <a:ext cx="3962193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% Score on Final Exam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638" y="6232734"/>
            <a:ext cx="1291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 </a:t>
            </a:r>
            <a:r>
              <a:rPr lang="en-US" sz="2800" dirty="0" smtClean="0"/>
              <a:t>≈- </a:t>
            </a:r>
            <a:r>
              <a:rPr lang="en-US" sz="2800" dirty="0"/>
              <a:t>0.5</a:t>
            </a:r>
          </a:p>
        </p:txBody>
      </p:sp>
    </p:spTree>
    <p:extLst>
      <p:ext uri="{BB962C8B-B14F-4D97-AF65-F5344CB8AC3E}">
        <p14:creationId xmlns:p14="http://schemas.microsoft.com/office/powerpoint/2010/main" val="116583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Overall Gender Differences in Student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Rate of full participation in activities not graded for content:</a:t>
            </a:r>
          </a:p>
          <a:p>
            <a:pPr lvl="1"/>
            <a:r>
              <a:rPr lang="en-US" sz="3000" dirty="0"/>
              <a:t>Females: 67%</a:t>
            </a:r>
          </a:p>
          <a:p>
            <a:pPr lvl="1"/>
            <a:r>
              <a:rPr lang="en-US" sz="3000" dirty="0"/>
              <a:t>Males: 56%</a:t>
            </a:r>
          </a:p>
          <a:p>
            <a:pPr lvl="1"/>
            <a:r>
              <a:rPr lang="en-US" sz="3000" dirty="0"/>
              <a:t>95% CI for Difference (4.7% to 17.9%)</a:t>
            </a:r>
          </a:p>
          <a:p>
            <a:r>
              <a:rPr lang="en-US" sz="3200" dirty="0"/>
              <a:t>All Non-exam assessments (% score):</a:t>
            </a:r>
          </a:p>
          <a:p>
            <a:pPr lvl="1"/>
            <a:r>
              <a:rPr lang="en-US" sz="3000" dirty="0"/>
              <a:t>Females: mean = 90.9, median = 95.2</a:t>
            </a:r>
          </a:p>
          <a:p>
            <a:pPr lvl="1"/>
            <a:r>
              <a:rPr lang="en-US" sz="3000" dirty="0"/>
              <a:t>Males: mean = 83.8, median = 90</a:t>
            </a:r>
          </a:p>
          <a:p>
            <a:pPr lvl="1"/>
            <a:r>
              <a:rPr lang="en-US" sz="3000" dirty="0"/>
              <a:t>95% CI for Difference in means (5.0 to 9.2)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12012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816" b="4816"/>
          <a:stretch>
            <a:fillRect/>
          </a:stretch>
        </p:blipFill>
        <p:spPr>
          <a:xfrm>
            <a:off x="551982" y="1448536"/>
            <a:ext cx="7620000" cy="4800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3402"/>
            <a:ext cx="8473423" cy="1549650"/>
          </a:xfrm>
        </p:spPr>
        <p:txBody>
          <a:bodyPr/>
          <a:lstStyle/>
          <a:p>
            <a:pPr algn="ctr"/>
            <a:r>
              <a:rPr lang="en-US" dirty="0"/>
              <a:t>Fixing Effort &amp; Performance,</a:t>
            </a:r>
            <a:br>
              <a:rPr lang="en-US" dirty="0"/>
            </a:br>
            <a:r>
              <a:rPr lang="en-US" dirty="0"/>
              <a:t>Women report more Anxiety 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1646295" y="3291384"/>
            <a:ext cx="4733788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/>
              <a:t>Total Anxiety Prior to Final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9338" y="5900905"/>
            <a:ext cx="39621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% Score on Midterms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638" y="6309710"/>
            <a:ext cx="1743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 ≈ </a:t>
            </a:r>
            <a:r>
              <a:rPr lang="en-US" sz="2800" dirty="0" smtClean="0"/>
              <a:t>-0.57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480476" y="6396185"/>
            <a:ext cx="2215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Full participators only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812377"/>
            <a:ext cx="716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• = F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• = M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4816" b="4816"/>
          <a:stretch>
            <a:fillRect/>
          </a:stretch>
        </p:blipFill>
        <p:spPr>
          <a:xfrm>
            <a:off x="457200" y="1461660"/>
            <a:ext cx="7620000" cy="4800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2646"/>
            <a:ext cx="8473423" cy="1549650"/>
          </a:xfrm>
        </p:spPr>
        <p:txBody>
          <a:bodyPr/>
          <a:lstStyle/>
          <a:p>
            <a:pPr algn="ctr"/>
            <a:r>
              <a:rPr lang="en-US" dirty="0"/>
              <a:t>Fixing Effort &amp; Anxiety,</a:t>
            </a:r>
            <a:br>
              <a:rPr lang="en-US" dirty="0"/>
            </a:br>
            <a:r>
              <a:rPr lang="en-US" dirty="0"/>
              <a:t>Women Perform Better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929317" y="3091294"/>
            <a:ext cx="3230572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b="1" dirty="0"/>
              <a:t>% Score on Exams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36091" y="5947085"/>
            <a:ext cx="50569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Total Anxiety Before Course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638" y="6232734"/>
            <a:ext cx="1647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 ≈ </a:t>
            </a:r>
            <a:r>
              <a:rPr lang="en-US" sz="2800" dirty="0" smtClean="0"/>
              <a:t>-0.37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480476" y="6396185"/>
            <a:ext cx="2215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Full participators only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696913"/>
            <a:ext cx="716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• = F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• = M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12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2544"/>
          </a:xfrm>
        </p:spPr>
        <p:txBody>
          <a:bodyPr/>
          <a:lstStyle/>
          <a:p>
            <a:pPr algn="ctr"/>
            <a:r>
              <a:rPr lang="en-US" dirty="0"/>
              <a:t>But Little Difference in Thinking &amp; Reasoning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741764"/>
              </p:ext>
            </p:extLst>
          </p:nvPr>
        </p:nvGraphicFramePr>
        <p:xfrm>
          <a:off x="307109" y="2443019"/>
          <a:ext cx="7620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Gender Difference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 Pre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Avg</a:t>
                      </a:r>
                      <a:r>
                        <a:rPr lang="en-US" dirty="0"/>
                        <a:t> = 3.4, SD = 1.7</a:t>
                      </a:r>
                    </a:p>
                    <a:p>
                      <a:r>
                        <a:rPr lang="en-US" dirty="0"/>
                        <a:t>n = 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Avg</a:t>
                      </a:r>
                      <a:r>
                        <a:rPr lang="en-US" dirty="0"/>
                        <a:t> = 3.7, SD = 1.8</a:t>
                      </a:r>
                    </a:p>
                    <a:p>
                      <a:r>
                        <a:rPr lang="en-US" dirty="0"/>
                        <a:t>n = 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(-0.66,</a:t>
                      </a:r>
                      <a:r>
                        <a:rPr lang="en-US" b="1" baseline="0" dirty="0"/>
                        <a:t> -0.03)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 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Avg</a:t>
                      </a:r>
                      <a:r>
                        <a:rPr lang="en-US" dirty="0"/>
                        <a:t> = 4.8, SD = 2.3</a:t>
                      </a:r>
                    </a:p>
                    <a:p>
                      <a:r>
                        <a:rPr lang="en-US" dirty="0"/>
                        <a:t>n = 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Avg</a:t>
                      </a:r>
                      <a:r>
                        <a:rPr lang="en-US" dirty="0"/>
                        <a:t> = 4.9, SD = 2.3</a:t>
                      </a:r>
                    </a:p>
                    <a:p>
                      <a:r>
                        <a:rPr lang="en-US" dirty="0"/>
                        <a:t>n = 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(-0.62, 0.32)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Avg</a:t>
                      </a:r>
                      <a:r>
                        <a:rPr lang="en-US" dirty="0"/>
                        <a:t> = 1.3, SD = 2.7</a:t>
                      </a:r>
                    </a:p>
                    <a:p>
                      <a:r>
                        <a:rPr lang="en-US" dirty="0"/>
                        <a:t>n = 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Avg</a:t>
                      </a:r>
                      <a:r>
                        <a:rPr lang="en-US" dirty="0"/>
                        <a:t> = 1.2, SD = 2.7</a:t>
                      </a:r>
                    </a:p>
                    <a:p>
                      <a:r>
                        <a:rPr lang="en-US" dirty="0"/>
                        <a:t>n = 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(-0.46, 0.66)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7401" y="5045420"/>
            <a:ext cx="2330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*Full participators only</a:t>
            </a:r>
          </a:p>
        </p:txBody>
      </p:sp>
    </p:spTree>
    <p:extLst>
      <p:ext uri="{BB962C8B-B14F-4D97-AF65-F5344CB8AC3E}">
        <p14:creationId xmlns:p14="http://schemas.microsoft.com/office/powerpoint/2010/main" val="609380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1174</TotalTime>
  <Words>888</Words>
  <Application>Microsoft Macintosh PowerPoint</Application>
  <PresentationFormat>On-screen Show (4:3)</PresentationFormat>
  <Paragraphs>137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Gender Differences in Statistical Anxiety </vt:lpstr>
      <vt:lpstr>Context</vt:lpstr>
      <vt:lpstr>Statistics Anxiety Subscales</vt:lpstr>
      <vt:lpstr>Attitudes &amp; Anxiety by Gender</vt:lpstr>
      <vt:lpstr>Importance of Anxiety as a Predictor of Course Performance </vt:lpstr>
      <vt:lpstr>Overall Gender Differences in Student Effort</vt:lpstr>
      <vt:lpstr>Fixing Effort &amp; Performance, Women report more Anxiety </vt:lpstr>
      <vt:lpstr>Fixing Effort &amp; Anxiety, Women Perform Better</vt:lpstr>
      <vt:lpstr>But Little Difference in Thinking &amp; Reasoning</vt:lpstr>
      <vt:lpstr>Some Issues &amp; Limitations</vt:lpstr>
    </vt:vector>
  </TitlesOfParts>
  <Company>Stat PSU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Differences in Statistical Anxiety </dc:title>
  <dc:creator>Dennis Pearl</dc:creator>
  <cp:lastModifiedBy>Dennis Pearl</cp:lastModifiedBy>
  <cp:revision>45</cp:revision>
  <dcterms:created xsi:type="dcterms:W3CDTF">2016-05-11T19:05:39Z</dcterms:created>
  <dcterms:modified xsi:type="dcterms:W3CDTF">2016-05-13T16:55:18Z</dcterms:modified>
</cp:coreProperties>
</file>