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2" r:id="rId7"/>
    <p:sldId id="266" r:id="rId8"/>
    <p:sldId id="261" r:id="rId9"/>
    <p:sldId id="260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665CB3-A376-4CAD-AB79-5B3CBB7B446F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4A7508-503A-49CA-8C9E-A13FCF8D0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65CB3-A376-4CAD-AB79-5B3CBB7B446F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A7508-503A-49CA-8C9E-A13FCF8D0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65CB3-A376-4CAD-AB79-5B3CBB7B446F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A7508-503A-49CA-8C9E-A13FCF8D0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65CB3-A376-4CAD-AB79-5B3CBB7B446F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A7508-503A-49CA-8C9E-A13FCF8D01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65CB3-A376-4CAD-AB79-5B3CBB7B446F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A7508-503A-49CA-8C9E-A13FCF8D01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65CB3-A376-4CAD-AB79-5B3CBB7B446F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A7508-503A-49CA-8C9E-A13FCF8D01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65CB3-A376-4CAD-AB79-5B3CBB7B446F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A7508-503A-49CA-8C9E-A13FCF8D0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65CB3-A376-4CAD-AB79-5B3CBB7B446F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A7508-503A-49CA-8C9E-A13FCF8D01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65CB3-A376-4CAD-AB79-5B3CBB7B446F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A7508-503A-49CA-8C9E-A13FCF8D0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C665CB3-A376-4CAD-AB79-5B3CBB7B446F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A7508-503A-49CA-8C9E-A13FCF8D0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665CB3-A376-4CAD-AB79-5B3CBB7B446F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4A7508-503A-49CA-8C9E-A13FCF8D01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665CB3-A376-4CAD-AB79-5B3CBB7B446F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4A7508-503A-49CA-8C9E-A13FCF8D0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58975"/>
            <a:ext cx="8534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Visualization and Data Science with Big Data in a Multivariate Data Analysis Elective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Amy Wagaman</a:t>
            </a:r>
          </a:p>
          <a:p>
            <a:r>
              <a:rPr lang="en-US" dirty="0" smtClean="0"/>
              <a:t>Department of Mathematics and Statistics Amherst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4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15400" cy="2819400"/>
          </a:xfrm>
        </p:spPr>
        <p:txBody>
          <a:bodyPr/>
          <a:lstStyle/>
          <a:p>
            <a:r>
              <a:rPr lang="en-US" dirty="0" smtClean="0"/>
              <a:t>Ask colleagues for neat examples and suggestions for data sets</a:t>
            </a:r>
          </a:p>
          <a:p>
            <a:r>
              <a:rPr lang="en-US" dirty="0" smtClean="0"/>
              <a:t>Plenty of data repositories online (may not be “BIG” data)</a:t>
            </a:r>
          </a:p>
          <a:p>
            <a:r>
              <a:rPr lang="en-US" dirty="0" smtClean="0"/>
              <a:t>Model eliciting activities (MEAs) – practice group work, looking at data, and communication skills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6200"/>
            <a:ext cx="87630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Resources for Instructors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3657600"/>
            <a:ext cx="2438400" cy="457200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/>
              <a:t>References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114800"/>
            <a:ext cx="8534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Swayne</a:t>
            </a:r>
            <a:r>
              <a:rPr lang="en-US" sz="1600" dirty="0"/>
              <a:t>, Deborah F., et al. "</a:t>
            </a:r>
            <a:r>
              <a:rPr lang="en-US" sz="1600" dirty="0" err="1"/>
              <a:t>GGobi</a:t>
            </a:r>
            <a:r>
              <a:rPr lang="en-US" sz="1600" dirty="0"/>
              <a:t>: evolving from </a:t>
            </a:r>
            <a:r>
              <a:rPr lang="en-US" sz="1600" dirty="0" err="1"/>
              <a:t>XGobi</a:t>
            </a:r>
            <a:r>
              <a:rPr lang="en-US" sz="1600" dirty="0"/>
              <a:t> into an extensible framework for interactive data visualization." </a:t>
            </a:r>
            <a:r>
              <a:rPr lang="en-US" sz="1600" i="1" dirty="0"/>
              <a:t>Computational Statistics &amp; Data Analysis</a:t>
            </a:r>
            <a:r>
              <a:rPr lang="en-US" sz="1600" dirty="0"/>
              <a:t> 43.4 (2003): 423-444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Wickham, Hadley, et al. "</a:t>
            </a:r>
            <a:r>
              <a:rPr lang="en-US" sz="1600" dirty="0" err="1"/>
              <a:t>tourr</a:t>
            </a:r>
            <a:r>
              <a:rPr lang="en-US" sz="1600" dirty="0"/>
              <a:t>: An R package for exploring multivariate data with projections." </a:t>
            </a:r>
            <a:r>
              <a:rPr lang="en-US" sz="1600" i="1" dirty="0"/>
              <a:t>Journal of Statistical Software</a:t>
            </a:r>
            <a:r>
              <a:rPr lang="en-US" sz="1600" dirty="0"/>
              <a:t> 40.2 (2011): 1-18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Woods</a:t>
            </a:r>
            <a:r>
              <a:rPr lang="en-US" sz="1600" dirty="0"/>
              <a:t>, Dan. “LinkedIn's Daniel </a:t>
            </a:r>
            <a:r>
              <a:rPr lang="en-US" sz="1600" dirty="0" err="1"/>
              <a:t>Tunkelang</a:t>
            </a:r>
            <a:r>
              <a:rPr lang="en-US" sz="1600" dirty="0"/>
              <a:t> On ‘What Is a Data Scientist?’” Forbes, October  24, 2011. 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71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447800"/>
            <a:ext cx="8610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Who</a:t>
            </a:r>
            <a:r>
              <a:rPr lang="en-US" dirty="0" smtClean="0"/>
              <a:t>: Our students and their instructors (us)</a:t>
            </a:r>
          </a:p>
          <a:p>
            <a:r>
              <a:rPr lang="en-US" b="1" dirty="0" smtClean="0"/>
              <a:t>What</a:t>
            </a:r>
            <a:r>
              <a:rPr lang="en-US" dirty="0" smtClean="0"/>
              <a:t>: Ability to think about, visualize, and work with Big Data including computational and data management skills</a:t>
            </a:r>
          </a:p>
          <a:p>
            <a:r>
              <a:rPr lang="en-US" b="1" dirty="0" smtClean="0"/>
              <a:t>Why</a:t>
            </a:r>
            <a:r>
              <a:rPr lang="en-US" dirty="0" smtClean="0"/>
              <a:t>: Jobs require analyzing data to make decisions; Relevant for understanding results that impact their own life decisions</a:t>
            </a:r>
          </a:p>
          <a:p>
            <a:r>
              <a:rPr lang="en-US" b="1" dirty="0" smtClean="0"/>
              <a:t>When/Where</a:t>
            </a:r>
            <a:r>
              <a:rPr lang="en-US" dirty="0" smtClean="0"/>
              <a:t>: Somewhere in our curriculum… Focus here is for a level beyond an intro course</a:t>
            </a:r>
            <a:endParaRPr lang="en-US" dirty="0"/>
          </a:p>
          <a:p>
            <a:r>
              <a:rPr lang="en-US" b="1" dirty="0" smtClean="0"/>
              <a:t>How</a:t>
            </a:r>
            <a:r>
              <a:rPr lang="en-US" dirty="0" smtClean="0"/>
              <a:t>…do we tie these skills in to what we teach?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W’s of Visualization and Data Science with 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2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635691"/>
          </a:xfrm>
        </p:spPr>
        <p:txBody>
          <a:bodyPr/>
          <a:lstStyle/>
          <a:p>
            <a:r>
              <a:rPr lang="en-US" dirty="0" smtClean="0"/>
              <a:t>JSM 2013 session on “</a:t>
            </a:r>
            <a:r>
              <a:rPr lang="en-US" dirty="0"/>
              <a:t>The 'Third' Course in Applied Statistics for </a:t>
            </a:r>
            <a:r>
              <a:rPr lang="en-US" dirty="0" smtClean="0"/>
              <a:t>Undergraduates” </a:t>
            </a:r>
          </a:p>
          <a:p>
            <a:r>
              <a:rPr lang="en-US" dirty="0" smtClean="0"/>
              <a:t>Common theme was multivariate data analysis</a:t>
            </a:r>
          </a:p>
          <a:p>
            <a:r>
              <a:rPr lang="en-US" dirty="0" smtClean="0"/>
              <a:t>Many schools have similar courses or other electives with heavy focus on data analysis</a:t>
            </a:r>
          </a:p>
          <a:p>
            <a:endParaRPr lang="en-US" dirty="0"/>
          </a:p>
          <a:p>
            <a:r>
              <a:rPr lang="en-US" dirty="0" smtClean="0"/>
              <a:t>Needs to have some expectation of coding or computational skill development </a:t>
            </a:r>
          </a:p>
          <a:p>
            <a:r>
              <a:rPr lang="en-US" dirty="0" smtClean="0"/>
              <a:t>Course projects help!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Potential Home in Elective Courses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74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Taught F’09, F’12, and again in F’14</a:t>
            </a:r>
          </a:p>
          <a:p>
            <a:r>
              <a:rPr lang="en-US" dirty="0" smtClean="0"/>
              <a:t>10-20 students</a:t>
            </a:r>
          </a:p>
          <a:p>
            <a:r>
              <a:rPr lang="en-US" dirty="0" smtClean="0"/>
              <a:t>Module-based </a:t>
            </a:r>
            <a:r>
              <a:rPr lang="en-US" smtClean="0"/>
              <a:t>covering selected </a:t>
            </a:r>
            <a:r>
              <a:rPr lang="en-US" dirty="0" smtClean="0"/>
              <a:t>topics</a:t>
            </a:r>
          </a:p>
          <a:p>
            <a:r>
              <a:rPr lang="en-US" dirty="0" smtClean="0"/>
              <a:t>Requires weekly/bi-weekly data analysis assignments and course project (including presentation); may use multiple projects</a:t>
            </a:r>
          </a:p>
          <a:p>
            <a:r>
              <a:rPr lang="en-US" dirty="0" smtClean="0"/>
              <a:t>Uses R as software – </a:t>
            </a:r>
            <a:r>
              <a:rPr lang="en-US" dirty="0" err="1" smtClean="0"/>
              <a:t>RStudio</a:t>
            </a:r>
            <a:r>
              <a:rPr lang="en-US" dirty="0" smtClean="0"/>
              <a:t>/</a:t>
            </a:r>
            <a:r>
              <a:rPr lang="en-US" dirty="0" err="1" smtClean="0"/>
              <a:t>RMarkdown</a:t>
            </a:r>
            <a:endParaRPr lang="en-US" dirty="0" smtClean="0"/>
          </a:p>
          <a:p>
            <a:r>
              <a:rPr lang="en-US" dirty="0" smtClean="0"/>
              <a:t>Demonstrate current uses of methods to students via recent literature with examples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82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 330: Multivariate Data Analysis </a:t>
            </a:r>
            <a:br>
              <a:rPr lang="en-US" dirty="0" smtClean="0"/>
            </a:br>
            <a:r>
              <a:rPr lang="en-US" dirty="0" smtClean="0"/>
              <a:t>at Amherst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4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Spend time showing students the importance of visualization – students should want to make many different pictures of their data before doing anything else</a:t>
            </a:r>
          </a:p>
          <a:p>
            <a:r>
              <a:rPr lang="en-US" dirty="0" smtClean="0"/>
              <a:t>Communicate information with plots using colors, symbols, possibly in 3-D, maps</a:t>
            </a:r>
          </a:p>
          <a:p>
            <a:r>
              <a:rPr lang="en-US" dirty="0" smtClean="0"/>
              <a:t>Incorporate a project solely designed for students to experiment with visualization</a:t>
            </a:r>
          </a:p>
          <a:p>
            <a:r>
              <a:rPr lang="en-US" dirty="0" smtClean="0"/>
              <a:t>Many possible tools: </a:t>
            </a:r>
          </a:p>
          <a:p>
            <a:pPr lvl="1"/>
            <a:r>
              <a:rPr lang="en-US" dirty="0" smtClean="0"/>
              <a:t>simple ideas: </a:t>
            </a:r>
            <a:r>
              <a:rPr lang="en-US" dirty="0" err="1" smtClean="0"/>
              <a:t>Chernoff</a:t>
            </a:r>
            <a:r>
              <a:rPr lang="en-US" dirty="0" smtClean="0"/>
              <a:t> faces and star plots</a:t>
            </a:r>
          </a:p>
          <a:p>
            <a:pPr lvl="1"/>
            <a:r>
              <a:rPr lang="en-US" dirty="0" err="1" smtClean="0"/>
              <a:t>Ggobi</a:t>
            </a:r>
            <a:r>
              <a:rPr lang="en-US" dirty="0" smtClean="0"/>
              <a:t> (can link to R) or </a:t>
            </a:r>
            <a:r>
              <a:rPr lang="en-US" dirty="0" err="1" smtClean="0"/>
              <a:t>tourr</a:t>
            </a:r>
            <a:r>
              <a:rPr lang="en-US" dirty="0" smtClean="0"/>
              <a:t> package and associated GUI for projection-based tours through data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gplot2 has many plotting options – easy to make maps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Infusing Visualization into a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74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4419600" cy="4635691"/>
          </a:xfrm>
        </p:spPr>
        <p:txBody>
          <a:bodyPr>
            <a:normAutofit/>
          </a:bodyPr>
          <a:lstStyle/>
          <a:p>
            <a:r>
              <a:rPr lang="en-US" dirty="0" err="1" smtClean="0"/>
              <a:t>Tourr</a:t>
            </a:r>
            <a:r>
              <a:rPr lang="en-US" dirty="0" smtClean="0"/>
              <a:t> package in R; example on flea beetle data set</a:t>
            </a:r>
          </a:p>
          <a:p>
            <a:r>
              <a:rPr lang="en-US" dirty="0" smtClean="0"/>
              <a:t>Colors are different species; six measurement variables are scaled; length of axes shows projection coordinates</a:t>
            </a:r>
          </a:p>
          <a:p>
            <a:r>
              <a:rPr lang="en-US" dirty="0" smtClean="0"/>
              <a:t>Simple command:</a:t>
            </a:r>
          </a:p>
          <a:p>
            <a:pPr marL="109728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animate_xy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(flea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[,-7],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col=flea[,7])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Visualization 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2" t="12454" r="11896" b="13140"/>
          <a:stretch/>
        </p:blipFill>
        <p:spPr bwMode="auto">
          <a:xfrm>
            <a:off x="4571999" y="1304636"/>
            <a:ext cx="4414981" cy="4248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7800" y="5638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Ended tour on this frame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17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Introduce students to alternative data formats such as streaming data or data in large databases</a:t>
            </a:r>
          </a:p>
          <a:p>
            <a:r>
              <a:rPr lang="en-US" dirty="0" smtClean="0"/>
              <a:t>Discuss computational issues and issues computing ‘online’ rather than ‘offline’</a:t>
            </a:r>
          </a:p>
          <a:p>
            <a:r>
              <a:rPr lang="en-US" dirty="0" smtClean="0"/>
              <a:t>Discuss issues with multiple testing including possible solutions such as false discovery rates</a:t>
            </a:r>
          </a:p>
          <a:p>
            <a:r>
              <a:rPr lang="en-US" dirty="0" smtClean="0"/>
              <a:t>Discuss possibilities of sparse solutions to deal with some associated problems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Infusing Big Data into a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61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Definition of a data scientist: </a:t>
            </a:r>
          </a:p>
          <a:p>
            <a:pPr marL="109728" indent="0">
              <a:buNone/>
            </a:pPr>
            <a:r>
              <a:rPr lang="en-US" sz="2400" dirty="0" smtClean="0"/>
              <a:t>“a </a:t>
            </a:r>
            <a:r>
              <a:rPr lang="en-US" sz="2400" dirty="0"/>
              <a:t>data scientist is someone who can obtain, scrub, explore, model and interpret data, blending hacking, statistics and machine </a:t>
            </a:r>
            <a:r>
              <a:rPr lang="en-US" sz="2400" dirty="0" smtClean="0"/>
              <a:t>learning.” (</a:t>
            </a:r>
            <a:r>
              <a:rPr lang="en-US" sz="2400" dirty="0"/>
              <a:t>Daniel </a:t>
            </a:r>
            <a:r>
              <a:rPr lang="en-US" sz="2400" dirty="0" err="1" smtClean="0"/>
              <a:t>Tunkelang</a:t>
            </a:r>
            <a:r>
              <a:rPr lang="en-US" sz="2400" dirty="0" smtClean="0"/>
              <a:t>, LinkedIn; </a:t>
            </a:r>
            <a:r>
              <a:rPr lang="en-US" sz="2400" dirty="0"/>
              <a:t>Forbes 2011 article</a:t>
            </a:r>
            <a:r>
              <a:rPr lang="en-US" sz="2400" dirty="0" smtClean="0"/>
              <a:t>)</a:t>
            </a:r>
          </a:p>
          <a:p>
            <a:pPr marL="109728" indent="0">
              <a:buNone/>
            </a:pPr>
            <a:endParaRPr lang="en-US" sz="2400" dirty="0" smtClean="0"/>
          </a:p>
          <a:p>
            <a:r>
              <a:rPr lang="en-US" dirty="0" smtClean="0"/>
              <a:t>Our students need to </a:t>
            </a:r>
            <a:r>
              <a:rPr lang="en-US" smtClean="0"/>
              <a:t>develop and practice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Computing skills</a:t>
            </a:r>
          </a:p>
          <a:p>
            <a:pPr lvl="1"/>
            <a:r>
              <a:rPr lang="en-US" dirty="0" smtClean="0"/>
              <a:t>Communication skills</a:t>
            </a:r>
          </a:p>
          <a:p>
            <a:pPr lvl="1"/>
            <a:r>
              <a:rPr lang="en-US" dirty="0" smtClean="0"/>
              <a:t>Asking questions</a:t>
            </a:r>
          </a:p>
          <a:p>
            <a:r>
              <a:rPr lang="en-US" dirty="0" smtClean="0"/>
              <a:t>And have opportunities to be inquisitive and creative along the way</a:t>
            </a:r>
            <a:endParaRPr lang="en-US" dirty="0"/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28600"/>
            <a:ext cx="8763000" cy="792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Infusing Data Science Skills into a Course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262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05400"/>
          </a:xfrm>
        </p:spPr>
        <p:txBody>
          <a:bodyPr/>
          <a:lstStyle/>
          <a:p>
            <a:r>
              <a:rPr lang="en-US" dirty="0" smtClean="0"/>
              <a:t>The sky (or rather, computational resources) is the limit!</a:t>
            </a:r>
          </a:p>
          <a:p>
            <a:r>
              <a:rPr lang="en-US" dirty="0" smtClean="0"/>
              <a:t>Group projects offer a real benefit to students to learn from one another and produce something no individual one of them could have</a:t>
            </a:r>
          </a:p>
          <a:p>
            <a:r>
              <a:rPr lang="en-US" dirty="0" smtClean="0"/>
              <a:t>Incorporate open-ended questions (or let them brainstorm their own questions)</a:t>
            </a:r>
          </a:p>
          <a:p>
            <a:r>
              <a:rPr lang="en-US" dirty="0" smtClean="0"/>
              <a:t>Incorporate presentations (can be done at many stages of the project – proposals, handouts, final presentations, writing abstracts and reports)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84582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Emphasis on Projects with Real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6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199</TotalTime>
  <Words>698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Visualization and Data Science with Big Data in a Multivariate Data Analysis Elective</vt:lpstr>
      <vt:lpstr>The W’s of Visualization and Data Science with Big Data</vt:lpstr>
      <vt:lpstr>A Potential Home in Elective Courses</vt:lpstr>
      <vt:lpstr>Stat 330: Multivariate Data Analysis  at Amherst College</vt:lpstr>
      <vt:lpstr>Infusing Visualization into a Course</vt:lpstr>
      <vt:lpstr>Visualization Example</vt:lpstr>
      <vt:lpstr>Infusing Big Data into a Course</vt:lpstr>
      <vt:lpstr>Infusing Data Science Skills into a Course</vt:lpstr>
      <vt:lpstr>Emphasis on Projects with Real Data</vt:lpstr>
      <vt:lpstr>Resources for Instructors</vt:lpstr>
    </vt:vector>
  </TitlesOfParts>
  <Company>Amherst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Visualization and Data Science with Big Data in a Multivariate Data Analysis Elective</dc:title>
  <dc:creator>Amy Wagaman</dc:creator>
  <cp:lastModifiedBy>Amy Wagaman</cp:lastModifiedBy>
  <cp:revision>35</cp:revision>
  <cp:lastPrinted>2014-05-05T20:04:11Z</cp:lastPrinted>
  <dcterms:created xsi:type="dcterms:W3CDTF">2014-03-25T18:07:53Z</dcterms:created>
  <dcterms:modified xsi:type="dcterms:W3CDTF">2014-05-06T12:37:14Z</dcterms:modified>
</cp:coreProperties>
</file>