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Lst>
  <p:notesMasterIdLst>
    <p:notesMasterId r:id="rId45"/>
  </p:notesMasterIdLst>
  <p:handoutMasterIdLst>
    <p:handoutMasterId r:id="rId46"/>
  </p:handoutMasterIdLst>
  <p:sldIdLst>
    <p:sldId id="331" r:id="rId2"/>
    <p:sldId id="369" r:id="rId3"/>
    <p:sldId id="353" r:id="rId4"/>
    <p:sldId id="371" r:id="rId5"/>
    <p:sldId id="400" r:id="rId6"/>
    <p:sldId id="415" r:id="rId7"/>
    <p:sldId id="414" r:id="rId8"/>
    <p:sldId id="398" r:id="rId9"/>
    <p:sldId id="417" r:id="rId10"/>
    <p:sldId id="407" r:id="rId11"/>
    <p:sldId id="408" r:id="rId12"/>
    <p:sldId id="409" r:id="rId13"/>
    <p:sldId id="410" r:id="rId14"/>
    <p:sldId id="422" r:id="rId15"/>
    <p:sldId id="413" r:id="rId16"/>
    <p:sldId id="356" r:id="rId17"/>
    <p:sldId id="357" r:id="rId18"/>
    <p:sldId id="358" r:id="rId19"/>
    <p:sldId id="362" r:id="rId20"/>
    <p:sldId id="376" r:id="rId21"/>
    <p:sldId id="377" r:id="rId22"/>
    <p:sldId id="378" r:id="rId23"/>
    <p:sldId id="379" r:id="rId24"/>
    <p:sldId id="380" r:id="rId25"/>
    <p:sldId id="411" r:id="rId26"/>
    <p:sldId id="383" r:id="rId27"/>
    <p:sldId id="412" r:id="rId28"/>
    <p:sldId id="385" r:id="rId29"/>
    <p:sldId id="386" r:id="rId30"/>
    <p:sldId id="387" r:id="rId31"/>
    <p:sldId id="388" r:id="rId32"/>
    <p:sldId id="389" r:id="rId33"/>
    <p:sldId id="390" r:id="rId34"/>
    <p:sldId id="391" r:id="rId35"/>
    <p:sldId id="392" r:id="rId36"/>
    <p:sldId id="393" r:id="rId37"/>
    <p:sldId id="418" r:id="rId38"/>
    <p:sldId id="419" r:id="rId39"/>
    <p:sldId id="420" r:id="rId40"/>
    <p:sldId id="396" r:id="rId41"/>
    <p:sldId id="421" r:id="rId42"/>
    <p:sldId id="364" r:id="rId43"/>
    <p:sldId id="399"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5pPr>
    <a:lvl6pPr marL="2286000" algn="l" defTabSz="457200" rtl="0" eaLnBrk="1" latinLnBrk="0" hangingPunct="1">
      <a:defRPr sz="2400" kern="1200">
        <a:solidFill>
          <a:schemeClr val="tx1"/>
        </a:solidFill>
        <a:latin typeface="45 Helvetica Light" charset="0"/>
        <a:ea typeface="ＭＳ Ｐゴシック" charset="0"/>
        <a:cs typeface="ＭＳ Ｐゴシック" charset="0"/>
      </a:defRPr>
    </a:lvl6pPr>
    <a:lvl7pPr marL="2743200" algn="l" defTabSz="457200" rtl="0" eaLnBrk="1" latinLnBrk="0" hangingPunct="1">
      <a:defRPr sz="2400" kern="1200">
        <a:solidFill>
          <a:schemeClr val="tx1"/>
        </a:solidFill>
        <a:latin typeface="45 Helvetica Light" charset="0"/>
        <a:ea typeface="ＭＳ Ｐゴシック" charset="0"/>
        <a:cs typeface="ＭＳ Ｐゴシック" charset="0"/>
      </a:defRPr>
    </a:lvl7pPr>
    <a:lvl8pPr marL="3200400" algn="l" defTabSz="457200" rtl="0" eaLnBrk="1" latinLnBrk="0" hangingPunct="1">
      <a:defRPr sz="2400" kern="1200">
        <a:solidFill>
          <a:schemeClr val="tx1"/>
        </a:solidFill>
        <a:latin typeface="45 Helvetica Light" charset="0"/>
        <a:ea typeface="ＭＳ Ｐゴシック" charset="0"/>
        <a:cs typeface="ＭＳ Ｐゴシック" charset="0"/>
      </a:defRPr>
    </a:lvl8pPr>
    <a:lvl9pPr marL="3657600" algn="l" defTabSz="457200" rtl="0" eaLnBrk="1" latinLnBrk="0" hangingPunct="1">
      <a:defRPr sz="2400" kern="1200">
        <a:solidFill>
          <a:schemeClr val="tx1"/>
        </a:solidFill>
        <a:latin typeface="45 Helvetica Ligh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500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6" autoAdjust="0"/>
    <p:restoredTop sz="94660"/>
  </p:normalViewPr>
  <p:slideViewPr>
    <p:cSldViewPr>
      <p:cViewPr varScale="1">
        <p:scale>
          <a:sx n="85" d="100"/>
          <a:sy n="85" d="100"/>
        </p:scale>
        <p:origin x="-11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45 Helvetica Light" pitchFamily="-110" charset="0"/>
                <a:ea typeface="Geneva" charset="0"/>
                <a:cs typeface="Geneva"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73EBDB-7A43-D547-B585-074159533B97}" type="datetime1">
              <a:rPr lang="en-US"/>
              <a:pPr>
                <a:defRPr/>
              </a:pPr>
              <a:t>5/16/12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45 Helvetica Light" pitchFamily="-110" charset="0"/>
                <a:ea typeface="Geneva" charset="0"/>
                <a:cs typeface="Geneva"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6B4208E-2FB5-1A40-80C0-57786122CA9B}" type="slidenum">
              <a:rPr lang="en-US"/>
              <a:pPr>
                <a:defRPr/>
              </a:pPr>
              <a:t>‹#›</a:t>
            </a:fld>
            <a:endParaRPr lang="en-US"/>
          </a:p>
        </p:txBody>
      </p:sp>
    </p:spTree>
    <p:extLst>
      <p:ext uri="{BB962C8B-B14F-4D97-AF65-F5344CB8AC3E}">
        <p14:creationId xmlns:p14="http://schemas.microsoft.com/office/powerpoint/2010/main" val="726636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45 Helvetica Light" pitchFamily="-110" charset="0"/>
                <a:ea typeface="Geneva" pitchFamily="-110" charset="-128"/>
                <a:cs typeface="Geneva" pitchFamily="-110"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9D6EE03-6BD2-B745-A616-7A3AA4C99B5E}" type="slidenum">
              <a:rPr lang="en-US"/>
              <a:pPr>
                <a:defRPr/>
              </a:pPr>
              <a:t>‹#›</a:t>
            </a:fld>
            <a:endParaRPr lang="en-US"/>
          </a:p>
        </p:txBody>
      </p:sp>
    </p:spTree>
    <p:extLst>
      <p:ext uri="{BB962C8B-B14F-4D97-AF65-F5344CB8AC3E}">
        <p14:creationId xmlns:p14="http://schemas.microsoft.com/office/powerpoint/2010/main" val="2957156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edcommunity.apple.com/ali/galleryfiles/11365/feedbacktoinstructor.jp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26BEDDB9-B9B0-A34C-9147-26CFA226E5B5}"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0BA9206D-19DF-B842-8DBC-698464D2D2E4}" type="slidenum">
              <a:rPr lang="en-US" sz="1200"/>
              <a:pPr/>
              <a:t>14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DB8DE67-C79F-D946-B3EE-007139912A32}" type="slidenum">
              <a:rPr lang="en-US" sz="1200"/>
              <a:pPr/>
              <a:t>15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spcBef>
                <a:spcPct val="0"/>
              </a:spcBef>
            </a:pPr>
            <a:r>
              <a:rPr lang="en-US" sz="800">
                <a:latin typeface="Arial" charset="0"/>
              </a:rPr>
              <a:t>NO</a:t>
            </a:r>
          </a:p>
          <a:p>
            <a:pPr marL="228600" indent="-228600" eaLnBrk="1" hangingPunct="1">
              <a:lnSpc>
                <a:spcPct val="80000"/>
              </a:lnSpc>
              <a:spcBef>
                <a:spcPct val="0"/>
              </a:spcBef>
            </a:pPr>
            <a:endParaRPr lang="en-US" sz="800">
              <a:latin typeface="Arial" charset="0"/>
            </a:endParaRPr>
          </a:p>
          <a:p>
            <a:pPr marL="228600" indent="-228600" eaLnBrk="1" hangingPunct="1">
              <a:lnSpc>
                <a:spcPct val="80000"/>
              </a:lnSpc>
              <a:spcBef>
                <a:spcPct val="0"/>
              </a:spcBef>
            </a:pPr>
            <a:r>
              <a:rPr lang="en-US" sz="800">
                <a:latin typeface="Arial" charset="0"/>
              </a:rPr>
              <a:t>The most powerful feature of web-based instruction is that it allows us to embed assessment into every instructional activity and use the data from those embedded assessments to drive powerful feedback loops for continuous evaluation and improvement.</a:t>
            </a:r>
          </a:p>
          <a:p>
            <a:pPr marL="228600" indent="-228600" eaLnBrk="1" hangingPunct="1">
              <a:lnSpc>
                <a:spcPct val="80000"/>
              </a:lnSpc>
              <a:spcBef>
                <a:spcPct val="0"/>
              </a:spcBef>
            </a:pPr>
            <a:endParaRPr lang="en-US" sz="800">
              <a:latin typeface="Arial" charset="0"/>
            </a:endParaRPr>
          </a:p>
          <a:p>
            <a:pPr marL="228600" indent="-228600" eaLnBrk="1" hangingPunct="1">
              <a:lnSpc>
                <a:spcPct val="80000"/>
              </a:lnSpc>
            </a:pPr>
            <a:r>
              <a:rPr lang="en-US" sz="800">
                <a:latin typeface="Arial" charset="0"/>
              </a:rPr>
              <a:t>By </a:t>
            </a:r>
            <a:r>
              <a:rPr lang="ja-JP" altLang="en-US" sz="800">
                <a:latin typeface="Arial" charset="0"/>
              </a:rPr>
              <a:t>“</a:t>
            </a:r>
            <a:r>
              <a:rPr lang="en-US" altLang="ja-JP" sz="800">
                <a:latin typeface="Arial" charset="0"/>
              </a:rPr>
              <a:t>feedback</a:t>
            </a:r>
            <a:r>
              <a:rPr lang="ja-JP" altLang="en-US" sz="800">
                <a:latin typeface="Arial" charset="0"/>
              </a:rPr>
              <a:t>”</a:t>
            </a:r>
            <a:r>
              <a:rPr lang="en-US" altLang="ja-JP" sz="800">
                <a:latin typeface="Arial" charset="0"/>
              </a:rPr>
              <a:t> we mean information derived from student activities that is used to influence or modify further performance.</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b="1">
                <a:latin typeface="Arial" charset="0"/>
              </a:rPr>
              <a:t>Feedback to students:</a:t>
            </a:r>
            <a:endParaRPr lang="en-US" sz="800">
              <a:latin typeface="Arial" charset="0"/>
            </a:endParaRPr>
          </a:p>
          <a:p>
            <a:pPr marL="228600" indent="-228600" eaLnBrk="1" hangingPunct="1">
              <a:lnSpc>
                <a:spcPct val="80000"/>
              </a:lnSpc>
            </a:pPr>
            <a:r>
              <a:rPr lang="en-US" sz="800">
                <a:latin typeface="Arial" charset="0"/>
              </a:rPr>
              <a:t>In the case of feedback to students, we refer to corrections, suggestions and cues that are tailored to the individual</a:t>
            </a:r>
            <a:r>
              <a:rPr lang="ja-JP" altLang="en-US" sz="800">
                <a:latin typeface="Arial" charset="0"/>
              </a:rPr>
              <a:t>’</a:t>
            </a:r>
            <a:r>
              <a:rPr lang="en-US" altLang="ja-JP" sz="800">
                <a:latin typeface="Arial" charset="0"/>
              </a:rPr>
              <a:t>s current performance and that encourage revision and refinement. Many learning studies have shown that students</a:t>
            </a:r>
            <a:r>
              <a:rPr lang="ja-JP" altLang="en-US" sz="800">
                <a:latin typeface="Arial" charset="0"/>
              </a:rPr>
              <a:t>’</a:t>
            </a:r>
            <a:r>
              <a:rPr lang="en-US" altLang="ja-JP" sz="800">
                <a:latin typeface="Arial" charset="0"/>
              </a:rPr>
              <a:t> learning improves and their understanding deepens when they are given timely and targeted feedback on their work (Butler &amp; Winne, 1995; NRC, 2004.) Regarding the timing and frequency of feedback, the best learning outcomes occur when feedback comes immediately after the students</a:t>
            </a:r>
            <a:r>
              <a:rPr lang="ja-JP" altLang="en-US" sz="800">
                <a:latin typeface="Arial" charset="0"/>
              </a:rPr>
              <a:t>’</a:t>
            </a:r>
            <a:r>
              <a:rPr lang="en-US" altLang="ja-JP" sz="800">
                <a:latin typeface="Arial" charset="0"/>
              </a:rPr>
              <a:t> response but not before the student is ready to revise his or her understanding (Corbett &amp; Anderson, 2001).</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b="1">
                <a:latin typeface="Arial" charset="0"/>
              </a:rPr>
              <a:t>Feedback to Instructors </a:t>
            </a:r>
          </a:p>
          <a:p>
            <a:pPr marL="228600" indent="-228600" eaLnBrk="1" hangingPunct="1">
              <a:lnSpc>
                <a:spcPct val="80000"/>
              </a:lnSpc>
            </a:pPr>
            <a:r>
              <a:rPr lang="en-US" sz="800">
                <a:latin typeface="Arial" charset="0"/>
                <a:hlinkClick r:id="rId3"/>
              </a:rPr>
              <a:t> </a:t>
            </a:r>
            <a:endParaRPr lang="en-US" sz="800">
              <a:latin typeface="Arial" charset="0"/>
            </a:endParaRPr>
          </a:p>
          <a:p>
            <a:pPr marL="228600" indent="-228600" eaLnBrk="1" hangingPunct="1">
              <a:lnSpc>
                <a:spcPct val="80000"/>
              </a:lnSpc>
            </a:pPr>
            <a:r>
              <a:rPr lang="en-US" sz="800">
                <a:latin typeface="Arial" charset="0"/>
              </a:rPr>
              <a:t>In traditional face-to-face classrooms, the feedback loop between student learning activities and instructor activities is always cycling unmediated by technology. The traditional instructor-student feedback loop works well in classrooms that have an expert teacher and a not unreasonably heterogeneous class. For example, the instructor recognizes a need for additional explanation or practice by listening students' questions or by seeing confused looks on students' faces. In an online environment, this dynamic feedback loop is broken. The richness of the data we are collecting about student use and learning provides an unprecedented opportunity for keeping instructors in tune with the many aspects of students</a:t>
            </a:r>
            <a:r>
              <a:rPr lang="ja-JP" altLang="en-US" sz="800">
                <a:latin typeface="Arial" charset="0"/>
              </a:rPr>
              <a:t>’</a:t>
            </a:r>
            <a:r>
              <a:rPr lang="en-US" altLang="ja-JP" sz="800">
                <a:latin typeface="Arial" charset="0"/>
              </a:rPr>
              <a:t> learning.</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a:latin typeface="Arial" charset="0"/>
              </a:rPr>
              <a:t>Ideally, OLI courses can assist instructors in addressing the challenges they confront as a result of the increasing variability in their students</a:t>
            </a:r>
            <a:r>
              <a:rPr lang="ja-JP" altLang="en-US" sz="800">
                <a:latin typeface="Arial" charset="0"/>
              </a:rPr>
              <a:t>’</a:t>
            </a:r>
            <a:r>
              <a:rPr lang="en-US" altLang="ja-JP" sz="800">
                <a:latin typeface="Arial" charset="0"/>
              </a:rPr>
              <a:t> background knowledge, relevant skills and future goals. Creating an effective feedback loop to instructors using the OLI courses is our current area of research. Some of the research questions we are exploring in this area are:  What measures best capture when students </a:t>
            </a:r>
            <a:r>
              <a:rPr lang="ja-JP" altLang="en-US" sz="800">
                <a:latin typeface="Arial" charset="0"/>
              </a:rPr>
              <a:t>“</a:t>
            </a:r>
            <a:r>
              <a:rPr lang="en-US" altLang="ja-JP" sz="800">
                <a:latin typeface="Arial" charset="0"/>
              </a:rPr>
              <a:t>get it</a:t>
            </a:r>
            <a:r>
              <a:rPr lang="ja-JP" altLang="en-US" sz="800">
                <a:latin typeface="Arial" charset="0"/>
              </a:rPr>
              <a:t>”</a:t>
            </a:r>
            <a:r>
              <a:rPr lang="en-US" altLang="ja-JP" sz="800">
                <a:latin typeface="Arial" charset="0"/>
              </a:rPr>
              <a:t> ? How do we construct an accurate representation of students</a:t>
            </a:r>
            <a:r>
              <a:rPr lang="ja-JP" altLang="en-US" sz="800">
                <a:latin typeface="Arial" charset="0"/>
              </a:rPr>
              <a:t>’</a:t>
            </a:r>
            <a:r>
              <a:rPr lang="en-US" altLang="ja-JP" sz="800">
                <a:latin typeface="Arial" charset="0"/>
              </a:rPr>
              <a:t> knowledge? What is the most effective way to present this information to instructors? How can we best support instructors in making use of such information?</a:t>
            </a:r>
            <a:endParaRPr lang="en-US" sz="8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 student prepared for class by going over learning objective A and B.</a:t>
            </a:r>
          </a:p>
          <a:p>
            <a:r>
              <a:rPr lang="en-US">
                <a:latin typeface="Arial" charset="0"/>
              </a:rPr>
              <a:t>System – targeted feedback + records students interaction with the system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3AED1D1C-7A46-B74E-90D3-9D25FD60B00C}" type="slidenum">
              <a:rPr lang="en-US" sz="1200"/>
              <a:pPr/>
              <a:t>17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Prepares class based on how students do on the different learning objective.</a:t>
            </a:r>
          </a:p>
          <a:p>
            <a:r>
              <a:rPr lang="en-US">
                <a:latin typeface="Arial" charset="0"/>
              </a:rPr>
              <a:t>Learning Dashboard reveals that students are struggling with learning objective A.</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7CAA0E29-A49A-7A42-A6BE-0DE0D0DA0C81}" type="slidenum">
              <a:rPr lang="en-US" sz="1200"/>
              <a:pPr/>
              <a:t>18</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I see that you all got learning objective B, so we’ll focus on</a:t>
            </a:r>
          </a:p>
          <a:p>
            <a:r>
              <a:rPr lang="en-US">
                <a:latin typeface="Arial" charset="0"/>
              </a:rPr>
              <a:t>Giving more examples on learning objective A.</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EAE037B-F8A7-5D4C-A469-5BDAA797078C}" type="slidenum">
              <a:rPr lang="en-US" sz="1200"/>
              <a:pPr/>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Hewlett:</a:t>
            </a:r>
          </a:p>
          <a:p>
            <a:r>
              <a:rPr lang="en-US">
                <a:latin typeface="Arial" charset="0"/>
              </a:rPr>
              <a:t>Let’s see whether if you teach this way….</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150E58D1-7E1D-9547-B161-B8BCC5E89203}" type="slidenum">
              <a:rPr lang="en-US" sz="1200"/>
              <a:pPr/>
              <a:t>20</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D29042FC-3221-0943-987C-054163C9AA10}" type="slidenum">
              <a:rPr lang="en-US" sz="1200"/>
              <a:pPr/>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1E93018-826F-5E41-BD89-D15D5B509259}" type="slidenum">
              <a:rPr lang="en-US" sz="900">
                <a:latin typeface="Arial Narrow" charset="0"/>
                <a:cs typeface="Arial Narrow" charset="0"/>
              </a:rPr>
              <a:pPr/>
              <a:t>22</a:t>
            </a:fld>
            <a:endParaRPr lang="en-US" sz="900">
              <a:latin typeface="Arial Narrow" charset="0"/>
              <a:cs typeface="Arial Narrow"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Helvetica Neue Light" charset="0"/>
            </a:endParaRPr>
          </a:p>
          <a:p>
            <a:endParaRPr lang="en-US">
              <a:latin typeface="Arial Narrow"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272B8AB0-5F4E-B240-B645-24100130E913}" type="slidenum">
              <a:rPr lang="en-US" sz="900">
                <a:latin typeface="Arial Narrow" charset="0"/>
                <a:cs typeface="Arial Narrow" charset="0"/>
              </a:rPr>
              <a:pPr/>
              <a:t>23</a:t>
            </a:fld>
            <a:endParaRPr lang="en-US" sz="900">
              <a:latin typeface="Arial Narrow" charset="0"/>
              <a:cs typeface="Arial Narrow"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latin typeface="Arial" charset="0"/>
              </a:rPr>
              <a:t>One of the messages that came out of a meeting between college leaders and OBAMA is:</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EAE17539-2F71-1C49-BFAE-64BF5EAE35F9}"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Narrow" charset="0"/>
              </a:rPr>
              <a:t>Standardized measures for statistical literacy f</a:t>
            </a:r>
          </a:p>
          <a:p>
            <a:endParaRPr lang="en-US" altLang="ja-JP">
              <a:latin typeface="Arial Narrow" charset="0"/>
            </a:endParaRPr>
          </a:p>
          <a:p>
            <a:r>
              <a:rPr lang="ja-JP" altLang="en-US">
                <a:latin typeface="Arial Narrow" charset="0"/>
              </a:rPr>
              <a:t>“</a:t>
            </a:r>
            <a:r>
              <a:rPr lang="en-US" altLang="ja-JP">
                <a:latin typeface="Arial Narrow" charset="0"/>
              </a:rPr>
              <a:t>CAOS measures outcomes for which I would be disappointed if they were not achieved by students who succeed in my statistics courses.</a:t>
            </a:r>
            <a:r>
              <a:rPr lang="ja-JP" altLang="en-US">
                <a:latin typeface="Arial Narrow" charset="0"/>
              </a:rPr>
              <a:t>”</a:t>
            </a:r>
            <a:r>
              <a:rPr lang="en-US" altLang="ja-JP">
                <a:latin typeface="Arial Narrow" charset="0"/>
              </a:rPr>
              <a:t> </a:t>
            </a:r>
            <a:endParaRPr lang="en-US">
              <a:latin typeface="Arial Narrow"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E11AB822-2286-F940-B776-F1EAD67B1351}" type="slidenum">
              <a:rPr lang="en-US" sz="900">
                <a:latin typeface="Arial Narrow" charset="0"/>
                <a:cs typeface="Arial Narrow" charset="0"/>
              </a:rPr>
              <a:pPr/>
              <a:t>24</a:t>
            </a:fld>
            <a:endParaRPr lang="en-US" sz="900">
              <a:latin typeface="Arial Narrow" charset="0"/>
              <a:cs typeface="Arial Narrow"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328DB008-8EB9-0F4B-9BAB-99327DA4DF5A}" type="slidenum">
              <a:rPr lang="en-US" sz="900">
                <a:latin typeface="Arial Narrow" charset="0"/>
                <a:cs typeface="Arial Narrow" charset="0"/>
              </a:rPr>
              <a:pPr/>
              <a:t>25</a:t>
            </a:fld>
            <a:endParaRPr lang="en-US" sz="900">
              <a:latin typeface="Arial Narrow" charset="0"/>
              <a:cs typeface="Arial Narrow"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Narrow"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Maybe they spend more time?</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D83FAB7-5E70-3C43-AE89-378FCDAF18AE}" type="slidenum">
              <a:rPr lang="en-US" sz="1200"/>
              <a:pPr/>
              <a:t>26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A40C8D6C-DF78-E14A-9137-D4545281AEBA}" type="slidenum">
              <a:rPr lang="en-US" sz="900">
                <a:latin typeface="Arial Narrow" charset="0"/>
                <a:cs typeface="Arial Narrow" charset="0"/>
              </a:rPr>
              <a:pPr/>
              <a:t>27</a:t>
            </a:fld>
            <a:endParaRPr lang="en-US" sz="900">
              <a:latin typeface="Arial Narrow" charset="0"/>
              <a:cs typeface="Arial Narrow"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Narrow"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716B79EA-E043-8844-9C57-00C5E6661AEB}" type="slidenum">
              <a:rPr lang="en-US" sz="1200"/>
              <a:pPr/>
              <a:t>28</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26640053-A85F-1C40-8472-829F80FF674A}" type="slidenum">
              <a:rPr lang="en-US" sz="900">
                <a:latin typeface="Arial Narrow" charset="0"/>
                <a:cs typeface="Arial Narrow" charset="0"/>
              </a:rPr>
              <a:pPr/>
              <a:t>29</a:t>
            </a:fld>
            <a:endParaRPr lang="en-US" sz="900">
              <a:latin typeface="Arial Narrow" charset="0"/>
              <a:cs typeface="Arial Narrow"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Narrow"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Narrow" charset="0"/>
              </a:rPr>
              <a:t>6 months delay for accelerated condition</a:t>
            </a:r>
          </a:p>
          <a:p>
            <a:r>
              <a:rPr lang="en-US">
                <a:latin typeface="Arial Narrow" charset="0"/>
              </a:rPr>
              <a:t>4 month delay for traditional controls</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C3B802F8-8D64-C74F-8853-8F7F4829F98E}" type="slidenum">
              <a:rPr lang="en-US" sz="900">
                <a:latin typeface="Arial Narrow" charset="0"/>
                <a:cs typeface="Arial Narrow" charset="0"/>
              </a:rPr>
              <a:pPr/>
              <a:t>30</a:t>
            </a:fld>
            <a:endParaRPr lang="en-US" sz="900">
              <a:latin typeface="Arial Narrow" charset="0"/>
              <a:cs typeface="Arial Narrow"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DDCCC727-E4E1-A04D-A8FD-E4C3A997E84A}" type="slidenum">
              <a:rPr lang="en-US" sz="900">
                <a:latin typeface="Arial Narrow" charset="0"/>
                <a:cs typeface="Arial Narrow" charset="0"/>
              </a:rPr>
              <a:pPr/>
              <a:t>31</a:t>
            </a:fld>
            <a:endParaRPr lang="en-US" sz="900">
              <a:latin typeface="Arial Narrow" charset="0"/>
              <a:cs typeface="Arial Narrow"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Narrow"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BEBDCA58-0225-9D4D-B6D4-D5E6F51C9A77}" type="slidenum">
              <a:rPr lang="en-US" sz="1200"/>
              <a:pPr/>
              <a:t>32</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E1DF7DBA-E804-3E48-B148-77044B7A953C}" type="slidenum">
              <a:rPr lang="en-US" sz="900">
                <a:latin typeface="Arial Narrow" charset="0"/>
                <a:cs typeface="Arial Narrow" charset="0"/>
              </a:rPr>
              <a:pPr/>
              <a:t>33</a:t>
            </a:fld>
            <a:endParaRPr lang="en-US" sz="900">
              <a:latin typeface="Arial Narrow" charset="0"/>
              <a:cs typeface="Arial Narrow"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44588" y="684213"/>
            <a:ext cx="4572000" cy="3429000"/>
          </a:xfrm>
          <a:ln/>
        </p:spPr>
      </p:sp>
      <p:sp>
        <p:nvSpPr>
          <p:cNvPr id="20482"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charset="0"/>
              </a:rPr>
              <a:t>CREATING…</a:t>
            </a:r>
          </a:p>
          <a:p>
            <a:pPr eaLnBrk="1" hangingPunct="1"/>
            <a:r>
              <a:rPr lang="en-US" sz="1400">
                <a:latin typeface="Arial" charset="0"/>
              </a:rPr>
              <a:t>Should mention:</a:t>
            </a:r>
          </a:p>
          <a:p>
            <a:pPr eaLnBrk="1" hangingPunct="1"/>
            <a:r>
              <a:rPr lang="en-US" sz="1400">
                <a:latin typeface="Arial" charset="0"/>
              </a:rPr>
              <a:t>Not collections of materials to support teaching</a:t>
            </a:r>
          </a:p>
          <a:p>
            <a:pPr eaLnBrk="1" hangingPunct="1"/>
            <a:r>
              <a:rPr lang="en-US" sz="1400">
                <a:latin typeface="Arial" charset="0"/>
              </a:rPr>
              <a:t>MUCH HARDER CHALLENGE</a:t>
            </a:r>
          </a:p>
          <a:p>
            <a:pPr eaLnBrk="1" hangingPunct="1"/>
            <a:r>
              <a:rPr lang="en-US" sz="1400">
                <a:latin typeface="Arial" charset="0"/>
              </a:rPr>
              <a:t>Courses that will be Complete enactment of instruction.</a:t>
            </a:r>
          </a:p>
          <a:p>
            <a:pPr eaLnBrk="1" hangingPunct="1"/>
            <a:r>
              <a:rPr lang="en-US" sz="1400">
                <a:latin typeface="Arial" charset="0"/>
              </a:rPr>
              <a:t>Designed to support learners who do not have the benefit of an instructors.</a:t>
            </a:r>
          </a:p>
          <a:p>
            <a:pPr eaLnBrk="1" hangingPunct="1"/>
            <a:endParaRPr lang="en-US" sz="1400">
              <a:latin typeface="Arial" charset="0"/>
            </a:endParaRPr>
          </a:p>
          <a:p>
            <a:pPr eaLnBrk="1" hangingPunct="1"/>
            <a:r>
              <a:rPr lang="en-US" sz="1400">
                <a:latin typeface="Arial" charset="0"/>
              </a:rPr>
              <a:t>In practice: Used more in the Hybrid (Blended) mode – combined with face to face.</a:t>
            </a:r>
          </a:p>
          <a:p>
            <a:pPr eaLnBrk="1" hangingPunct="1"/>
            <a:endParaRPr lang="en-US" sz="1400">
              <a:latin typeface="Arial" charset="0"/>
            </a:endParaRPr>
          </a:p>
          <a:p>
            <a:pPr eaLnBrk="1" hangingPunct="1"/>
            <a:r>
              <a:rPr lang="en-US" sz="1400">
                <a:latin typeface="Arial" charset="0"/>
              </a:rPr>
              <a:t>Because they were designed as stand alone courses they work so well in the blended mode.</a:t>
            </a:r>
          </a:p>
          <a:p>
            <a:pPr eaLnBrk="1" hangingPunct="1"/>
            <a:endParaRPr lang="en-US" sz="14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A0A92164-3EB1-ED40-BAD1-5E4B60A196F5}" type="slidenum">
              <a:rPr lang="en-US" sz="1200"/>
              <a:pPr/>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012AA748-9E84-0B4A-B6F2-16C971A53F2E}" type="slidenum">
              <a:rPr lang="en-US" sz="900">
                <a:latin typeface="Arial Narrow" charset="0"/>
                <a:cs typeface="Arial Narrow" charset="0"/>
              </a:rPr>
              <a:pPr/>
              <a:t>35</a:t>
            </a:fld>
            <a:endParaRPr lang="en-US" sz="900">
              <a:latin typeface="Arial Narrow" charset="0"/>
              <a:cs typeface="Arial Narrow"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976803E7-0D90-5345-8FA6-24FA23C23932}" type="slidenum">
              <a:rPr lang="en-US" sz="1200"/>
              <a:pPr/>
              <a:t>36</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4817409B-C6BA-E64A-B821-AA7AD37379CE}" type="slidenum">
              <a:rPr lang="en-US" sz="1200"/>
              <a:pPr/>
              <a:t>40</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ECE1CE2F-68E6-B043-8AF7-8ABD6C629602}" type="slidenum">
              <a:rPr lang="en-US" sz="1200"/>
              <a:pPr/>
              <a:t>42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0EDA616F-6003-1740-BCFF-EA3794054295}" type="slidenum">
              <a:rPr lang="en-US" sz="1200"/>
              <a:pPr/>
              <a:t>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ko-KR" sz="900">
                <a:latin typeface="Arial" charset="0"/>
                <a:ea typeface="굴림" charset="0"/>
                <a:cs typeface="굴림" charset="0"/>
              </a:rPr>
              <a:t>Promoting coherence means teaching students how the discrete skills they are learning fit together in a meaningful big picture. Although the conceptual structure of knowledge in a domain is clear to experts, it is not to novices. The array of new ideas and unfamiliar terminology in introductory courses tends to overwhelm students into memorizing a set of isolated facts without understanding the underlying common principles (Chi, 2005; diSessa, 1993). </a:t>
            </a:r>
          </a:p>
          <a:p>
            <a:pPr>
              <a:lnSpc>
                <a:spcPct val="90000"/>
              </a:lnSpc>
            </a:pPr>
            <a:endParaRPr lang="en-US" altLang="ko-KR" sz="900">
              <a:latin typeface="Arial" charset="0"/>
              <a:ea typeface="굴림" charset="0"/>
              <a:cs typeface="굴림" charset="0"/>
            </a:endParaRPr>
          </a:p>
          <a:p>
            <a:pPr>
              <a:lnSpc>
                <a:spcPct val="90000"/>
              </a:lnSpc>
            </a:pPr>
            <a:r>
              <a:rPr lang="en-US" altLang="ko-KR" sz="900">
                <a:latin typeface="Arial" charset="0"/>
                <a:ea typeface="굴림" charset="0"/>
                <a:cs typeface="굴림" charset="0"/>
              </a:rPr>
              <a:t>Studies have shown that students learn new material better when it is presented in a structured manner that provides the conceptual framework or “big picture”. For students to benefit from a conceptual framework that organizes the material they are learning, instruction needs to make that framework salient, and students need to practice making connections between related ideas (Eylon &amp; Reif, 1984).</a:t>
            </a:r>
          </a:p>
          <a:p>
            <a:pPr>
              <a:lnSpc>
                <a:spcPct val="90000"/>
              </a:lnSpc>
            </a:pPr>
            <a:endParaRPr lang="en-US" altLang="ko-KR" sz="900">
              <a:latin typeface="Arial" charset="0"/>
              <a:ea typeface="굴림" charset="0"/>
              <a:cs typeface="굴림" charset="0"/>
            </a:endParaRPr>
          </a:p>
          <a:p>
            <a:pPr>
              <a:lnSpc>
                <a:spcPct val="90000"/>
              </a:lnSpc>
            </a:pPr>
            <a:r>
              <a:rPr lang="en-US" sz="1000">
                <a:latin typeface="Arial" charset="0"/>
                <a:cs typeface="ＭＳ Ｐゴシック" charset="0"/>
              </a:rPr>
              <a:t>&lt;Demo Stat Course&gt; mean/median/boxplot section.  </a:t>
            </a:r>
          </a:p>
          <a:p>
            <a:pPr>
              <a:lnSpc>
                <a:spcPct val="90000"/>
              </a:lnSpc>
            </a:pPr>
            <a:endParaRPr lang="en-US" sz="1000">
              <a:latin typeface="Arial" charset="0"/>
              <a:cs typeface="ＭＳ Ｐゴシック" charset="0"/>
            </a:endParaRPr>
          </a:p>
          <a:p>
            <a:pPr>
              <a:lnSpc>
                <a:spcPct val="90000"/>
              </a:lnSpc>
            </a:pPr>
            <a:r>
              <a:rPr lang="en-US" sz="1000">
                <a:latin typeface="Arial" charset="0"/>
                <a:cs typeface="ＭＳ Ｐゴシック" charset="0"/>
              </a:rPr>
              <a:t>Main points in Demo: </a:t>
            </a:r>
          </a:p>
          <a:p>
            <a:pPr>
              <a:lnSpc>
                <a:spcPct val="90000"/>
              </a:lnSpc>
            </a:pPr>
            <a:endParaRPr lang="en-US" sz="1000">
              <a:latin typeface="Arial" charset="0"/>
              <a:cs typeface="ＭＳ Ｐゴシック" charset="0"/>
            </a:endParaRPr>
          </a:p>
          <a:p>
            <a:pPr>
              <a:lnSpc>
                <a:spcPct val="90000"/>
              </a:lnSpc>
            </a:pPr>
            <a:r>
              <a:rPr lang="en-US" sz="1000">
                <a:latin typeface="Arial" charset="0"/>
                <a:cs typeface="ＭＳ Ｐゴシック" charset="0"/>
              </a:rPr>
              <a:t>Big Picture and structure of course</a:t>
            </a:r>
          </a:p>
          <a:p>
            <a:pPr>
              <a:lnSpc>
                <a:spcPct val="90000"/>
              </a:lnSpc>
            </a:pPr>
            <a:endParaRPr lang="en-US" sz="1000">
              <a:latin typeface="Arial" charset="0"/>
              <a:cs typeface="ＭＳ Ｐゴシック" charset="0"/>
            </a:endParaRPr>
          </a:p>
          <a:p>
            <a:pPr>
              <a:lnSpc>
                <a:spcPct val="90000"/>
              </a:lnSpc>
            </a:pPr>
            <a:r>
              <a:rPr lang="en-US" sz="900">
                <a:latin typeface="Arial" charset="0"/>
                <a:cs typeface="ＭＳ Ｐゴシック" charset="0"/>
              </a:rPr>
              <a:t>Effective Use of Media Elements: Course follows well researched principles to minimize cognitive load imposed by the learning design.</a:t>
            </a:r>
          </a:p>
          <a:p>
            <a:pPr>
              <a:lnSpc>
                <a:spcPct val="90000"/>
              </a:lnSpc>
            </a:pPr>
            <a:endParaRPr lang="en-US" sz="900">
              <a:latin typeface="Arial" charset="0"/>
              <a:cs typeface="ＭＳ Ｐゴシック" charset="0"/>
            </a:endParaRPr>
          </a:p>
          <a:p>
            <a:pPr>
              <a:lnSpc>
                <a:spcPct val="90000"/>
              </a:lnSpc>
            </a:pPr>
            <a:r>
              <a:rPr lang="en-US" sz="900">
                <a:latin typeface="Arial" charset="0"/>
                <a:cs typeface="ＭＳ Ｐゴシック" charset="0"/>
              </a:rPr>
              <a:t>Immediate and Targeted Feedback:  </a:t>
            </a:r>
          </a:p>
          <a:p>
            <a:pPr>
              <a:lnSpc>
                <a:spcPct val="90000"/>
              </a:lnSpc>
            </a:pPr>
            <a:r>
              <a:rPr lang="en-US" sz="900">
                <a:latin typeface="Arial" charset="0"/>
                <a:cs typeface="ＭＳ Ｐゴシック" charset="0"/>
              </a:rPr>
              <a:t>Studies: immediate feedback </a:t>
            </a:r>
            <a:r>
              <a:rPr lang="en-US" sz="900">
                <a:latin typeface="Arial" charset="0"/>
                <a:cs typeface="ＭＳ Ｐゴシック" charset="0"/>
                <a:sym typeface="Wingdings" charset="0"/>
              </a:rPr>
              <a:t> students achieve desired level of performance faster.</a:t>
            </a:r>
            <a:br>
              <a:rPr lang="en-US" sz="900">
                <a:latin typeface="Arial" charset="0"/>
                <a:cs typeface="ＭＳ Ｐゴシック" charset="0"/>
                <a:sym typeface="Wingdings" charset="0"/>
              </a:rPr>
            </a:br>
            <a:r>
              <a:rPr lang="en-US" sz="900">
                <a:latin typeface="Arial" charset="0"/>
                <a:cs typeface="ＭＳ Ｐゴシック" charset="0"/>
              </a:rPr>
              <a:t>Throughout the course immediate and tailored feedback is given.</a:t>
            </a:r>
          </a:p>
          <a:p>
            <a:pPr lvl="2">
              <a:lnSpc>
                <a:spcPct val="90000"/>
              </a:lnSpc>
              <a:buClr>
                <a:srgbClr val="00FF00"/>
              </a:buClr>
            </a:pPr>
            <a:r>
              <a:rPr lang="en-US" sz="900">
                <a:latin typeface="Arial" charset="0"/>
                <a:ea typeface="ＭＳ Ｐゴシック" charset="0"/>
                <a:cs typeface="ＭＳ Ｐゴシック" charset="0"/>
              </a:rPr>
              <a:t>mini tutors embedded in the material.</a:t>
            </a:r>
          </a:p>
          <a:p>
            <a:pPr lvl="2">
              <a:lnSpc>
                <a:spcPct val="90000"/>
              </a:lnSpc>
              <a:buClr>
                <a:srgbClr val="00FF00"/>
              </a:buClr>
            </a:pPr>
            <a:r>
              <a:rPr lang="en-US" sz="900">
                <a:latin typeface="Arial" charset="0"/>
                <a:ea typeface="ＭＳ Ｐゴシック" charset="0"/>
                <a:cs typeface="ＭＳ Ｐゴシック" charset="0"/>
              </a:rPr>
              <a:t>self assessments activities (Did I get this?)</a:t>
            </a:r>
          </a:p>
          <a:p>
            <a:pPr lvl="2">
              <a:lnSpc>
                <a:spcPct val="90000"/>
              </a:lnSpc>
              <a:buClr>
                <a:srgbClr val="00FF00"/>
              </a:buClr>
            </a:pPr>
            <a:endParaRPr lang="en-US" sz="90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B01A1-B4AC-C84B-9344-72EEC6CE0149}" type="slidenum">
              <a:rPr lang="en-US"/>
              <a:pPr/>
              <a:t>5</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endParaRPr lang="en-US"/>
          </a:p>
          <a:p>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9AC5EAF1-D93B-434F-8543-1E453E75271B}" type="slidenum">
              <a:rPr lang="en-US" sz="1200"/>
              <a:pPr/>
              <a:t>6</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ko-KR" sz="900">
                <a:latin typeface="Arial" charset="0"/>
                <a:ea typeface="Gulim" charset="0"/>
                <a:cs typeface="Gulim" charset="0"/>
              </a:rPr>
              <a:t>A few examples of how we applied learning science principles.</a:t>
            </a:r>
          </a:p>
          <a:p>
            <a:pPr>
              <a:lnSpc>
                <a:spcPct val="90000"/>
              </a:lnSpc>
            </a:pPr>
            <a:endParaRPr lang="en-US" altLang="ko-KR" sz="900">
              <a:latin typeface="Arial" charset="0"/>
              <a:ea typeface="Gulim" charset="0"/>
              <a:cs typeface="Gulim" charset="0"/>
            </a:endParaRPr>
          </a:p>
          <a:p>
            <a:pPr>
              <a:lnSpc>
                <a:spcPct val="90000"/>
              </a:lnSpc>
            </a:pPr>
            <a:r>
              <a:rPr lang="en-US" altLang="ko-KR" sz="1400">
                <a:latin typeface="Arial" charset="0"/>
                <a:ea typeface="Gulim" charset="0"/>
                <a:cs typeface="Gulim" charset="0"/>
              </a:rPr>
              <a:t>Goal: Show our students how the discrete skills fir together in a meaningful big picture.</a:t>
            </a:r>
          </a:p>
          <a:p>
            <a:pPr>
              <a:lnSpc>
                <a:spcPct val="90000"/>
              </a:lnSpc>
            </a:pPr>
            <a:r>
              <a:rPr lang="en-US" altLang="ko-KR" sz="1400">
                <a:latin typeface="Arial" charset="0"/>
                <a:ea typeface="Gulim" charset="0"/>
                <a:cs typeface="Gulim" charset="0"/>
              </a:rPr>
              <a:t>Especially important in intro classes where they are introduced to new ideas and terminology.</a:t>
            </a:r>
          </a:p>
          <a:p>
            <a:pPr>
              <a:lnSpc>
                <a:spcPct val="90000"/>
              </a:lnSpc>
            </a:pPr>
            <a:endParaRPr lang="en-US" altLang="ko-KR" sz="1400">
              <a:latin typeface="Arial" charset="0"/>
              <a:ea typeface="Gulim" charset="0"/>
              <a:cs typeface="Gulim" charset="0"/>
            </a:endParaRPr>
          </a:p>
          <a:p>
            <a:pPr>
              <a:lnSpc>
                <a:spcPct val="90000"/>
              </a:lnSpc>
            </a:pPr>
            <a:r>
              <a:rPr lang="en-US" altLang="ko-KR" sz="1400">
                <a:latin typeface="Arial" charset="0"/>
                <a:ea typeface="Gulim" charset="0"/>
                <a:cs typeface="Gulim" charset="0"/>
              </a:rPr>
              <a:t>Studies have shown that if you do not make this big picture salient, the students</a:t>
            </a:r>
          </a:p>
          <a:p>
            <a:pPr>
              <a:lnSpc>
                <a:spcPct val="90000"/>
              </a:lnSpc>
            </a:pPr>
            <a:r>
              <a:rPr lang="en-US" altLang="ko-KR" sz="1400">
                <a:latin typeface="Arial" charset="0"/>
                <a:ea typeface="Gulim" charset="0"/>
                <a:cs typeface="Gulim" charset="0"/>
              </a:rPr>
              <a:t>Understanding will be more about memorizing isolated facts without understanding the underlying common</a:t>
            </a:r>
          </a:p>
          <a:p>
            <a:pPr>
              <a:lnSpc>
                <a:spcPct val="90000"/>
              </a:lnSpc>
            </a:pPr>
            <a:r>
              <a:rPr lang="en-US" altLang="ko-KR" sz="1400">
                <a:latin typeface="Arial" charset="0"/>
                <a:ea typeface="Gulim" charset="0"/>
                <a:cs typeface="Gulim" charset="0"/>
              </a:rPr>
              <a:t>Priciples.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FB5F764E-A275-C248-B7F7-C87F18DC418C}" type="slidenum">
              <a:rPr lang="en-US" sz="1200"/>
              <a:pPr/>
              <a:t>8</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Arial" charset="0"/>
              </a:rPr>
              <a:t>After this slide - demonstration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FB5F764E-A275-C248-B7F7-C87F18DC418C}" type="slidenum">
              <a:rPr lang="en-US" sz="1200"/>
              <a:pPr/>
              <a:t>9</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Arial" charset="0"/>
              </a:rPr>
              <a:t>After this slide - demonstration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Geneva"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37931725" indent="-37474525">
              <a:defRPr sz="2400">
                <a:solidFill>
                  <a:schemeClr val="tx1"/>
                </a:solidFill>
                <a:latin typeface="45 Helvetica Light" charset="0"/>
                <a:ea typeface="Geneva" charset="0"/>
                <a:cs typeface="Geneva" charset="0"/>
              </a:defRPr>
            </a:lvl2pPr>
            <a:lvl3pPr>
              <a:defRPr sz="2400">
                <a:solidFill>
                  <a:schemeClr val="tx1"/>
                </a:solidFill>
                <a:latin typeface="45 Helvetica Light" charset="0"/>
                <a:ea typeface="Geneva" charset="0"/>
                <a:cs typeface="Geneva" charset="0"/>
              </a:defRPr>
            </a:lvl3pPr>
            <a:lvl4pPr>
              <a:defRPr sz="2400">
                <a:solidFill>
                  <a:schemeClr val="tx1"/>
                </a:solidFill>
                <a:latin typeface="45 Helvetica Light" charset="0"/>
                <a:ea typeface="Geneva" charset="0"/>
                <a:cs typeface="Geneva" charset="0"/>
              </a:defRPr>
            </a:lvl4pPr>
            <a:lvl5pPr>
              <a:defRPr sz="2400">
                <a:solidFill>
                  <a:schemeClr val="tx1"/>
                </a:solidFill>
                <a:latin typeface="45 Helvetica Light" charset="0"/>
                <a:ea typeface="Geneva" charset="0"/>
                <a:cs typeface="Geneva" charset="0"/>
              </a:defRPr>
            </a:lvl5pPr>
            <a:lvl6pPr marL="4572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9144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1371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18288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3F4A1BC3-C810-4640-A14D-01367A623A61}"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88067" name="Rectangle 3"/>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0CCC0814-01B8-4B40-82CC-2A3980875419}" type="slidenum">
              <a:rPr lang="en-US"/>
              <a:pPr>
                <a:defRPr/>
              </a:pPr>
              <a:t>‹#›</a:t>
            </a:fld>
            <a:endParaRPr lang="en-US"/>
          </a:p>
        </p:txBody>
      </p:sp>
    </p:spTree>
    <p:extLst>
      <p:ext uri="{BB962C8B-B14F-4D97-AF65-F5344CB8AC3E}">
        <p14:creationId xmlns:p14="http://schemas.microsoft.com/office/powerpoint/2010/main" val="233989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3669C9F2-0E2C-1447-AE14-01D62B0B98ED}" type="slidenum">
              <a:rPr lang="en-US"/>
              <a:pPr>
                <a:defRPr/>
              </a:pPr>
              <a:t>‹#›</a:t>
            </a:fld>
            <a:endParaRPr lang="en-US"/>
          </a:p>
        </p:txBody>
      </p:sp>
    </p:spTree>
    <p:extLst>
      <p:ext uri="{BB962C8B-B14F-4D97-AF65-F5344CB8AC3E}">
        <p14:creationId xmlns:p14="http://schemas.microsoft.com/office/powerpoint/2010/main" val="176265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6D16DA7A-E421-D645-AD33-6447F55E789C}" type="slidenum">
              <a:rPr lang="en-US"/>
              <a:pPr>
                <a:defRPr/>
              </a:pPr>
              <a:t>‹#›</a:t>
            </a:fld>
            <a:endParaRPr lang="en-US"/>
          </a:p>
        </p:txBody>
      </p:sp>
    </p:spTree>
    <p:extLst>
      <p:ext uri="{BB962C8B-B14F-4D97-AF65-F5344CB8AC3E}">
        <p14:creationId xmlns:p14="http://schemas.microsoft.com/office/powerpoint/2010/main" val="230814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9E45CED5-271C-B244-87FF-5D6F5CDDC50E}" type="slidenum">
              <a:rPr lang="en-US"/>
              <a:pPr>
                <a:defRPr/>
              </a:pPr>
              <a:t>‹#›</a:t>
            </a:fld>
            <a:endParaRPr lang="en-US"/>
          </a:p>
        </p:txBody>
      </p:sp>
    </p:spTree>
    <p:extLst>
      <p:ext uri="{BB962C8B-B14F-4D97-AF65-F5344CB8AC3E}">
        <p14:creationId xmlns:p14="http://schemas.microsoft.com/office/powerpoint/2010/main" val="109151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a:xfrm>
            <a:off x="3505200" y="6248400"/>
            <a:ext cx="1905000" cy="457200"/>
          </a:xfrm>
        </p:spPr>
        <p:txBody>
          <a:bodyPr/>
          <a:lstStyle>
            <a:lvl1pPr>
              <a:defRPr/>
            </a:lvl1pPr>
          </a:lstStyle>
          <a:p>
            <a:pPr>
              <a:defRPr/>
            </a:pPr>
            <a:fld id="{5134787C-82FD-CD41-B836-1EB9D7BF5929}" type="slidenum">
              <a:rPr lang="en-US"/>
              <a:pPr>
                <a:defRPr/>
              </a:pPr>
              <a:t>‹#›</a:t>
            </a:fld>
            <a:endParaRPr lang="en-US"/>
          </a:p>
        </p:txBody>
      </p:sp>
    </p:spTree>
    <p:extLst>
      <p:ext uri="{BB962C8B-B14F-4D97-AF65-F5344CB8AC3E}">
        <p14:creationId xmlns:p14="http://schemas.microsoft.com/office/powerpoint/2010/main" val="17950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A3D9DF0B-C298-5B41-B428-EAD72F30183E}" type="slidenum">
              <a:rPr lang="en-US"/>
              <a:pPr>
                <a:defRPr/>
              </a:pPr>
              <a:t>‹#›</a:t>
            </a:fld>
            <a:endParaRPr lang="en-US"/>
          </a:p>
        </p:txBody>
      </p:sp>
    </p:spTree>
    <p:extLst>
      <p:ext uri="{BB962C8B-B14F-4D97-AF65-F5344CB8AC3E}">
        <p14:creationId xmlns:p14="http://schemas.microsoft.com/office/powerpoint/2010/main" val="196906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9" name="Rectangle 6"/>
          <p:cNvSpPr>
            <a:spLocks noGrp="1" noChangeArrowheads="1"/>
          </p:cNvSpPr>
          <p:nvPr>
            <p:ph type="sldNum" sz="quarter" idx="12"/>
          </p:nvPr>
        </p:nvSpPr>
        <p:spPr/>
        <p:txBody>
          <a:bodyPr/>
          <a:lstStyle>
            <a:lvl1pPr>
              <a:defRPr/>
            </a:lvl1pPr>
          </a:lstStyle>
          <a:p>
            <a:pPr>
              <a:defRPr/>
            </a:pPr>
            <a:fld id="{3365DBA1-B928-BB46-93EE-3EDED4226C80}" type="slidenum">
              <a:rPr lang="en-US"/>
              <a:pPr>
                <a:defRPr/>
              </a:pPr>
              <a:t>‹#›</a:t>
            </a:fld>
            <a:endParaRPr lang="en-US"/>
          </a:p>
        </p:txBody>
      </p:sp>
    </p:spTree>
    <p:extLst>
      <p:ext uri="{BB962C8B-B14F-4D97-AF65-F5344CB8AC3E}">
        <p14:creationId xmlns:p14="http://schemas.microsoft.com/office/powerpoint/2010/main" val="406560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5" name="Rectangle 6"/>
          <p:cNvSpPr>
            <a:spLocks noGrp="1" noChangeArrowheads="1"/>
          </p:cNvSpPr>
          <p:nvPr>
            <p:ph type="sldNum" sz="quarter" idx="12"/>
          </p:nvPr>
        </p:nvSpPr>
        <p:spPr/>
        <p:txBody>
          <a:bodyPr/>
          <a:lstStyle>
            <a:lvl1pPr>
              <a:defRPr/>
            </a:lvl1pPr>
          </a:lstStyle>
          <a:p>
            <a:pPr>
              <a:defRPr/>
            </a:pPr>
            <a:fld id="{60F42FD4-46FD-AD4D-ABCF-71274A87FFCA}" type="slidenum">
              <a:rPr lang="en-US"/>
              <a:pPr>
                <a:defRPr/>
              </a:pPr>
              <a:t>‹#›</a:t>
            </a:fld>
            <a:endParaRPr lang="en-US"/>
          </a:p>
        </p:txBody>
      </p:sp>
    </p:spTree>
    <p:extLst>
      <p:ext uri="{BB962C8B-B14F-4D97-AF65-F5344CB8AC3E}">
        <p14:creationId xmlns:p14="http://schemas.microsoft.com/office/powerpoint/2010/main" val="160414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4" name="Rectangle 6"/>
          <p:cNvSpPr>
            <a:spLocks noGrp="1" noChangeArrowheads="1"/>
          </p:cNvSpPr>
          <p:nvPr>
            <p:ph type="sldNum" sz="quarter" idx="12"/>
          </p:nvPr>
        </p:nvSpPr>
        <p:spPr/>
        <p:txBody>
          <a:bodyPr/>
          <a:lstStyle>
            <a:lvl1pPr>
              <a:defRPr/>
            </a:lvl1pPr>
          </a:lstStyle>
          <a:p>
            <a:pPr>
              <a:defRPr/>
            </a:pPr>
            <a:fld id="{6C206ACE-2B6D-7745-93DD-CE7EB3A911BD}" type="slidenum">
              <a:rPr lang="en-US"/>
              <a:pPr>
                <a:defRPr/>
              </a:pPr>
              <a:t>‹#›</a:t>
            </a:fld>
            <a:endParaRPr lang="en-US"/>
          </a:p>
        </p:txBody>
      </p:sp>
    </p:spTree>
    <p:extLst>
      <p:ext uri="{BB962C8B-B14F-4D97-AF65-F5344CB8AC3E}">
        <p14:creationId xmlns:p14="http://schemas.microsoft.com/office/powerpoint/2010/main" val="162197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858FAD41-438C-764E-8A23-D15FD575B76A}" type="slidenum">
              <a:rPr lang="en-US"/>
              <a:pPr>
                <a:defRPr/>
              </a:pPr>
              <a:t>‹#›</a:t>
            </a:fld>
            <a:endParaRPr lang="en-US"/>
          </a:p>
        </p:txBody>
      </p:sp>
    </p:spTree>
    <p:extLst>
      <p:ext uri="{BB962C8B-B14F-4D97-AF65-F5344CB8AC3E}">
        <p14:creationId xmlns:p14="http://schemas.microsoft.com/office/powerpoint/2010/main" val="281723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D65575C2-F575-AC4B-9E58-A51815DC3CC5}" type="slidenum">
              <a:rPr lang="en-US"/>
              <a:pPr>
                <a:defRPr/>
              </a:pPr>
              <a:t>‹#›</a:t>
            </a:fld>
            <a:endParaRPr lang="en-US"/>
          </a:p>
        </p:txBody>
      </p:sp>
    </p:spTree>
    <p:extLst>
      <p:ext uri="{BB962C8B-B14F-4D97-AF65-F5344CB8AC3E}">
        <p14:creationId xmlns:p14="http://schemas.microsoft.com/office/powerpoint/2010/main" val="1744530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0" charset="0"/>
                <a:ea typeface="+mn-ea"/>
                <a:cs typeface="+mn-cs"/>
              </a:defRPr>
            </a:lvl1pPr>
          </a:lstStyle>
          <a:p>
            <a:pPr>
              <a:defRPr/>
            </a:pPr>
            <a:endParaRPr lang="en-US"/>
          </a:p>
        </p:txBody>
      </p:sp>
      <p:sp>
        <p:nvSpPr>
          <p:cNvPr id="87045" name="Rectangle 5"/>
          <p:cNvSpPr>
            <a:spLocks noGrp="1" noChangeArrowheads="1"/>
          </p:cNvSpPr>
          <p:nvPr>
            <p:ph type="ftr" sz="quarter" idx="3"/>
          </p:nvPr>
        </p:nvSpPr>
        <p:spPr bwMode="auto">
          <a:xfrm>
            <a:off x="0" y="5410200"/>
            <a:ext cx="9144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0" charset="0"/>
                <a:ea typeface="+mn-ea"/>
                <a:cs typeface="+mn-cs"/>
              </a:defRPr>
            </a:lvl1pPr>
          </a:lstStyle>
          <a:p>
            <a:pPr>
              <a:defRPr/>
            </a:pPr>
            <a:endParaRPr lang="en-US"/>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96F2A7B-411A-1746-861C-B3643C4BED3E}" type="slidenum">
              <a:rPr lang="en-US"/>
              <a:pPr>
                <a:defRPr/>
              </a:pPr>
              <a:t>‹#›</a:t>
            </a:fld>
            <a:endParaRPr lang="en-US"/>
          </a:p>
        </p:txBody>
      </p:sp>
      <p:sp>
        <p:nvSpPr>
          <p:cNvPr id="1029" name="TextBox 1"/>
          <p:cNvSpPr txBox="1">
            <a:spLocks noChangeArrowheads="1"/>
          </p:cNvSpPr>
          <p:nvPr userDrawn="1"/>
        </p:nvSpPr>
        <p:spPr bwMode="auto">
          <a:xfrm>
            <a:off x="0" y="6396038"/>
            <a:ext cx="9144000"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defRPr/>
            </a:pPr>
            <a:endParaRPr lang="en-US" smtClean="0"/>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2pPr>
      <a:lvl3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3pPr>
      <a:lvl4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4pPr>
      <a:lvl5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5pPr>
      <a:lvl6pPr marL="4572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xcel_97_-_2004_Worksheet1.xls"/><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97_-_2004_Worksheet2.xls"/><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3.xls"/><Relationship Id="rId5" Type="http://schemas.openxmlformats.org/officeDocument/2006/relationships/image" Target="../media/image1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4.xls"/><Relationship Id="rId5"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xcel_97_-_2004_Worksheet5.xls"/><Relationship Id="rId5"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Microsoft_Excel_97_-_2004_Worksheet6.xls"/><Relationship Id="rId5"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OUstatC07.exe"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mailto:lovett@cmu.edu" TargetMode="External"/><Relationship Id="rId4" Type="http://schemas.openxmlformats.org/officeDocument/2006/relationships/hyperlink" Target="mailto:cthille@cmu.edu" TargetMode="External"/><Relationship Id="rId5" Type="http://schemas.openxmlformats.org/officeDocument/2006/relationships/hyperlink" Target="http://www.cmu.edu/oli" TargetMode="External"/><Relationship Id="rId1" Type="http://schemas.openxmlformats.org/officeDocument/2006/relationships/slideLayout" Target="../slideLayouts/slideLayout2.xml"/><Relationship Id="rId2" Type="http://schemas.openxmlformats.org/officeDocument/2006/relationships/hyperlink" Target="mailto:ogm@georgetown.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838200" y="838200"/>
            <a:ext cx="769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800" dirty="0" smtClean="0">
                <a:solidFill>
                  <a:schemeClr val="tx2"/>
                </a:solidFill>
                <a:latin typeface="Helvetica" charset="0"/>
                <a:ea typeface="Osaka" charset="0"/>
                <a:cs typeface="Osaka" charset="0"/>
              </a:rPr>
              <a:t>Using an Online Course to Support Teaching of Introductory Statistics:</a:t>
            </a:r>
          </a:p>
          <a:p>
            <a:pPr algn="ctr" eaLnBrk="1" hangingPunct="1"/>
            <a:r>
              <a:rPr lang="en-US" sz="3800" dirty="0" smtClean="0">
                <a:solidFill>
                  <a:schemeClr val="tx2"/>
                </a:solidFill>
                <a:latin typeface="Helvetica" charset="0"/>
                <a:ea typeface="Osaka" charset="0"/>
                <a:cs typeface="Osaka" charset="0"/>
              </a:rPr>
              <a:t>Experiences and </a:t>
            </a:r>
            <a:r>
              <a:rPr lang="en-US" sz="3800" dirty="0" smtClean="0">
                <a:solidFill>
                  <a:schemeClr val="tx2"/>
                </a:solidFill>
                <a:latin typeface="Helvetica" charset="0"/>
                <a:ea typeface="Osaka" charset="0"/>
                <a:cs typeface="Osaka" charset="0"/>
              </a:rPr>
              <a:t>Assessments</a:t>
            </a:r>
          </a:p>
          <a:p>
            <a:pPr algn="ctr" eaLnBrk="1" hangingPunct="1"/>
            <a:endParaRPr lang="en-US" sz="2000" dirty="0" smtClean="0">
              <a:solidFill>
                <a:schemeClr val="tx2"/>
              </a:solidFill>
              <a:latin typeface="Helvetica" charset="0"/>
              <a:ea typeface="Osaka" charset="0"/>
              <a:cs typeface="Osaka" charset="0"/>
            </a:endParaRPr>
          </a:p>
          <a:p>
            <a:pPr algn="ctr" eaLnBrk="1" hangingPunct="1"/>
            <a:r>
              <a:rPr lang="en-US" sz="2800" b="1" i="1" dirty="0" err="1" smtClean="0">
                <a:solidFill>
                  <a:schemeClr val="tx2"/>
                </a:solidFill>
                <a:latin typeface="Helvetica" charset="0"/>
                <a:ea typeface="Osaka" charset="0"/>
                <a:cs typeface="Osaka" charset="0"/>
              </a:rPr>
              <a:t>eCOTS</a:t>
            </a:r>
            <a:r>
              <a:rPr lang="en-US" sz="2800" b="1" i="1" dirty="0" smtClean="0">
                <a:solidFill>
                  <a:schemeClr val="tx2"/>
                </a:solidFill>
                <a:latin typeface="Helvetica" charset="0"/>
                <a:ea typeface="Osaka" charset="0"/>
                <a:cs typeface="Osaka" charset="0"/>
              </a:rPr>
              <a:t> 2012</a:t>
            </a:r>
            <a:endParaRPr lang="en-US" sz="2800" b="1" i="1" dirty="0">
              <a:solidFill>
                <a:schemeClr val="tx2"/>
              </a:solidFill>
              <a:latin typeface="Helvetica" charset="0"/>
              <a:ea typeface="Osaka" charset="0"/>
              <a:cs typeface="Osaka" charset="0"/>
            </a:endParaRPr>
          </a:p>
        </p:txBody>
      </p:sp>
      <p:sp>
        <p:nvSpPr>
          <p:cNvPr id="15362" name="Rectangle 5"/>
          <p:cNvSpPr>
            <a:spLocks noChangeArrowheads="1"/>
          </p:cNvSpPr>
          <p:nvPr/>
        </p:nvSpPr>
        <p:spPr bwMode="auto">
          <a:xfrm>
            <a:off x="990600" y="3886200"/>
            <a:ext cx="723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1" dirty="0">
                <a:latin typeface="Helvetica" charset="0"/>
                <a:ea typeface="Osaka" charset="0"/>
                <a:cs typeface="Osaka" charset="0"/>
              </a:rPr>
              <a:t>Oded Meyer</a:t>
            </a:r>
          </a:p>
          <a:p>
            <a:pPr marL="342900" indent="-342900" eaLnBrk="1" hangingPunct="1">
              <a:spcBef>
                <a:spcPct val="20000"/>
              </a:spcBef>
            </a:pPr>
            <a:r>
              <a:rPr lang="en-US" sz="2000" b="1" dirty="0" smtClean="0">
                <a:latin typeface="Helvetica" charset="0"/>
                <a:ea typeface="Osaka" charset="0"/>
                <a:cs typeface="Osaka" charset="0"/>
              </a:rPr>
              <a:t>Candace </a:t>
            </a:r>
            <a:r>
              <a:rPr lang="en-US" sz="2000" b="1" dirty="0" err="1" smtClean="0">
                <a:latin typeface="Helvetica" charset="0"/>
                <a:ea typeface="Osaka" charset="0"/>
                <a:cs typeface="Osaka" charset="0"/>
              </a:rPr>
              <a:t>Thille</a:t>
            </a:r>
            <a:endParaRPr lang="en-US" sz="2000" b="1" dirty="0" smtClean="0">
              <a:latin typeface="Helvetica" charset="0"/>
              <a:ea typeface="Osaka" charset="0"/>
              <a:cs typeface="Osaka" charset="0"/>
            </a:endParaRPr>
          </a:p>
          <a:p>
            <a:pPr marL="342900" indent="-342900" eaLnBrk="1" hangingPunct="1">
              <a:spcBef>
                <a:spcPct val="20000"/>
              </a:spcBef>
            </a:pPr>
            <a:r>
              <a:rPr lang="en-US" sz="2000" b="1" dirty="0" smtClean="0">
                <a:latin typeface="Helvetica" charset="0"/>
                <a:ea typeface="Osaka" charset="0"/>
                <a:cs typeface="Osaka" charset="0"/>
              </a:rPr>
              <a:t>Marsha Lovett</a:t>
            </a:r>
          </a:p>
          <a:p>
            <a:pPr marL="342900" indent="-342900" eaLnBrk="1" hangingPunct="1">
              <a:spcBef>
                <a:spcPct val="20000"/>
              </a:spcBef>
            </a:pPr>
            <a:r>
              <a:rPr lang="en-US" sz="2000" i="1" dirty="0" smtClean="0">
                <a:latin typeface="Helvetica" charset="0"/>
                <a:ea typeface="Osaka" charset="0"/>
                <a:cs typeface="Osaka" charset="0"/>
              </a:rPr>
              <a:t>Carnegie </a:t>
            </a:r>
            <a:r>
              <a:rPr lang="en-US" sz="2000" i="1" dirty="0" smtClean="0">
                <a:latin typeface="Helvetica" charset="0"/>
                <a:ea typeface="Osaka" charset="0"/>
                <a:cs typeface="Osaka" charset="0"/>
              </a:rPr>
              <a:t>Mellon </a:t>
            </a:r>
            <a:r>
              <a:rPr lang="en-US" sz="2000" i="1" dirty="0">
                <a:latin typeface="Helvetica" charset="0"/>
                <a:ea typeface="Osaka" charset="0"/>
                <a:cs typeface="Osaka" charset="0"/>
              </a:rPr>
              <a:t>University</a:t>
            </a: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b="1" dirty="0">
              <a:latin typeface="Helvetica" charset="0"/>
              <a:ea typeface="Osaka" charset="0"/>
              <a:cs typeface="Osaka" charset="0"/>
            </a:endParaRPr>
          </a:p>
          <a:p>
            <a:pPr marL="342900" indent="-342900" eaLnBrk="1" hangingPunct="1">
              <a:spcBef>
                <a:spcPct val="20000"/>
              </a:spcBef>
            </a:pPr>
            <a:endParaRPr lang="en-US" sz="1600" dirty="0">
              <a:ea typeface="Osaka" charset="0"/>
              <a:cs typeface="Osaka" charset="0"/>
            </a:endParaRPr>
          </a:p>
          <a:p>
            <a:pPr marL="342900" indent="-342900" eaLnBrk="1" hangingPunct="1">
              <a:spcBef>
                <a:spcPct val="20000"/>
              </a:spcBef>
            </a:pPr>
            <a:endParaRPr lang="en-US" sz="1600" dirty="0">
              <a:latin typeface="46 Helvetica LightItalic" charset="0"/>
              <a:ea typeface="Osaka" charset="0"/>
              <a:cs typeface="Osaka" charset="0"/>
            </a:endParaRPr>
          </a:p>
        </p:txBody>
      </p:sp>
      <p:sp>
        <p:nvSpPr>
          <p:cNvPr id="15363" name="Rectangle 6"/>
          <p:cNvSpPr>
            <a:spLocks noChangeArrowheads="1"/>
          </p:cNvSpPr>
          <p:nvPr/>
        </p:nvSpPr>
        <p:spPr bwMode="auto">
          <a:xfrm>
            <a:off x="1139825" y="673100"/>
            <a:ext cx="480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LD Slide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91440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1"/>
          <p:cNvSpPr txBox="1">
            <a:spLocks noChangeArrowheads="1"/>
          </p:cNvSpPr>
          <p:nvPr/>
        </p:nvSpPr>
        <p:spPr bwMode="auto">
          <a:xfrm>
            <a:off x="0" y="6273800"/>
            <a:ext cx="5567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37931725" indent="-37474525">
              <a:defRPr sz="2400">
                <a:solidFill>
                  <a:schemeClr val="tx1"/>
                </a:solidFill>
                <a:latin typeface="45 Helvetica Light" charset="0"/>
                <a:ea typeface="Geneva" charset="0"/>
                <a:cs typeface="Geneva" charset="0"/>
              </a:defRPr>
            </a:lvl2pPr>
            <a:lvl3pPr>
              <a:defRPr sz="2400">
                <a:solidFill>
                  <a:schemeClr val="tx1"/>
                </a:solidFill>
                <a:latin typeface="45 Helvetica Light" charset="0"/>
                <a:ea typeface="Geneva" charset="0"/>
                <a:cs typeface="Geneva" charset="0"/>
              </a:defRPr>
            </a:lvl3pPr>
            <a:lvl4pPr>
              <a:defRPr sz="2400">
                <a:solidFill>
                  <a:schemeClr val="tx1"/>
                </a:solidFill>
                <a:latin typeface="45 Helvetica Light" charset="0"/>
                <a:ea typeface="Geneva" charset="0"/>
                <a:cs typeface="Geneva" charset="0"/>
              </a:defRPr>
            </a:lvl4pPr>
            <a:lvl5pPr>
              <a:defRPr sz="2400">
                <a:solidFill>
                  <a:schemeClr val="tx1"/>
                </a:solidFill>
                <a:latin typeface="45 Helvetica Light" charset="0"/>
                <a:ea typeface="Geneva" charset="0"/>
                <a:cs typeface="Geneva" charset="0"/>
              </a:defRPr>
            </a:lvl5pPr>
            <a:lvl6pPr marL="4572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9144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1371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18288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spcBef>
                <a:spcPct val="50000"/>
              </a:spcBef>
            </a:pPr>
            <a:r>
              <a:rPr lang="en-US" sz="2000">
                <a:solidFill>
                  <a:schemeClr val="bg1"/>
                </a:solidFill>
                <a:latin typeface="Times" charset="0"/>
                <a:cs typeface="Times" charset="0"/>
              </a:rPr>
              <a:t>Learning Dashboard Team led by Dr. Marsha Lovett</a:t>
            </a:r>
          </a:p>
        </p:txBody>
      </p:sp>
    </p:spTree>
    <p:extLst>
      <p:ext uri="{BB962C8B-B14F-4D97-AF65-F5344CB8AC3E}">
        <p14:creationId xmlns:p14="http://schemas.microsoft.com/office/powerpoint/2010/main" val="1409117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D Slide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908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LD slide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1524000" y="3429000"/>
            <a:ext cx="533400" cy="1981200"/>
          </a:xfrm>
          <a:prstGeom prst="rect">
            <a:avLst/>
          </a:prstGeom>
          <a:solidFill>
            <a:schemeClr val="accent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319921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ea typeface="ＭＳ Ｐゴシック" charset="0"/>
              <a:cs typeface="ＭＳ Ｐゴシック" charset="0"/>
            </a:endParaRPr>
          </a:p>
        </p:txBody>
      </p:sp>
      <p:pic>
        <p:nvPicPr>
          <p:cNvPr id="12291" name="Content Placeholder 5" descr="Compute Median.tiff"/>
          <p:cNvPicPr>
            <a:picLocks noGrp="1" noChangeAspect="1"/>
          </p:cNvPicPr>
          <p:nvPr>
            <p:ph idx="1"/>
          </p:nvPr>
        </p:nvPicPr>
        <p:blipFill>
          <a:blip r:embed="rId2">
            <a:extLst>
              <a:ext uri="{28A0092B-C50C-407E-A947-70E740481C1C}">
                <a14:useLocalDpi xmlns:a14="http://schemas.microsoft.com/office/drawing/2010/main" val="0"/>
              </a:ext>
            </a:extLst>
          </a:blip>
          <a:srcRect l="-18996" r="-18996"/>
          <a:stretch>
            <a:fillRect/>
          </a:stretch>
        </p:blipFill>
        <p:spPr bwMode="auto">
          <a:xfrm>
            <a:off x="-1697038" y="0"/>
            <a:ext cx="124698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9910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Learning activities are instrumented to </a:t>
            </a:r>
            <a:r>
              <a:rPr lang="en-US" i="1" dirty="0" smtClean="0"/>
              <a:t>continuously </a:t>
            </a:r>
            <a:r>
              <a:rPr lang="en-US" dirty="0" smtClean="0"/>
              <a:t>assess student learning</a:t>
            </a:r>
          </a:p>
        </p:txBody>
      </p:sp>
      <p:pic>
        <p:nvPicPr>
          <p:cNvPr id="378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30688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3963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352550"/>
            <a:ext cx="34226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3" name="Curved Connector 13"/>
          <p:cNvCxnSpPr>
            <a:cxnSpLocks noChangeShapeType="1"/>
          </p:cNvCxnSpPr>
          <p:nvPr/>
        </p:nvCxnSpPr>
        <p:spPr bwMode="auto">
          <a:xfrm rot="5400000" flipH="1" flipV="1">
            <a:off x="3106738" y="528637"/>
            <a:ext cx="863600" cy="31083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894" name="Shape 19"/>
          <p:cNvCxnSpPr>
            <a:cxnSpLocks noChangeShapeType="1"/>
          </p:cNvCxnSpPr>
          <p:nvPr/>
        </p:nvCxnSpPr>
        <p:spPr bwMode="auto">
          <a:xfrm rot="16200000" flipH="1">
            <a:off x="2809875" y="3517900"/>
            <a:ext cx="936625" cy="25876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5" name="TextBox 20"/>
          <p:cNvSpPr txBox="1">
            <a:spLocks noChangeArrowheads="1"/>
          </p:cNvSpPr>
          <p:nvPr/>
        </p:nvSpPr>
        <p:spPr bwMode="auto">
          <a:xfrm>
            <a:off x="2667000" y="19812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Student</a:t>
            </a:r>
          </a:p>
        </p:txBody>
      </p:sp>
      <p:sp>
        <p:nvSpPr>
          <p:cNvPr id="37896" name="TextBox 21"/>
          <p:cNvSpPr txBox="1">
            <a:spLocks noChangeArrowheads="1"/>
          </p:cNvSpPr>
          <p:nvPr/>
        </p:nvSpPr>
        <p:spPr bwMode="auto">
          <a:xfrm>
            <a:off x="1524000" y="51054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Instructor</a:t>
            </a:r>
          </a:p>
        </p:txBody>
      </p:sp>
    </p:spTree>
    <p:extLst>
      <p:ext uri="{BB962C8B-B14F-4D97-AF65-F5344CB8AC3E}">
        <p14:creationId xmlns:p14="http://schemas.microsoft.com/office/powerpoint/2010/main" val="23815277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Learning activities are instrumented to </a:t>
            </a:r>
            <a:r>
              <a:rPr lang="en-US" i="1" dirty="0" smtClean="0"/>
              <a:t>continuously </a:t>
            </a:r>
            <a:r>
              <a:rPr lang="en-US" dirty="0" smtClean="0"/>
              <a:t>assess student learning</a:t>
            </a:r>
          </a:p>
        </p:txBody>
      </p:sp>
      <p:pic>
        <p:nvPicPr>
          <p:cNvPr id="378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30688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3963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352550"/>
            <a:ext cx="34226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3" name="Curved Connector 13"/>
          <p:cNvCxnSpPr>
            <a:cxnSpLocks noChangeShapeType="1"/>
          </p:cNvCxnSpPr>
          <p:nvPr/>
        </p:nvCxnSpPr>
        <p:spPr bwMode="auto">
          <a:xfrm rot="5400000" flipH="1" flipV="1">
            <a:off x="3106738" y="528637"/>
            <a:ext cx="863600" cy="31083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894" name="Shape 19"/>
          <p:cNvCxnSpPr>
            <a:cxnSpLocks noChangeShapeType="1"/>
          </p:cNvCxnSpPr>
          <p:nvPr/>
        </p:nvCxnSpPr>
        <p:spPr bwMode="auto">
          <a:xfrm rot="16200000" flipH="1">
            <a:off x="2809875" y="3517900"/>
            <a:ext cx="936625" cy="25876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5" name="TextBox 20"/>
          <p:cNvSpPr txBox="1">
            <a:spLocks noChangeArrowheads="1"/>
          </p:cNvSpPr>
          <p:nvPr/>
        </p:nvSpPr>
        <p:spPr bwMode="auto">
          <a:xfrm>
            <a:off x="2667000" y="19812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Student</a:t>
            </a:r>
          </a:p>
        </p:txBody>
      </p:sp>
      <p:sp>
        <p:nvSpPr>
          <p:cNvPr id="37896" name="TextBox 21"/>
          <p:cNvSpPr txBox="1">
            <a:spLocks noChangeArrowheads="1"/>
          </p:cNvSpPr>
          <p:nvPr/>
        </p:nvSpPr>
        <p:spPr bwMode="auto">
          <a:xfrm>
            <a:off x="1524000" y="51054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Instructor</a:t>
            </a:r>
          </a:p>
        </p:txBody>
      </p:sp>
    </p:spTree>
    <p:extLst>
      <p:ext uri="{BB962C8B-B14F-4D97-AF65-F5344CB8AC3E}">
        <p14:creationId xmlns:p14="http://schemas.microsoft.com/office/powerpoint/2010/main" val="855562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172200" y="4343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lgn="ctr"/>
            <a:endParaRPr lang="en-US"/>
          </a:p>
        </p:txBody>
      </p:sp>
      <p:pic>
        <p:nvPicPr>
          <p:cNvPr id="31747" name="Picture 12" descr="OLI-feedbackloopInstructorStud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876800" cy="45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Key…. Feedback Loops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OLI-blendedscenario-slide1.pdf"/>
          <p:cNvPicPr>
            <a:picLocks noChangeAspect="1"/>
          </p:cNvPicPr>
          <p:nvPr/>
        </p:nvPicPr>
        <p:blipFill>
          <a:blip r:embed="rId3">
            <a:extLst>
              <a:ext uri="{28A0092B-C50C-407E-A947-70E740481C1C}">
                <a14:useLocalDpi xmlns:a14="http://schemas.microsoft.com/office/drawing/2010/main" val="0"/>
              </a:ext>
            </a:extLst>
          </a:blip>
          <a:srcRect l="16071" t="2551" r="14285" b="1785"/>
          <a:stretch>
            <a:fillRect/>
          </a:stretch>
        </p:blipFill>
        <p:spPr bwMode="auto">
          <a:xfrm>
            <a:off x="1676400" y="152400"/>
            <a:ext cx="5943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OLI-blendedscenario-slide2.pdf"/>
          <p:cNvPicPr>
            <a:picLocks noChangeAspect="1"/>
          </p:cNvPicPr>
          <p:nvPr/>
        </p:nvPicPr>
        <p:blipFill>
          <a:blip r:embed="rId3">
            <a:extLst>
              <a:ext uri="{28A0092B-C50C-407E-A947-70E740481C1C}">
                <a14:useLocalDpi xmlns:a14="http://schemas.microsoft.com/office/drawing/2010/main" val="0"/>
              </a:ext>
            </a:extLst>
          </a:blip>
          <a:srcRect l="16000" t="1250" r="14000" b="2499"/>
          <a:stretch>
            <a:fillRect/>
          </a:stretch>
        </p:blipFill>
        <p:spPr bwMode="auto">
          <a:xfrm>
            <a:off x="1676400" y="76200"/>
            <a:ext cx="59436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OLI-blendedscenario-slide3.pdf"/>
          <p:cNvPicPr>
            <a:picLocks noChangeAspect="1"/>
          </p:cNvPicPr>
          <p:nvPr/>
        </p:nvPicPr>
        <p:blipFill>
          <a:blip r:embed="rId3">
            <a:extLst>
              <a:ext uri="{28A0092B-C50C-407E-A947-70E740481C1C}">
                <a14:useLocalDpi xmlns:a14="http://schemas.microsoft.com/office/drawing/2010/main" val="0"/>
              </a:ext>
            </a:extLst>
          </a:blip>
          <a:srcRect l="15517" t="2463" r="12930" b="2708"/>
          <a:stretch>
            <a:fillRect/>
          </a:stretch>
        </p:blipFill>
        <p:spPr bwMode="auto">
          <a:xfrm>
            <a:off x="1600200" y="152400"/>
            <a:ext cx="60960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Screen shot 2012-04-19 at 8.45.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2407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400">
                <a:latin typeface="Times" charset="0"/>
                <a:ea typeface="Osaka" charset="0"/>
                <a:cs typeface="Osaka" charset="0"/>
                <a:sym typeface="Wingdings" charset="0"/>
              </a:rPr>
              <a:t>A</a:t>
            </a:r>
            <a:r>
              <a:rPr lang="en-US" sz="4400">
                <a:latin typeface="Times" charset="0"/>
                <a:ea typeface="Osaka" charset="0"/>
                <a:cs typeface="Osaka" charset="0"/>
              </a:rPr>
              <a:t>ccelerated Learning</a:t>
            </a:r>
          </a:p>
        </p:txBody>
      </p:sp>
      <p:sp>
        <p:nvSpPr>
          <p:cNvPr id="2" name="Content Placeholder 1"/>
          <p:cNvSpPr>
            <a:spLocks noGrp="1"/>
          </p:cNvSpPr>
          <p:nvPr>
            <p:ph idx="1"/>
          </p:nvPr>
        </p:nvSpPr>
        <p:spPr/>
        <p:txBody>
          <a:bodyPr/>
          <a:lstStyle/>
          <a:p>
            <a:pPr lvl="1" indent="0">
              <a:lnSpc>
                <a:spcPct val="150000"/>
              </a:lnSpc>
              <a:buFontTx/>
              <a:buNone/>
              <a:defRPr/>
            </a:pPr>
            <a:r>
              <a:rPr lang="en-US" b="1" dirty="0" smtClean="0">
                <a:latin typeface="+mn-lt"/>
              </a:rPr>
              <a:t>Hypothesis</a:t>
            </a:r>
            <a:r>
              <a:rPr lang="en-US" dirty="0" smtClean="0">
                <a:latin typeface="+mn-lt"/>
              </a:rPr>
              <a:t>:</a:t>
            </a:r>
            <a:br>
              <a:rPr lang="en-US" dirty="0" smtClean="0">
                <a:latin typeface="+mn-lt"/>
              </a:rPr>
            </a:br>
            <a:r>
              <a:rPr lang="en-US" dirty="0" smtClean="0">
                <a:latin typeface="+mn-lt"/>
              </a:rPr>
              <a:t>With the OLI statistics course, students can learn the </a:t>
            </a:r>
            <a:r>
              <a:rPr lang="en-US" b="1" dirty="0" smtClean="0">
                <a:latin typeface="+mn-lt"/>
              </a:rPr>
              <a:t>same material</a:t>
            </a:r>
            <a:r>
              <a:rPr lang="en-US" dirty="0" smtClean="0">
                <a:latin typeface="+mn-lt"/>
              </a:rPr>
              <a:t> as they would</a:t>
            </a:r>
            <a:br>
              <a:rPr lang="en-US" dirty="0" smtClean="0">
                <a:latin typeface="+mn-lt"/>
              </a:rPr>
            </a:br>
            <a:r>
              <a:rPr lang="en-US" dirty="0" smtClean="0">
                <a:latin typeface="+mn-lt"/>
              </a:rPr>
              <a:t>in a traditional course in </a:t>
            </a:r>
            <a:r>
              <a:rPr lang="en-US" b="1" dirty="0" smtClean="0">
                <a:latin typeface="+mn-lt"/>
              </a:rPr>
              <a:t>shorter time</a:t>
            </a:r>
            <a:r>
              <a:rPr lang="en-US" dirty="0" smtClean="0">
                <a:latin typeface="+mn-lt"/>
              </a:rPr>
              <a:t> and</a:t>
            </a:r>
            <a:br>
              <a:rPr lang="en-US" dirty="0" smtClean="0">
                <a:latin typeface="+mn-lt"/>
              </a:rPr>
            </a:br>
            <a:r>
              <a:rPr lang="en-US" dirty="0" smtClean="0">
                <a:latin typeface="+mn-lt"/>
              </a:rPr>
              <a:t>still show </a:t>
            </a:r>
            <a:r>
              <a:rPr lang="en-US" b="1" dirty="0" smtClean="0">
                <a:latin typeface="+mn-lt"/>
              </a:rPr>
              <a:t>equal or better learning</a:t>
            </a:r>
            <a:r>
              <a:rPr lang="en-US" dirty="0" smtClean="0">
                <a:latin typeface="+mn-lt"/>
              </a:rPr>
              <a:t>.</a:t>
            </a:r>
            <a:endParaRPr lang="en-US" dirty="0">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Three Accelerated Learning Studies</a:t>
            </a:r>
          </a:p>
        </p:txBody>
      </p:sp>
      <p:sp>
        <p:nvSpPr>
          <p:cNvPr id="2" name="Content Placeholder 1"/>
          <p:cNvSpPr>
            <a:spLocks noGrp="1"/>
          </p:cNvSpPr>
          <p:nvPr>
            <p:ph idx="1"/>
          </p:nvPr>
        </p:nvSpPr>
        <p:spPr/>
        <p:txBody>
          <a:bodyPr/>
          <a:lstStyle/>
          <a:p>
            <a:pPr>
              <a:defRPr/>
            </a:pPr>
            <a:r>
              <a:rPr lang="en-US" sz="2800" dirty="0" smtClean="0">
                <a:cs typeface="Arial" pitchFamily="34" charset="0"/>
              </a:rPr>
              <a:t>#1	Small class, expert instructor (2007)</a:t>
            </a:r>
          </a:p>
          <a:p>
            <a:pPr lvl="1">
              <a:buFontTx/>
              <a:buNone/>
              <a:defRPr/>
            </a:pPr>
            <a:endParaRPr lang="en-US" sz="2000" dirty="0" smtClean="0">
              <a:latin typeface="+mn-lt"/>
              <a:cs typeface="Arial" pitchFamily="34" charset="0"/>
            </a:endParaRPr>
          </a:p>
          <a:p>
            <a:pPr>
              <a:defRPr/>
            </a:pPr>
            <a:r>
              <a:rPr lang="en-US" sz="2800" dirty="0" smtClean="0">
                <a:cs typeface="Arial" pitchFamily="34" charset="0"/>
              </a:rPr>
              <a:t>#2	Replication with larger class (2009)</a:t>
            </a:r>
          </a:p>
          <a:p>
            <a:pPr lvl="1">
              <a:defRPr/>
            </a:pPr>
            <a:r>
              <a:rPr lang="en-US" sz="2400" dirty="0" smtClean="0">
                <a:latin typeface="+mn-lt"/>
                <a:cs typeface="Arial" pitchFamily="34" charset="0"/>
              </a:rPr>
              <a:t>	With retention follow-up 4+ months later</a:t>
            </a:r>
          </a:p>
          <a:p>
            <a:pPr lvl="1">
              <a:buFontTx/>
              <a:buNone/>
              <a:defRPr/>
            </a:pPr>
            <a:endParaRPr lang="en-US" sz="2000" dirty="0" smtClean="0">
              <a:latin typeface="+mn-lt"/>
              <a:cs typeface="Arial" pitchFamily="34" charset="0"/>
            </a:endParaRPr>
          </a:p>
          <a:p>
            <a:pPr>
              <a:defRPr/>
            </a:pPr>
            <a:r>
              <a:rPr lang="en-US" sz="2800" dirty="0" smtClean="0">
                <a:cs typeface="Arial" pitchFamily="34" charset="0"/>
              </a:rPr>
              <a:t>#3	Replication with new instructor (2010)</a:t>
            </a:r>
          </a:p>
          <a:p>
            <a:pPr lvl="1">
              <a:defRPr/>
            </a:pPr>
            <a:r>
              <a:rPr lang="en-US" sz="2400" dirty="0" smtClean="0">
                <a:latin typeface="+mn-lt"/>
                <a:cs typeface="Arial" pitchFamily="34" charset="0"/>
              </a:rPr>
              <a:t>	Experienced statistics instructor</a:t>
            </a:r>
          </a:p>
          <a:p>
            <a:pPr lvl="1">
              <a:defRPr/>
            </a:pPr>
            <a:r>
              <a:rPr lang="en-US" sz="2400" dirty="0" smtClean="0">
                <a:latin typeface="+mn-lt"/>
                <a:cs typeface="Arial" pitchFamily="34" charset="0"/>
              </a:rPr>
              <a:t>	New to OLI Statistics course and hybrid mode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1: Method</a:t>
            </a:r>
          </a:p>
        </p:txBody>
      </p:sp>
      <p:sp>
        <p:nvSpPr>
          <p:cNvPr id="119811" name="TextBox 3"/>
          <p:cNvSpPr txBox="1">
            <a:spLocks noChangeArrowheads="1"/>
          </p:cNvSpPr>
          <p:nvPr/>
        </p:nvSpPr>
        <p:spPr bwMode="auto">
          <a:xfrm>
            <a:off x="3540125" y="1201738"/>
            <a:ext cx="2270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dirty="0">
                <a:latin typeface="+mn-lt"/>
              </a:rPr>
              <a:t>~180 students</a:t>
            </a:r>
          </a:p>
          <a:p>
            <a:pPr algn="ctr" eaLnBrk="1" hangingPunct="1">
              <a:defRPr/>
            </a:pPr>
            <a:r>
              <a:rPr lang="en-US" dirty="0">
                <a:latin typeface="+mn-lt"/>
              </a:rPr>
              <a:t>enrolled</a:t>
            </a:r>
          </a:p>
        </p:txBody>
      </p:sp>
      <p:sp>
        <p:nvSpPr>
          <p:cNvPr id="119812" name="TextBox 4"/>
          <p:cNvSpPr txBox="1">
            <a:spLocks noChangeArrowheads="1"/>
          </p:cNvSpPr>
          <p:nvPr/>
        </p:nvSpPr>
        <p:spPr bwMode="auto">
          <a:xfrm>
            <a:off x="3382963" y="2676525"/>
            <a:ext cx="258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atin typeface="+mn-lt"/>
              </a:rPr>
              <a:t>68 volunteers for special section</a:t>
            </a:r>
          </a:p>
        </p:txBody>
      </p:sp>
      <p:sp>
        <p:nvSpPr>
          <p:cNvPr id="119813" name="TextBox 5"/>
          <p:cNvSpPr txBox="1">
            <a:spLocks noChangeArrowheads="1"/>
          </p:cNvSpPr>
          <p:nvPr/>
        </p:nvSpPr>
        <p:spPr bwMode="auto">
          <a:xfrm>
            <a:off x="5419725" y="4256088"/>
            <a:ext cx="2268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atin typeface="+mn-lt"/>
              </a:rPr>
              <a:t>44 students,</a:t>
            </a:r>
          </a:p>
          <a:p>
            <a:pPr algn="ctr" eaLnBrk="1" hangingPunct="1">
              <a:defRPr/>
            </a:pPr>
            <a:r>
              <a:rPr lang="en-US">
                <a:latin typeface="+mn-lt"/>
              </a:rPr>
              <a:t>traditional control condition</a:t>
            </a:r>
          </a:p>
        </p:txBody>
      </p:sp>
      <p:sp>
        <p:nvSpPr>
          <p:cNvPr id="119814" name="TextBox 6"/>
          <p:cNvSpPr txBox="1">
            <a:spLocks noChangeArrowheads="1"/>
          </p:cNvSpPr>
          <p:nvPr/>
        </p:nvSpPr>
        <p:spPr bwMode="auto">
          <a:xfrm>
            <a:off x="1717675" y="4256088"/>
            <a:ext cx="2268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atin typeface="+mn-lt"/>
              </a:rPr>
              <a:t>24 students,</a:t>
            </a:r>
          </a:p>
          <a:p>
            <a:pPr algn="ctr" eaLnBrk="1" hangingPunct="1">
              <a:defRPr/>
            </a:pPr>
            <a:r>
              <a:rPr lang="en-US">
                <a:latin typeface="+mn-lt"/>
              </a:rPr>
              <a:t>adaptive/ accelerated condition </a:t>
            </a:r>
          </a:p>
        </p:txBody>
      </p:sp>
      <p:sp>
        <p:nvSpPr>
          <p:cNvPr id="8" name="Down Arrow 7"/>
          <p:cNvSpPr/>
          <p:nvPr/>
        </p:nvSpPr>
        <p:spPr>
          <a:xfrm>
            <a:off x="4525963" y="2036763"/>
            <a:ext cx="347662" cy="69373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Down Arrow 8"/>
          <p:cNvSpPr/>
          <p:nvPr/>
        </p:nvSpPr>
        <p:spPr>
          <a:xfrm rot="2840748">
            <a:off x="3686969" y="3588544"/>
            <a:ext cx="347663" cy="6953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Down Arrow 10"/>
          <p:cNvSpPr/>
          <p:nvPr/>
        </p:nvSpPr>
        <p:spPr>
          <a:xfrm rot="19021588">
            <a:off x="5260975" y="3622675"/>
            <a:ext cx="347663" cy="69373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Adaptive/Accelerated vs. Traditional</a:t>
            </a:r>
          </a:p>
        </p:txBody>
      </p:sp>
      <p:sp>
        <p:nvSpPr>
          <p:cNvPr id="52226" name="Content Placeholder 4"/>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US" sz="2400" b="1">
                <a:latin typeface="Helvetica Neue" charset="0"/>
                <a:ea typeface="ＭＳ Ｐゴシック" charset="0"/>
                <a:cs typeface="ＭＳ Ｐゴシック" charset="0"/>
              </a:rPr>
              <a:t>Two </a:t>
            </a:r>
            <a:r>
              <a:rPr lang="en-US" sz="2400">
                <a:latin typeface="Helvetica Neue Light" charset="0"/>
                <a:ea typeface="ＭＳ Ｐゴシック" charset="0"/>
                <a:cs typeface="ＭＳ Ｐゴシック" charset="0"/>
              </a:rPr>
              <a:t>50-minute classes/wk</a:t>
            </a:r>
          </a:p>
          <a:p>
            <a:pPr marL="0" indent="0"/>
            <a:endParaRPr lang="en-US" sz="800">
              <a:latin typeface="Helvetica Neue Light" charset="0"/>
              <a:ea typeface="ＭＳ Ｐゴシック" charset="0"/>
              <a:cs typeface="ＭＳ Ｐゴシック" charset="0"/>
            </a:endParaRPr>
          </a:p>
          <a:p>
            <a:pPr marL="0" indent="0"/>
            <a:r>
              <a:rPr lang="en-US" sz="2400" b="1">
                <a:latin typeface="Helvetica Neue" charset="0"/>
                <a:ea typeface="ＭＳ Ｐゴシック" charset="0"/>
                <a:cs typeface="ＭＳ Ｐゴシック" charset="0"/>
              </a:rPr>
              <a:t>Eight </a:t>
            </a:r>
            <a:r>
              <a:rPr lang="en-US" sz="2400">
                <a:latin typeface="Helvetica Neue Light" charset="0"/>
                <a:ea typeface="ＭＳ Ｐゴシック" charset="0"/>
                <a:cs typeface="ＭＳ Ｐゴシック" charset="0"/>
              </a:rPr>
              <a:t>weeks of instruction</a:t>
            </a:r>
          </a:p>
          <a:p>
            <a:pPr marL="0" indent="0"/>
            <a:endParaRPr lang="en-US" sz="800">
              <a:latin typeface="Helvetica Neue Light" charset="0"/>
              <a:ea typeface="ＭＳ Ｐゴシック" charset="0"/>
              <a:cs typeface="ＭＳ Ｐゴシック" charset="0"/>
            </a:endParaRPr>
          </a:p>
          <a:p>
            <a:pPr marL="0" indent="0"/>
            <a:r>
              <a:rPr lang="en-US" sz="2400">
                <a:latin typeface="Helvetica Neue Light" charset="0"/>
                <a:ea typeface="ＭＳ Ｐゴシック" charset="0"/>
                <a:cs typeface="ＭＳ Ｐゴシック" charset="0"/>
              </a:rPr>
              <a:t>Homework: complete OLI activities on a schedule</a:t>
            </a:r>
          </a:p>
          <a:p>
            <a:pPr marL="0" indent="0"/>
            <a:endParaRPr lang="en-US" sz="900">
              <a:latin typeface="Helvetica Neue Light" charset="0"/>
              <a:ea typeface="ＭＳ Ｐゴシック" charset="0"/>
              <a:cs typeface="ＭＳ Ｐゴシック" charset="0"/>
            </a:endParaRPr>
          </a:p>
          <a:p>
            <a:pPr marL="0" indent="0"/>
            <a:r>
              <a:rPr lang="en-US" sz="2400">
                <a:latin typeface="Helvetica Neue Light" charset="0"/>
                <a:ea typeface="ＭＳ Ｐゴシック" charset="0"/>
                <a:cs typeface="ＭＳ Ｐゴシック" charset="0"/>
              </a:rPr>
              <a:t>Tests: Three in-class exams, final exam, and CAOS test</a:t>
            </a:r>
          </a:p>
          <a:p>
            <a:pPr marL="0" indent="0"/>
            <a:endParaRPr lang="en-US" sz="2400">
              <a:latin typeface="Helvetica Neue Light" charset="0"/>
              <a:ea typeface="ＭＳ Ｐゴシック" charset="0"/>
              <a:cs typeface="ＭＳ Ｐゴシック" charset="0"/>
            </a:endParaRPr>
          </a:p>
        </p:txBody>
      </p:sp>
      <p:sp>
        <p:nvSpPr>
          <p:cNvPr id="52227" name="Content Placeholder 10"/>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Clr>
                <a:srgbClr val="231F20"/>
              </a:buClr>
            </a:pPr>
            <a:r>
              <a:rPr lang="en-US" sz="2400" b="1">
                <a:solidFill>
                  <a:srgbClr val="231F20"/>
                </a:solidFill>
                <a:latin typeface="Helvetica Neue" charset="0"/>
                <a:ea typeface="Osaka" charset="0"/>
                <a:cs typeface="Helvetica Neue Light" charset="0"/>
              </a:rPr>
              <a:t>Four </a:t>
            </a:r>
            <a:r>
              <a:rPr lang="en-US" sz="2400">
                <a:solidFill>
                  <a:srgbClr val="231F20"/>
                </a:solidFill>
                <a:latin typeface="Helvetica Neue Light" charset="0"/>
                <a:ea typeface="Osaka" charset="0"/>
                <a:cs typeface="Helvetica Neue Light" charset="0"/>
              </a:rPr>
              <a:t>50-minute classes/wk</a:t>
            </a:r>
          </a:p>
          <a:p>
            <a:pPr marL="0" indent="0">
              <a:buClr>
                <a:srgbClr val="231F20"/>
              </a:buClr>
            </a:pPr>
            <a:endParaRPr lang="en-US" sz="1000">
              <a:solidFill>
                <a:srgbClr val="231F20"/>
              </a:solidFill>
              <a:latin typeface="Helvetica Neue Light" charset="0"/>
              <a:ea typeface="Osaka" charset="0"/>
              <a:cs typeface="Helvetica Neue Light" charset="0"/>
            </a:endParaRPr>
          </a:p>
          <a:p>
            <a:pPr marL="0" indent="0">
              <a:buClr>
                <a:srgbClr val="231F20"/>
              </a:buClr>
            </a:pPr>
            <a:r>
              <a:rPr lang="en-US" sz="2400" b="1">
                <a:solidFill>
                  <a:srgbClr val="231F20"/>
                </a:solidFill>
                <a:latin typeface="Helvetica Neue" charset="0"/>
                <a:ea typeface="Osaka" charset="0"/>
                <a:cs typeface="Helvetica Neue Light" charset="0"/>
              </a:rPr>
              <a:t>Fifteen </a:t>
            </a:r>
            <a:r>
              <a:rPr lang="en-US" sz="2400">
                <a:solidFill>
                  <a:srgbClr val="231F20"/>
                </a:solidFill>
                <a:latin typeface="Helvetica Neue Light" charset="0"/>
                <a:ea typeface="Osaka" charset="0"/>
                <a:cs typeface="Helvetica Neue Light" charset="0"/>
              </a:rPr>
              <a:t>weeks of instruction</a:t>
            </a:r>
          </a:p>
          <a:p>
            <a:pPr marL="0" indent="0">
              <a:buClr>
                <a:srgbClr val="231F20"/>
              </a:buClr>
            </a:pPr>
            <a:endParaRPr lang="en-US" sz="800">
              <a:solidFill>
                <a:srgbClr val="231F20"/>
              </a:solidFill>
              <a:latin typeface="Helvetica Neue Light" charset="0"/>
              <a:ea typeface="Osaka" charset="0"/>
              <a:cs typeface="Helvetica Neue Light" charset="0"/>
            </a:endParaRPr>
          </a:p>
          <a:p>
            <a:pPr marL="0" indent="0">
              <a:buClr>
                <a:srgbClr val="231F20"/>
              </a:buClr>
            </a:pPr>
            <a:r>
              <a:rPr lang="en-US" sz="2400">
                <a:solidFill>
                  <a:srgbClr val="231F20"/>
                </a:solidFill>
                <a:latin typeface="Helvetica Neue Light" charset="0"/>
                <a:ea typeface="Osaka" charset="0"/>
                <a:cs typeface="Helvetica Neue Light" charset="0"/>
              </a:rPr>
              <a:t>Homework: read textbook &amp; complete problem sets</a:t>
            </a:r>
          </a:p>
          <a:p>
            <a:pPr marL="0" indent="0">
              <a:buClr>
                <a:srgbClr val="231F20"/>
              </a:buClr>
            </a:pPr>
            <a:endParaRPr lang="en-US" sz="800">
              <a:solidFill>
                <a:srgbClr val="231F20"/>
              </a:solidFill>
              <a:latin typeface="Helvetica Neue Light" charset="0"/>
              <a:ea typeface="Osaka" charset="0"/>
              <a:cs typeface="Helvetica Neue Light" charset="0"/>
            </a:endParaRPr>
          </a:p>
          <a:p>
            <a:pPr marL="0" indent="0">
              <a:buClr>
                <a:srgbClr val="231F20"/>
              </a:buClr>
            </a:pPr>
            <a:r>
              <a:rPr lang="en-US" sz="2400">
                <a:solidFill>
                  <a:srgbClr val="231F20"/>
                </a:solidFill>
                <a:latin typeface="Helvetica Neue Light" charset="0"/>
                <a:ea typeface="Osaka" charset="0"/>
                <a:cs typeface="Helvetica Neue Light" charset="0"/>
              </a:rPr>
              <a:t>Tests: Three in-class exams, final exam, and CAOS test</a:t>
            </a:r>
          </a:p>
          <a:p>
            <a:pPr marL="0" indent="0">
              <a:buClr>
                <a:srgbClr val="231F20"/>
              </a:buClr>
            </a:pPr>
            <a:endParaRPr lang="en-US" sz="2400">
              <a:solidFill>
                <a:srgbClr val="231F20"/>
              </a:solidFill>
              <a:latin typeface="Helvetica Neue Light" charset="0"/>
              <a:ea typeface="Osaka" charset="0"/>
              <a:cs typeface="Helvetica Neue Light" charset="0"/>
            </a:endParaRPr>
          </a:p>
        </p:txBody>
      </p:sp>
      <p:sp>
        <p:nvSpPr>
          <p:cNvPr id="7" name="TextBox 6"/>
          <p:cNvSpPr txBox="1">
            <a:spLocks noChangeArrowheads="1"/>
          </p:cNvSpPr>
          <p:nvPr/>
        </p:nvSpPr>
        <p:spPr bwMode="auto">
          <a:xfrm>
            <a:off x="4191000" y="1508125"/>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latin typeface="+mn-lt"/>
              </a:rPr>
              <a:t>&lt;</a:t>
            </a:r>
          </a:p>
        </p:txBody>
      </p:sp>
      <p:sp>
        <p:nvSpPr>
          <p:cNvPr id="8" name="TextBox 7"/>
          <p:cNvSpPr txBox="1">
            <a:spLocks noChangeArrowheads="1"/>
          </p:cNvSpPr>
          <p:nvPr/>
        </p:nvSpPr>
        <p:spPr bwMode="auto">
          <a:xfrm>
            <a:off x="4198938" y="214471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latin typeface="+mn-lt"/>
              </a:rPr>
              <a:t>&lt;</a:t>
            </a:r>
          </a:p>
        </p:txBody>
      </p:sp>
      <p:sp>
        <p:nvSpPr>
          <p:cNvPr id="9" name="TextBox 8"/>
          <p:cNvSpPr txBox="1">
            <a:spLocks noChangeArrowheads="1"/>
          </p:cNvSpPr>
          <p:nvPr/>
        </p:nvSpPr>
        <p:spPr bwMode="auto">
          <a:xfrm>
            <a:off x="4198938" y="28194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latin typeface="+mn-lt"/>
              </a:rPr>
              <a:t>?</a:t>
            </a:r>
          </a:p>
        </p:txBody>
      </p:sp>
      <p:sp>
        <p:nvSpPr>
          <p:cNvPr id="10" name="TextBox 9"/>
          <p:cNvSpPr txBox="1">
            <a:spLocks noChangeArrowheads="1"/>
          </p:cNvSpPr>
          <p:nvPr/>
        </p:nvSpPr>
        <p:spPr bwMode="auto">
          <a:xfrm>
            <a:off x="4225925" y="366236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latin typeface="+mn-lt"/>
              </a:rPr>
              <a:t>=</a:t>
            </a:r>
          </a:p>
        </p:txBody>
      </p:sp>
      <p:sp>
        <p:nvSpPr>
          <p:cNvPr id="13" name="TextBox 12"/>
          <p:cNvSpPr txBox="1">
            <a:spLocks noChangeArrowheads="1"/>
          </p:cNvSpPr>
          <p:nvPr/>
        </p:nvSpPr>
        <p:spPr bwMode="auto">
          <a:xfrm>
            <a:off x="1568450" y="51927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latin typeface="+mn-lt"/>
              </a:rPr>
              <a:t>Same content but different </a:t>
            </a:r>
            <a:r>
              <a:rPr lang="en-US" i="1" dirty="0">
                <a:latin typeface="+mn-lt"/>
              </a:rPr>
              <a:t>kind </a:t>
            </a:r>
            <a:r>
              <a:rPr lang="en-US" dirty="0">
                <a:latin typeface="+mn-lt"/>
              </a:rPr>
              <a:t>of instruction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Dependent Measure</a:t>
            </a:r>
          </a:p>
        </p:txBody>
      </p:sp>
      <p:sp>
        <p:nvSpPr>
          <p:cNvPr id="129026" name="Content Placeholder 1"/>
          <p:cNvSpPr>
            <a:spLocks noGrp="1"/>
          </p:cNvSpPr>
          <p:nvPr>
            <p:ph idx="1"/>
          </p:nvPr>
        </p:nvSpPr>
        <p:spPr>
          <a:xfrm>
            <a:off x="457200" y="1600200"/>
            <a:ext cx="8534400" cy="4525963"/>
          </a:xfrm>
        </p:spPr>
        <p:txBody>
          <a:bodyPr/>
          <a:lstStyle/>
          <a:p>
            <a:pPr>
              <a:defRPr/>
            </a:pPr>
            <a:r>
              <a:rPr lang="en-US" sz="2800" dirty="0" smtClean="0">
                <a:cs typeface="Arial" pitchFamily="34" charset="0"/>
              </a:rPr>
              <a:t>CAOS</a:t>
            </a:r>
            <a:r>
              <a:rPr lang="en-US" sz="2000" dirty="0" smtClean="0">
                <a:cs typeface="Arial" pitchFamily="34" charset="0"/>
              </a:rPr>
              <a:t> = </a:t>
            </a:r>
            <a:r>
              <a:rPr lang="en-US" sz="2400" b="1" dirty="0" smtClean="0">
                <a:solidFill>
                  <a:srgbClr val="FF0000"/>
                </a:solidFill>
                <a:cs typeface="Arial" pitchFamily="34" charset="0"/>
              </a:rPr>
              <a:t>C</a:t>
            </a:r>
            <a:r>
              <a:rPr lang="en-US" sz="2400" dirty="0" smtClean="0">
                <a:cs typeface="Arial" pitchFamily="34" charset="0"/>
              </a:rPr>
              <a:t>omprehensive </a:t>
            </a:r>
            <a:r>
              <a:rPr lang="en-US" sz="2400" b="1" dirty="0" smtClean="0">
                <a:solidFill>
                  <a:srgbClr val="FF0000"/>
                </a:solidFill>
                <a:cs typeface="Arial" pitchFamily="34" charset="0"/>
              </a:rPr>
              <a:t>A</a:t>
            </a:r>
            <a:r>
              <a:rPr lang="en-US" sz="2400" dirty="0" smtClean="0">
                <a:cs typeface="Arial" pitchFamily="34" charset="0"/>
              </a:rPr>
              <a:t>ssessment of </a:t>
            </a:r>
            <a:r>
              <a:rPr lang="en-US" sz="2400" b="1" dirty="0" smtClean="0">
                <a:solidFill>
                  <a:srgbClr val="FF0000"/>
                </a:solidFill>
                <a:cs typeface="Arial" pitchFamily="34" charset="0"/>
              </a:rPr>
              <a:t>O</a:t>
            </a:r>
            <a:r>
              <a:rPr lang="en-US" sz="2400" dirty="0" smtClean="0">
                <a:cs typeface="Arial" pitchFamily="34" charset="0"/>
              </a:rPr>
              <a:t>utcomes in a First </a:t>
            </a:r>
            <a:r>
              <a:rPr lang="en-US" sz="2400" b="1" dirty="0" smtClean="0">
                <a:solidFill>
                  <a:srgbClr val="FF0000"/>
                </a:solidFill>
                <a:cs typeface="Arial" pitchFamily="34" charset="0"/>
              </a:rPr>
              <a:t>S</a:t>
            </a:r>
            <a:r>
              <a:rPr lang="en-US" sz="2400" dirty="0" smtClean="0">
                <a:cs typeface="Arial" pitchFamily="34" charset="0"/>
              </a:rPr>
              <a:t>tatistics course (</a:t>
            </a:r>
            <a:r>
              <a:rPr lang="en-US" sz="2400" dirty="0" err="1" smtClean="0">
                <a:cs typeface="Arial" pitchFamily="34" charset="0"/>
              </a:rPr>
              <a:t>delMas</a:t>
            </a:r>
            <a:r>
              <a:rPr lang="en-US" sz="2400" dirty="0" smtClean="0">
                <a:cs typeface="Arial" pitchFamily="34" charset="0"/>
              </a:rPr>
              <a:t>, Garfield, </a:t>
            </a:r>
            <a:r>
              <a:rPr lang="en-US" sz="2400" dirty="0" err="1" smtClean="0">
                <a:cs typeface="Arial" pitchFamily="34" charset="0"/>
              </a:rPr>
              <a:t>Ooms</a:t>
            </a:r>
            <a:r>
              <a:rPr lang="en-US" sz="2400" dirty="0" smtClean="0">
                <a:cs typeface="Arial" pitchFamily="34" charset="0"/>
              </a:rPr>
              <a:t>, Chance, 2006)</a:t>
            </a:r>
          </a:p>
          <a:p>
            <a:pPr>
              <a:defRPr/>
            </a:pPr>
            <a:endParaRPr lang="en-US" sz="2400" dirty="0" smtClean="0">
              <a:cs typeface="Arial" pitchFamily="34" charset="0"/>
            </a:endParaRPr>
          </a:p>
          <a:p>
            <a:pPr lvl="1">
              <a:defRPr/>
            </a:pPr>
            <a:r>
              <a:rPr lang="en-US" sz="2400" dirty="0" smtClean="0">
                <a:latin typeface="+mn-lt"/>
                <a:cs typeface="Arial" pitchFamily="34" charset="0"/>
              </a:rPr>
              <a:t>Forty multiple-choice items measuring students</a:t>
            </a:r>
            <a:r>
              <a:rPr lang="ja-JP" altLang="en-US" sz="2400" dirty="0" smtClean="0">
                <a:latin typeface="+mn-lt"/>
                <a:cs typeface="Arial" pitchFamily="34" charset="0"/>
              </a:rPr>
              <a:t>’</a:t>
            </a:r>
            <a:r>
              <a:rPr lang="en-US" sz="2400" dirty="0" smtClean="0">
                <a:latin typeface="+mn-lt"/>
                <a:cs typeface="Arial" pitchFamily="34" charset="0"/>
              </a:rPr>
              <a:t> </a:t>
            </a:r>
            <a:r>
              <a:rPr lang="ja-JP" altLang="en-US" sz="2400" dirty="0" smtClean="0">
                <a:latin typeface="+mn-lt"/>
                <a:cs typeface="Arial" pitchFamily="34" charset="0"/>
              </a:rPr>
              <a:t>“</a:t>
            </a:r>
            <a:r>
              <a:rPr lang="en-US" sz="2400" dirty="0" smtClean="0">
                <a:latin typeface="+mn-lt"/>
                <a:cs typeface="Arial" pitchFamily="34" charset="0"/>
              </a:rPr>
              <a:t>conceptual understanding of important statistical ideas</a:t>
            </a:r>
            <a:r>
              <a:rPr lang="ja-JP" altLang="en-US" sz="2400" dirty="0" smtClean="0">
                <a:latin typeface="+mn-lt"/>
                <a:cs typeface="Arial" pitchFamily="34" charset="0"/>
              </a:rPr>
              <a:t>”</a:t>
            </a:r>
            <a:endParaRPr lang="en-US" sz="2400" dirty="0" smtClean="0">
              <a:latin typeface="+mn-lt"/>
              <a:cs typeface="Arial" pitchFamily="34" charset="0"/>
            </a:endParaRPr>
          </a:p>
          <a:p>
            <a:pPr lvl="1">
              <a:defRPr/>
            </a:pPr>
            <a:r>
              <a:rPr lang="en-US" sz="2400" dirty="0" smtClean="0">
                <a:latin typeface="+mn-lt"/>
                <a:cs typeface="Arial" pitchFamily="34" charset="0"/>
              </a:rPr>
              <a:t>Content validity – positive evaluation by 18 content experts</a:t>
            </a:r>
          </a:p>
          <a:p>
            <a:pPr lvl="1">
              <a:defRPr/>
            </a:pPr>
            <a:r>
              <a:rPr lang="en-US" sz="2400" dirty="0" smtClean="0">
                <a:latin typeface="+mn-lt"/>
                <a:cs typeface="Arial" pitchFamily="34" charset="0"/>
              </a:rPr>
              <a:t>Reliability – high internal consistency</a:t>
            </a:r>
          </a:p>
          <a:p>
            <a:pPr lvl="1">
              <a:defRPr/>
            </a:pPr>
            <a:r>
              <a:rPr lang="en-US" sz="2400" dirty="0" smtClean="0">
                <a:latin typeface="+mn-lt"/>
                <a:cs typeface="Arial" pitchFamily="34" charset="0"/>
              </a:rPr>
              <a:t>Aligned with content of course (both sections)</a:t>
            </a:r>
          </a:p>
          <a:p>
            <a:pPr lvl="1">
              <a:defRPr/>
            </a:pPr>
            <a:r>
              <a:rPr lang="en-US" sz="2400" dirty="0" smtClean="0">
                <a:latin typeface="+mn-lt"/>
                <a:cs typeface="Arial" pitchFamily="34" charset="0"/>
              </a:rPr>
              <a:t>Administered as a pre/posttest</a:t>
            </a:r>
            <a:endParaRPr lang="en-US" sz="2400" dirty="0">
              <a:latin typeface="+mn-lt"/>
              <a:cs typeface="Arial"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214563" y="3159125"/>
            <a:ext cx="4265612"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6322"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1: CAOS Test Results</a:t>
            </a:r>
          </a:p>
        </p:txBody>
      </p:sp>
      <p:sp>
        <p:nvSpPr>
          <p:cNvPr id="56323" name="Rectangle 2"/>
          <p:cNvSpPr>
            <a:spLocks noGrp="1" noChangeArrowheads="1"/>
          </p:cNvSpPr>
          <p:nvPr>
            <p:ph idx="1"/>
          </p:nvPr>
        </p:nvSpPr>
        <p:spPr bwMode="auto">
          <a:xfrm>
            <a:off x="457200" y="5181600"/>
            <a:ext cx="8229600" cy="94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a:latin typeface="75 Helvetica Bold" charset="0"/>
                <a:ea typeface="Osaka" charset="0"/>
                <a:cs typeface="Osaka" charset="0"/>
              </a:rPr>
              <a:t>	</a:t>
            </a:r>
            <a:r>
              <a:rPr lang="en-US" sz="2400">
                <a:latin typeface="75 Helvetica Bold" charset="0"/>
                <a:ea typeface="Osaka" charset="0"/>
                <a:cs typeface="Arial" charset="0"/>
              </a:rPr>
              <a:t>Adaptive/Accelerated</a:t>
            </a:r>
            <a:r>
              <a:rPr lang="en-US" sz="2400">
                <a:latin typeface="75 Helvetica Bold" charset="0"/>
                <a:ea typeface="Osaka" charset="0"/>
                <a:cs typeface="Osaka" charset="0"/>
              </a:rPr>
              <a:t> group gained more (18% vs 3%)pre/post on CAOS than did Traditional Control, p &lt; .01. </a:t>
            </a:r>
          </a:p>
        </p:txBody>
      </p:sp>
      <p:sp>
        <p:nvSpPr>
          <p:cNvPr id="56324"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6325" name="Chart 6"/>
          <p:cNvGraphicFramePr>
            <a:graphicFrameLocks/>
          </p:cNvGraphicFramePr>
          <p:nvPr/>
        </p:nvGraphicFramePr>
        <p:xfrm>
          <a:off x="1614488" y="1312863"/>
          <a:ext cx="6121400" cy="3708400"/>
        </p:xfrm>
        <a:graphic>
          <a:graphicData uri="http://schemas.openxmlformats.org/presentationml/2006/ole">
            <mc:AlternateContent xmlns:mc="http://schemas.openxmlformats.org/markup-compatibility/2006">
              <mc:Choice xmlns:v="urn:schemas-microsoft-com:vml" Requires="v">
                <p:oleObj spid="_x0000_s1040" name="Worksheet" r:id="rId4" imgW="6095496" imgH="4065696" progId="Excel.Sheet.8">
                  <p:embed/>
                </p:oleObj>
              </mc:Choice>
              <mc:Fallback>
                <p:oleObj name="Worksheet" r:id="rId4" imgW="6095496" imgH="406569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1312863"/>
                        <a:ext cx="6121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TextBox 8"/>
          <p:cNvSpPr txBox="1">
            <a:spLocks noChangeArrowheads="1"/>
          </p:cNvSpPr>
          <p:nvPr/>
        </p:nvSpPr>
        <p:spPr bwMode="auto">
          <a:xfrm>
            <a:off x="6751638" y="34845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10" name="Straight Connector 9"/>
          <p:cNvCxnSpPr/>
          <p:nvPr/>
        </p:nvCxnSpPr>
        <p:spPr>
          <a:xfrm flipV="1">
            <a:off x="6632575" y="3668713"/>
            <a:ext cx="193675" cy="1587"/>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5239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Brief Time-Log Study</a:t>
            </a:r>
          </a:p>
        </p:txBody>
      </p:sp>
      <p:sp>
        <p:nvSpPr>
          <p:cNvPr id="5837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Char char="•"/>
            </a:pPr>
            <a:r>
              <a:rPr lang="en-US" sz="2400">
                <a:latin typeface="75 Helvetica Bold" charset="0"/>
                <a:ea typeface="Osaka" charset="0"/>
                <a:cs typeface="Arial" charset="0"/>
              </a:rPr>
              <a:t>Students in both groups recruited to complete time-logs</a:t>
            </a:r>
          </a:p>
          <a:p>
            <a:pPr>
              <a:buFontTx/>
              <a:buChar char="•"/>
            </a:pPr>
            <a:r>
              <a:rPr lang="en-US" sz="2400">
                <a:latin typeface="75 Helvetica Bold" charset="0"/>
                <a:ea typeface="Osaka" charset="0"/>
                <a:cs typeface="Arial" charset="0"/>
              </a:rPr>
              <a:t>Self-report for both groups</a:t>
            </a:r>
          </a:p>
          <a:p>
            <a:pPr>
              <a:buFontTx/>
              <a:buChar char="•"/>
            </a:pPr>
            <a:r>
              <a:rPr lang="en-US" sz="2400">
                <a:latin typeface="75 Helvetica Bold" charset="0"/>
                <a:ea typeface="Osaka" charset="0"/>
                <a:cs typeface="Arial" charset="0"/>
              </a:rPr>
              <a:t>Analogous point in the course (2/3 through)</a:t>
            </a:r>
          </a:p>
          <a:p>
            <a:pPr>
              <a:buFontTx/>
              <a:buChar char="•"/>
            </a:pPr>
            <a:r>
              <a:rPr lang="en-US" sz="2400">
                <a:latin typeface="75 Helvetica Bold" charset="0"/>
                <a:ea typeface="Osaka" charset="0"/>
                <a:cs typeface="Arial" charset="0"/>
              </a:rPr>
              <a:t>Six consecutive days: Wednesday - Monday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Osaka" charset="0"/>
                <a:cs typeface="Osaka" charset="0"/>
              </a:rPr>
              <a:t>Study 1: Time Spent Outside of Class</a:t>
            </a:r>
          </a:p>
        </p:txBody>
      </p:sp>
      <p:sp>
        <p:nvSpPr>
          <p:cNvPr id="60418" name="Rectangle 2"/>
          <p:cNvSpPr>
            <a:spLocks noGrp="1" noChangeArrowheads="1"/>
          </p:cNvSpPr>
          <p:nvPr>
            <p:ph idx="1"/>
          </p:nvPr>
        </p:nvSpPr>
        <p:spPr bwMode="auto">
          <a:xfrm>
            <a:off x="457200" y="5257800"/>
            <a:ext cx="82296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a:latin typeface="75 Helvetica Bold" charset="0"/>
                <a:ea typeface="Osaka" charset="0"/>
                <a:cs typeface="Osaka" charset="0"/>
              </a:rPr>
              <a:t>	No significant difference between groups in the time students spent on Statistics outside of class</a:t>
            </a:r>
          </a:p>
        </p:txBody>
      </p:sp>
      <p:sp>
        <p:nvSpPr>
          <p:cNvPr id="60419"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0420" name="Object 2"/>
          <p:cNvGraphicFramePr>
            <a:graphicFrameLocks noChangeAspect="1"/>
          </p:cNvGraphicFramePr>
          <p:nvPr/>
        </p:nvGraphicFramePr>
        <p:xfrm>
          <a:off x="1524000" y="990600"/>
          <a:ext cx="5953125" cy="4100513"/>
        </p:xfrm>
        <a:graphic>
          <a:graphicData uri="http://schemas.openxmlformats.org/presentationml/2006/ole">
            <mc:AlternateContent xmlns:mc="http://schemas.openxmlformats.org/markup-compatibility/2006">
              <mc:Choice xmlns:v="urn:schemas-microsoft-com:vml" Requires="v">
                <p:oleObj spid="_x0000_s96272" name="Worksheet" r:id="rId4" imgW="26184127" imgH="16558730" progId="Excel.Sheet.8">
                  <p:embed/>
                </p:oleObj>
              </mc:Choice>
              <mc:Fallback>
                <p:oleObj name="Worksheet" r:id="rId4" imgW="26184127" imgH="1655873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90600"/>
                        <a:ext cx="5953125"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33093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2: Replication &amp; Extension</a:t>
            </a:r>
          </a:p>
        </p:txBody>
      </p:sp>
      <p:sp>
        <p:nvSpPr>
          <p:cNvPr id="137218" name="Rectangle 2"/>
          <p:cNvSpPr>
            <a:spLocks noGrp="1" noChangeArrowheads="1"/>
          </p:cNvSpPr>
          <p:nvPr>
            <p:ph idx="1"/>
          </p:nvPr>
        </p:nvSpPr>
        <p:spPr/>
        <p:txBody>
          <a:bodyPr/>
          <a:lstStyle/>
          <a:p>
            <a:pPr>
              <a:buFont typeface="Arial" pitchFamily="34" charset="0"/>
              <a:buChar char="•"/>
              <a:defRPr/>
            </a:pPr>
            <a:r>
              <a:rPr lang="en-US" sz="2400" dirty="0" smtClean="0">
                <a:cs typeface="Arial" pitchFamily="34" charset="0"/>
              </a:rPr>
              <a:t>Same method, same procedure, same instructor</a:t>
            </a:r>
          </a:p>
          <a:p>
            <a:pPr>
              <a:buFont typeface="Arial" pitchFamily="34" charset="0"/>
              <a:buChar char="•"/>
              <a:defRPr/>
            </a:pPr>
            <a:endParaRPr lang="en-US" sz="2400" dirty="0" smtClean="0">
              <a:cs typeface="Arial" pitchFamily="34" charset="0"/>
            </a:endParaRPr>
          </a:p>
          <a:p>
            <a:pPr>
              <a:buFont typeface="Arial" pitchFamily="34" charset="0"/>
              <a:buChar char="•"/>
              <a:defRPr/>
            </a:pPr>
            <a:r>
              <a:rPr lang="en-US" sz="2400" b="1" dirty="0" smtClean="0">
                <a:cs typeface="Arial" pitchFamily="34" charset="0"/>
              </a:rPr>
              <a:t>Larger class </a:t>
            </a:r>
            <a:r>
              <a:rPr lang="en-US" sz="2400" dirty="0" smtClean="0">
                <a:cs typeface="Arial" pitchFamily="34" charset="0"/>
              </a:rPr>
              <a:t>(52 students in Adaptive / Accelerated)</a:t>
            </a:r>
          </a:p>
          <a:p>
            <a:pPr>
              <a:defRPr/>
            </a:pPr>
            <a:endParaRPr lang="en-US" sz="2400" dirty="0" smtClean="0">
              <a:cs typeface="Arial" pitchFamily="34" charset="0"/>
            </a:endParaRPr>
          </a:p>
          <a:p>
            <a:pPr>
              <a:buFont typeface="Arial" pitchFamily="34" charset="0"/>
              <a:buChar char="•"/>
              <a:defRPr/>
            </a:pPr>
            <a:r>
              <a:rPr lang="en-US" sz="2400" dirty="0" smtClean="0">
                <a:cs typeface="Arial" pitchFamily="34" charset="0"/>
              </a:rPr>
              <a:t>Follow-up study conducted 4+ months later</a:t>
            </a:r>
          </a:p>
          <a:p>
            <a:pPr lvl="1">
              <a:defRPr/>
            </a:pPr>
            <a:r>
              <a:rPr lang="en-US" sz="2400" dirty="0" smtClean="0">
                <a:latin typeface="+mn-lt"/>
                <a:cs typeface="Arial" pitchFamily="34" charset="0"/>
              </a:rPr>
              <a:t>Retention</a:t>
            </a:r>
          </a:p>
          <a:p>
            <a:pPr lvl="1">
              <a:defRPr/>
            </a:pPr>
            <a:r>
              <a:rPr lang="en-US" sz="2400" dirty="0" smtClean="0">
                <a:latin typeface="+mn-lt"/>
                <a:cs typeface="Arial" pitchFamily="34" charset="0"/>
              </a:rPr>
              <a:t>Transfer</a:t>
            </a:r>
            <a:endParaRPr lang="en-US" sz="2400" dirty="0">
              <a:latin typeface="+mn-lt"/>
              <a:cs typeface="Arial"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214563" y="3235325"/>
            <a:ext cx="4265612"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451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2: CAOS Test Results</a:t>
            </a:r>
          </a:p>
        </p:txBody>
      </p:sp>
      <p:sp>
        <p:nvSpPr>
          <p:cNvPr id="64515" name="Rectangle 2"/>
          <p:cNvSpPr>
            <a:spLocks noGrp="1" noChangeArrowheads="1"/>
          </p:cNvSpPr>
          <p:nvPr>
            <p:ph idx="1"/>
          </p:nvPr>
        </p:nvSpPr>
        <p:spPr bwMode="auto">
          <a:xfrm>
            <a:off x="457200" y="5334000"/>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a:latin typeface="75 Helvetica Bold" charset="0"/>
                <a:ea typeface="Osaka" charset="0"/>
                <a:cs typeface="Osaka" charset="0"/>
              </a:rPr>
              <a:t>	Adaptive/Accelerated group gained more pre/post on CAOS than did Traditional Control, p &lt; .01. </a:t>
            </a:r>
          </a:p>
        </p:txBody>
      </p:sp>
      <p:sp>
        <p:nvSpPr>
          <p:cNvPr id="64516"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4517" name="Chart 7"/>
          <p:cNvGraphicFramePr>
            <a:graphicFrameLocks/>
          </p:cNvGraphicFramePr>
          <p:nvPr/>
        </p:nvGraphicFramePr>
        <p:xfrm>
          <a:off x="1627188" y="1143000"/>
          <a:ext cx="6096000" cy="4064000"/>
        </p:xfrm>
        <a:graphic>
          <a:graphicData uri="http://schemas.openxmlformats.org/presentationml/2006/ole">
            <mc:AlternateContent xmlns:mc="http://schemas.openxmlformats.org/markup-compatibility/2006">
              <mc:Choice xmlns:v="urn:schemas-microsoft-com:vml" Requires="v">
                <p:oleObj spid="_x0000_s64539" name="Worksheet" r:id="rId4" imgW="6095496" imgH="4065696" progId="Excel.Sheet.8">
                  <p:embed/>
                </p:oleObj>
              </mc:Choice>
              <mc:Fallback>
                <p:oleObj name="Worksheet" r:id="rId4" imgW="6095496" imgH="4065696" progId="Excel.Shee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1143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TextBox 6"/>
          <p:cNvSpPr txBox="1">
            <a:spLocks noChangeArrowheads="1"/>
          </p:cNvSpPr>
          <p:nvPr/>
        </p:nvSpPr>
        <p:spPr bwMode="auto">
          <a:xfrm>
            <a:off x="6751638" y="35607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8" name="Straight Connector 7"/>
          <p:cNvCxnSpPr/>
          <p:nvPr/>
        </p:nvCxnSpPr>
        <p:spPr>
          <a:xfrm flipV="1">
            <a:off x="6632575" y="3744913"/>
            <a:ext cx="1936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457200" y="228600"/>
            <a:ext cx="8229600"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0" compatLnSpc="1">
            <a:prstTxWarp prst="textNoShape">
              <a:avLst/>
            </a:prstTxWarp>
          </a:bodyPr>
          <a:lstStyle/>
          <a:p>
            <a:pPr>
              <a:lnSpc>
                <a:spcPts val="4200"/>
              </a:lnSpc>
            </a:pPr>
            <a:r>
              <a:rPr lang="en-US" sz="3600" b="0" dirty="0">
                <a:latin typeface="Times" charset="0"/>
                <a:ea typeface="Osaka" charset="0"/>
                <a:cs typeface="Osaka" charset="0"/>
              </a:rPr>
              <a:t>The Effort: Carnegie Mellon</a:t>
            </a:r>
            <a:r>
              <a:rPr lang="ja-JP" altLang="en-US" sz="3600" b="0" dirty="0">
                <a:latin typeface="Times" charset="0"/>
                <a:ea typeface="Osaka" charset="0"/>
                <a:cs typeface="Osaka" charset="0"/>
              </a:rPr>
              <a:t>’</a:t>
            </a:r>
            <a:r>
              <a:rPr lang="en-US" altLang="ja-JP" sz="3600" b="0" dirty="0">
                <a:latin typeface="Times" charset="0"/>
                <a:ea typeface="Osaka" charset="0"/>
                <a:cs typeface="Osaka" charset="0"/>
              </a:rPr>
              <a:t>s Open Learning Initiative (OLI) </a:t>
            </a:r>
            <a:endParaRPr lang="en-US" sz="3600" b="0" dirty="0">
              <a:latin typeface="Times" charset="0"/>
              <a:ea typeface="Osaka" charset="0"/>
              <a:cs typeface="Osaka" charset="0"/>
            </a:endParaRPr>
          </a:p>
        </p:txBody>
      </p:sp>
      <p:sp>
        <p:nvSpPr>
          <p:cNvPr id="19458" name="Text Placeholder 12"/>
          <p:cNvSpPr>
            <a:spLocks noGrp="1"/>
          </p:cNvSpPr>
          <p:nvPr>
            <p:ph type="body" sz="half" idx="2"/>
          </p:nvPr>
        </p:nvSpPr>
        <p:spPr bwMode="auto">
          <a:xfrm>
            <a:off x="304800" y="1600200"/>
            <a:ext cx="1981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endParaRPr lang="en-US" sz="1600" dirty="0" smtClean="0">
              <a:latin typeface="75 Helvetica Bold" charset="0"/>
              <a:ea typeface="Osaka" charset="0"/>
              <a:cs typeface="Osaka" charset="0"/>
            </a:endParaRPr>
          </a:p>
          <a:p>
            <a:r>
              <a:rPr lang="en-US" sz="1800" b="1" dirty="0" smtClean="0">
                <a:latin typeface="75 Helvetica Bold" charset="0"/>
                <a:ea typeface="Osaka" charset="0"/>
                <a:cs typeface="Osaka" charset="0"/>
              </a:rPr>
              <a:t>Scientifically</a:t>
            </a:r>
            <a:r>
              <a:rPr lang="en-US" sz="1800" b="1" dirty="0">
                <a:latin typeface="75 Helvetica Bold" charset="0"/>
                <a:ea typeface="Osaka" charset="0"/>
                <a:cs typeface="Osaka" charset="0"/>
              </a:rPr>
              <a:t>-based online </a:t>
            </a:r>
            <a:r>
              <a:rPr lang="en-US" sz="1800" b="1" dirty="0" smtClean="0">
                <a:latin typeface="75 Helvetica Bold" charset="0"/>
                <a:ea typeface="Osaka" charset="0"/>
                <a:cs typeface="Osaka" charset="0"/>
              </a:rPr>
              <a:t>courses and course materials that enact instruction, support instructors, and</a:t>
            </a:r>
            <a:r>
              <a:rPr lang="en-US" sz="1800" b="1" dirty="0" smtClean="0">
                <a:latin typeface="75 Helvetica Bold" charset="0"/>
                <a:ea typeface="Osaka" charset="0"/>
                <a:cs typeface="Osaka" charset="0"/>
              </a:rPr>
              <a:t>  </a:t>
            </a:r>
            <a:r>
              <a:rPr lang="en-US" sz="1800" b="1" dirty="0">
                <a:latin typeface="75 Helvetica Bold" charset="0"/>
                <a:ea typeface="Osaka" charset="0"/>
                <a:cs typeface="Osaka" charset="0"/>
              </a:rPr>
              <a:t>designed to improve the quality of</a:t>
            </a:r>
            <a:br>
              <a:rPr lang="en-US" sz="1800" b="1" dirty="0">
                <a:latin typeface="75 Helvetica Bold" charset="0"/>
                <a:ea typeface="Osaka" charset="0"/>
                <a:cs typeface="Osaka" charset="0"/>
              </a:rPr>
            </a:br>
            <a:r>
              <a:rPr lang="en-US" sz="1800" b="1" dirty="0">
                <a:latin typeface="75 Helvetica Bold" charset="0"/>
                <a:ea typeface="Osaka" charset="0"/>
                <a:cs typeface="Osaka" charset="0"/>
              </a:rPr>
              <a:t>higher </a:t>
            </a:r>
            <a:r>
              <a:rPr lang="en-US" sz="1800" b="1" dirty="0" smtClean="0">
                <a:latin typeface="75 Helvetica Bold" charset="0"/>
                <a:ea typeface="Osaka" charset="0"/>
                <a:cs typeface="Osaka" charset="0"/>
              </a:rPr>
              <a:t>education.</a:t>
            </a:r>
            <a:endParaRPr lang="en-US" sz="1800" b="1" dirty="0">
              <a:latin typeface="75 Helvetica Bold" charset="0"/>
              <a:ea typeface="Osaka" charset="0"/>
              <a:cs typeface="Osaka" charset="0"/>
            </a:endParaRPr>
          </a:p>
          <a:p>
            <a:endParaRPr lang="en-US" sz="1600" dirty="0">
              <a:latin typeface="75 Helvetica Bold" charset="0"/>
              <a:ea typeface="Osaka" charset="0"/>
              <a:cs typeface="Osaka" charset="0"/>
            </a:endParaRPr>
          </a:p>
          <a:p>
            <a:endParaRPr lang="en-US" sz="1600" dirty="0">
              <a:latin typeface="75 Helvetica Bold" charset="0"/>
              <a:ea typeface="Osaka" charset="0"/>
              <a:cs typeface="Osaka" charset="0"/>
            </a:endParaRPr>
          </a:p>
        </p:txBody>
      </p:sp>
      <p:pic>
        <p:nvPicPr>
          <p:cNvPr id="19459" name="Picture 11" descr="courseimages-02.png"/>
          <p:cNvPicPr>
            <a:picLocks noChangeAspect="1"/>
          </p:cNvPicPr>
          <p:nvPr/>
        </p:nvPicPr>
        <p:blipFill>
          <a:blip r:embed="rId3">
            <a:extLst>
              <a:ext uri="{28A0092B-C50C-407E-A947-70E740481C1C}">
                <a14:useLocalDpi xmlns:a14="http://schemas.microsoft.com/office/drawing/2010/main" val="0"/>
              </a:ext>
            </a:extLst>
          </a:blip>
          <a:srcRect l="10831" t="4440" r="9998" b="16664"/>
          <a:stretch>
            <a:fillRect/>
          </a:stretch>
        </p:blipFill>
        <p:spPr bwMode="auto">
          <a:xfrm>
            <a:off x="2514600" y="1447800"/>
            <a:ext cx="6629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2: Follow-up study</a:t>
            </a:r>
          </a:p>
        </p:txBody>
      </p:sp>
      <p:sp>
        <p:nvSpPr>
          <p:cNvPr id="66562" name="Content Placeholder 1"/>
          <p:cNvSpPr>
            <a:spLocks noGrp="1"/>
          </p:cNvSpPr>
          <p:nvPr>
            <p:ph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000">
                <a:latin typeface="75 Helvetica Bold" charset="0"/>
                <a:ea typeface="Osaka" charset="0"/>
                <a:cs typeface="Osaka" charset="0"/>
              </a:rPr>
              <a:t>Goal: study retention, transfer, and preparation for future learning</a:t>
            </a: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endParaRPr lang="en-US" sz="2000">
              <a:latin typeface="75 Helvetica Bold" charset="0"/>
              <a:ea typeface="Osaka" charset="0"/>
              <a:cs typeface="Osaka" charset="0"/>
            </a:endParaRPr>
          </a:p>
          <a:p>
            <a:r>
              <a:rPr lang="en-US" sz="2000">
                <a:latin typeface="75 Helvetica Bold" charset="0"/>
                <a:ea typeface="Osaka" charset="0"/>
                <a:cs typeface="Osaka" charset="0"/>
              </a:rPr>
              <a:t>Students recruited from both groups at the beginning of the semester following the main study</a:t>
            </a: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pPr lvl="1"/>
            <a:endParaRPr lang="en-US">
              <a:latin typeface="Arial" charset="0"/>
              <a:ea typeface="Osaka" charset="0"/>
              <a:cs typeface="Osaka" charset="0"/>
            </a:endParaRPr>
          </a:p>
        </p:txBody>
      </p:sp>
      <p:cxnSp>
        <p:nvCxnSpPr>
          <p:cNvPr id="9" name="Straight Connector 8"/>
          <p:cNvCxnSpPr/>
          <p:nvPr/>
        </p:nvCxnSpPr>
        <p:spPr>
          <a:xfrm>
            <a:off x="417513" y="3405188"/>
            <a:ext cx="8070850" cy="381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66564" name="TextBox 9"/>
          <p:cNvSpPr txBox="1">
            <a:spLocks noChangeArrowheads="1"/>
          </p:cNvSpPr>
          <p:nvPr/>
        </p:nvSpPr>
        <p:spPr bwMode="auto">
          <a:xfrm>
            <a:off x="631825" y="3390900"/>
            <a:ext cx="7545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Jan   Feb   Mar   Apr   May   Jun   Jul   Aug   Sep   Oct</a:t>
            </a:r>
          </a:p>
        </p:txBody>
      </p:sp>
      <p:cxnSp>
        <p:nvCxnSpPr>
          <p:cNvPr id="14" name="Straight Arrow Connector 13"/>
          <p:cNvCxnSpPr/>
          <p:nvPr/>
        </p:nvCxnSpPr>
        <p:spPr>
          <a:xfrm rot="5400000">
            <a:off x="6871494" y="2861469"/>
            <a:ext cx="10350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566" name="Rectangle 15"/>
          <p:cNvSpPr>
            <a:spLocks noChangeArrowheads="1"/>
          </p:cNvSpPr>
          <p:nvPr/>
        </p:nvSpPr>
        <p:spPr bwMode="auto">
          <a:xfrm>
            <a:off x="6534150" y="1981200"/>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Follow-up Begins</a:t>
            </a:r>
          </a:p>
        </p:txBody>
      </p:sp>
      <p:cxnSp>
        <p:nvCxnSpPr>
          <p:cNvPr id="17" name="Straight Arrow Connector 16"/>
          <p:cNvCxnSpPr/>
          <p:nvPr/>
        </p:nvCxnSpPr>
        <p:spPr>
          <a:xfrm rot="16200000" flipH="1">
            <a:off x="2406650" y="3176588"/>
            <a:ext cx="388937"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568" name="Rectangle 17"/>
          <p:cNvSpPr>
            <a:spLocks noChangeArrowheads="1"/>
          </p:cNvSpPr>
          <p:nvPr/>
        </p:nvSpPr>
        <p:spPr bwMode="auto">
          <a:xfrm>
            <a:off x="1004888" y="2643188"/>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Adapt/Acc Ends</a:t>
            </a:r>
          </a:p>
        </p:txBody>
      </p:sp>
      <p:cxnSp>
        <p:nvCxnSpPr>
          <p:cNvPr id="24" name="Straight Arrow Connector 23"/>
          <p:cNvCxnSpPr/>
          <p:nvPr/>
        </p:nvCxnSpPr>
        <p:spPr>
          <a:xfrm rot="16200000" flipH="1">
            <a:off x="3555207" y="3026568"/>
            <a:ext cx="698500" cy="4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570" name="Rectangle 24"/>
          <p:cNvSpPr>
            <a:spLocks noChangeArrowheads="1"/>
          </p:cNvSpPr>
          <p:nvPr/>
        </p:nvSpPr>
        <p:spPr bwMode="auto">
          <a:xfrm>
            <a:off x="3138488" y="2316163"/>
            <a:ext cx="155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Trad</a:t>
            </a:r>
            <a:r>
              <a:rPr lang="ja-JP" altLang="en-US" sz="2000"/>
              <a:t>’</a:t>
            </a:r>
            <a:r>
              <a:rPr lang="en-US" altLang="ja-JP" sz="2000"/>
              <a:t>l Ends</a:t>
            </a:r>
            <a:endParaRPr lang="en-US" sz="2000"/>
          </a:p>
        </p:txBody>
      </p:sp>
      <p:grpSp>
        <p:nvGrpSpPr>
          <p:cNvPr id="66571" name="Group 34"/>
          <p:cNvGrpSpPr>
            <a:grpSpLocks/>
          </p:cNvGrpSpPr>
          <p:nvPr/>
        </p:nvGrpSpPr>
        <p:grpSpPr bwMode="auto">
          <a:xfrm>
            <a:off x="2597150" y="3430588"/>
            <a:ext cx="4805363" cy="1176337"/>
            <a:chOff x="2906702" y="4124621"/>
            <a:chExt cx="4805224" cy="1175727"/>
          </a:xfrm>
        </p:grpSpPr>
        <p:sp>
          <p:nvSpPr>
            <p:cNvPr id="29" name="Rectangle 28"/>
            <p:cNvSpPr/>
            <p:nvPr/>
          </p:nvSpPr>
          <p:spPr>
            <a:xfrm>
              <a:off x="2906702" y="4124621"/>
              <a:ext cx="4805224" cy="785405"/>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576" name="Rectangle 33"/>
            <p:cNvSpPr>
              <a:spLocks noChangeArrowheads="1"/>
            </p:cNvSpPr>
            <p:nvPr/>
          </p:nvSpPr>
          <p:spPr bwMode="auto">
            <a:xfrm>
              <a:off x="3928935" y="4900393"/>
              <a:ext cx="3759254" cy="3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2"/>
                  </a:solidFill>
                </a:rPr>
                <a:t>Adapt/Acc Delay (13 Students) </a:t>
              </a:r>
            </a:p>
          </p:txBody>
        </p:sp>
      </p:grpSp>
      <p:grpSp>
        <p:nvGrpSpPr>
          <p:cNvPr id="66572" name="Group 36"/>
          <p:cNvGrpSpPr>
            <a:grpSpLocks/>
          </p:cNvGrpSpPr>
          <p:nvPr/>
        </p:nvGrpSpPr>
        <p:grpSpPr bwMode="auto">
          <a:xfrm>
            <a:off x="3889375" y="3413125"/>
            <a:ext cx="4264025" cy="1695450"/>
            <a:chOff x="4198214" y="4106798"/>
            <a:chExt cx="4265195" cy="1694790"/>
          </a:xfrm>
        </p:grpSpPr>
        <p:sp>
          <p:nvSpPr>
            <p:cNvPr id="32" name="Rectangle 31"/>
            <p:cNvSpPr/>
            <p:nvPr/>
          </p:nvSpPr>
          <p:spPr>
            <a:xfrm>
              <a:off x="4198214" y="4106798"/>
              <a:ext cx="3526805" cy="1301243"/>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574" name="Rectangle 35"/>
            <p:cNvSpPr>
              <a:spLocks noChangeArrowheads="1"/>
            </p:cNvSpPr>
            <p:nvPr/>
          </p:nvSpPr>
          <p:spPr bwMode="auto">
            <a:xfrm>
              <a:off x="4740652" y="5401604"/>
              <a:ext cx="3722757" cy="39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2"/>
                  </a:solidFill>
                </a:rPr>
                <a:t>Trad Delay (14 Students)</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160588" y="3321050"/>
            <a:ext cx="4265612"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861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2, Retention: Re-taking CAOS</a:t>
            </a:r>
          </a:p>
        </p:txBody>
      </p:sp>
      <p:sp>
        <p:nvSpPr>
          <p:cNvPr id="68611" name="Rectangle 2"/>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endParaRPr lang="en-US">
              <a:latin typeface="75 Helvetica Bold" charset="0"/>
              <a:ea typeface="Osaka" charset="0"/>
              <a:cs typeface="Osaka" charset="0"/>
            </a:endParaRPr>
          </a:p>
          <a:p>
            <a:r>
              <a:rPr lang="en-US" sz="2400">
                <a:latin typeface="75 Helvetica Bold" charset="0"/>
                <a:ea typeface="Osaka" charset="0"/>
                <a:cs typeface="Osaka" charset="0"/>
              </a:rPr>
              <a:t>	At 6-month delay, Adaptive/Accelerated group scored higher on CAOS than Traditional Control, p &lt; .01. </a:t>
            </a:r>
          </a:p>
        </p:txBody>
      </p:sp>
      <p:sp>
        <p:nvSpPr>
          <p:cNvPr id="68612"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8613" name="Chart 9"/>
          <p:cNvGraphicFramePr>
            <a:graphicFrameLocks/>
          </p:cNvGraphicFramePr>
          <p:nvPr/>
        </p:nvGraphicFramePr>
        <p:xfrm>
          <a:off x="1400175" y="1292225"/>
          <a:ext cx="6448425" cy="3852863"/>
        </p:xfrm>
        <a:graphic>
          <a:graphicData uri="http://schemas.openxmlformats.org/presentationml/2006/ole">
            <mc:AlternateContent xmlns:mc="http://schemas.openxmlformats.org/markup-compatibility/2006">
              <mc:Choice xmlns:v="urn:schemas-microsoft-com:vml" Requires="v">
                <p:oleObj spid="_x0000_s68635" name="Worksheet" r:id="rId4" imgW="6095496" imgH="3431764" progId="Excel.Sheet.8">
                  <p:embed/>
                </p:oleObj>
              </mc:Choice>
              <mc:Fallback>
                <p:oleObj name="Worksheet" r:id="rId4" imgW="6095496" imgH="3431764" progId="Excel.Shee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1292225"/>
                        <a:ext cx="64484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4" name="TextBox 6"/>
          <p:cNvSpPr txBox="1">
            <a:spLocks noChangeArrowheads="1"/>
          </p:cNvSpPr>
          <p:nvPr/>
        </p:nvSpPr>
        <p:spPr bwMode="auto">
          <a:xfrm>
            <a:off x="6643688" y="37893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8" name="Straight Connector 7"/>
          <p:cNvCxnSpPr/>
          <p:nvPr/>
        </p:nvCxnSpPr>
        <p:spPr>
          <a:xfrm flipV="1">
            <a:off x="6513513" y="3973513"/>
            <a:ext cx="1936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a:latin typeface="Times" charset="0"/>
                <a:ea typeface="Osaka" charset="0"/>
                <a:cs typeface="Osaka" charset="0"/>
              </a:rPr>
              <a:t>Study 2, Transfer: Data-Analysis Problem </a:t>
            </a:r>
          </a:p>
        </p:txBody>
      </p:sp>
      <p:sp>
        <p:nvSpPr>
          <p:cNvPr id="7065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a:latin typeface="75 Helvetica Bold" charset="0"/>
                <a:ea typeface="Osaka" charset="0"/>
                <a:cs typeface="Osaka" charset="0"/>
              </a:rPr>
              <a:t>	A weather modification experiment was conducted to investigate whether </a:t>
            </a:r>
            <a:r>
              <a:rPr lang="ja-JP" altLang="en-US" sz="1800">
                <a:latin typeface="75 Helvetica Bold" charset="0"/>
                <a:ea typeface="Osaka" charset="0"/>
                <a:cs typeface="Osaka" charset="0"/>
              </a:rPr>
              <a:t>“</a:t>
            </a:r>
            <a:r>
              <a:rPr lang="en-US" altLang="ja-JP" sz="1800">
                <a:latin typeface="75 Helvetica Bold" charset="0"/>
                <a:ea typeface="Osaka" charset="0"/>
                <a:cs typeface="Osaka" charset="0"/>
              </a:rPr>
              <a:t>seeding</a:t>
            </a:r>
            <a:r>
              <a:rPr lang="ja-JP" altLang="en-US" sz="1800">
                <a:latin typeface="75 Helvetica Bold" charset="0"/>
                <a:ea typeface="Osaka" charset="0"/>
                <a:cs typeface="Osaka" charset="0"/>
              </a:rPr>
              <a:t>”</a:t>
            </a:r>
            <a:r>
              <a:rPr lang="en-US" altLang="ja-JP" sz="1800">
                <a:latin typeface="75 Helvetica Bold" charset="0"/>
                <a:ea typeface="Osaka" charset="0"/>
                <a:cs typeface="Osaka" charset="0"/>
              </a:rPr>
              <a:t> clouds with silver nitrate would increase the amount of rainfall.  Clouds were randomly assigned to the treatment group (to be seeded) or to the control group (not to be seeded), and data were collected on the total rain volume falling from each cloud. &lt;data&gt;</a:t>
            </a:r>
          </a:p>
          <a:p>
            <a:endParaRPr lang="en-US" sz="1800">
              <a:latin typeface="75 Helvetica Bold" charset="0"/>
              <a:ea typeface="Osaka" charset="0"/>
              <a:cs typeface="Osaka" charset="0"/>
            </a:endParaRPr>
          </a:p>
          <a:p>
            <a:r>
              <a:rPr lang="en-US" sz="1800">
                <a:latin typeface="75 Helvetica Bold" charset="0"/>
                <a:ea typeface="Osaka" charset="0"/>
                <a:cs typeface="Osaka" charset="0"/>
              </a:rPr>
              <a:t>	Does cloud seeding increase rainfall?</a:t>
            </a:r>
          </a:p>
          <a:p>
            <a:endParaRPr lang="en-US" sz="1800">
              <a:latin typeface="75 Helvetica Bold" charset="0"/>
              <a:ea typeface="Osaka" charset="0"/>
              <a:cs typeface="Osaka" charset="0"/>
            </a:endParaRPr>
          </a:p>
          <a:p>
            <a:endParaRPr lang="en-US" sz="1800">
              <a:latin typeface="75 Helvetica Bold" charset="0"/>
              <a:ea typeface="Osaka" charset="0"/>
              <a:cs typeface="Osaka" charset="0"/>
            </a:endParaRPr>
          </a:p>
          <a:p>
            <a:endParaRPr lang="en-US" sz="1800">
              <a:latin typeface="75 Helvetica Bold" charset="0"/>
              <a:ea typeface="Osaka" charset="0"/>
              <a:cs typeface="Osaka" charset="0"/>
            </a:endParaRPr>
          </a:p>
          <a:p>
            <a:endParaRPr lang="en-US" sz="1800">
              <a:latin typeface="75 Helvetica Bold" charset="0"/>
              <a:ea typeface="Osaka" charset="0"/>
              <a:cs typeface="Osaka" charset="0"/>
            </a:endParaRPr>
          </a:p>
          <a:p>
            <a:r>
              <a:rPr lang="en-US" sz="2000">
                <a:latin typeface="75 Helvetica Bold" charset="0"/>
                <a:ea typeface="Osaka" charset="0"/>
                <a:cs typeface="Osaka" charset="0"/>
              </a:rPr>
              <a:t>	</a:t>
            </a:r>
            <a:r>
              <a:rPr lang="en-US" sz="2400">
                <a:latin typeface="75 Helvetica Bold" charset="0"/>
                <a:ea typeface="Osaka" charset="0"/>
                <a:cs typeface="Osaka" charset="0"/>
              </a:rPr>
              <a:t>Students</a:t>
            </a:r>
            <a:r>
              <a:rPr lang="ja-JP" altLang="en-US" sz="2400">
                <a:latin typeface="75 Helvetica Bold" charset="0"/>
                <a:ea typeface="Osaka" charset="0"/>
                <a:cs typeface="Osaka" charset="0"/>
              </a:rPr>
              <a:t>’</a:t>
            </a:r>
            <a:r>
              <a:rPr lang="en-US" altLang="ja-JP" sz="2400">
                <a:latin typeface="75 Helvetica Bold" charset="0"/>
                <a:ea typeface="Osaka" charset="0"/>
                <a:cs typeface="Osaka" charset="0"/>
              </a:rPr>
              <a:t> chosen analyses recorded and scored [0-3]</a:t>
            </a:r>
          </a:p>
          <a:p>
            <a:r>
              <a:rPr lang="en-US" sz="2400">
                <a:latin typeface="75 Helvetica Bold" charset="0"/>
                <a:ea typeface="Osaka" charset="0"/>
                <a:cs typeface="Osaka" charset="0"/>
              </a:rPr>
              <a:t>	Scoring was blind to student condition</a:t>
            </a:r>
            <a:endParaRPr lang="en-US" sz="2000">
              <a:latin typeface="75 Helvetica Bold" charset="0"/>
              <a:ea typeface="Osaka" charset="0"/>
              <a:cs typeface="Osaka" charset="0"/>
            </a:endParaRPr>
          </a:p>
        </p:txBody>
      </p:sp>
      <p:sp>
        <p:nvSpPr>
          <p:cNvPr id="4" name="Rectangle 3"/>
          <p:cNvSpPr/>
          <p:nvPr/>
        </p:nvSpPr>
        <p:spPr>
          <a:xfrm>
            <a:off x="609600" y="1447800"/>
            <a:ext cx="8001000" cy="325596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a:latin typeface="Times" charset="0"/>
                <a:ea typeface="Osaka" charset="0"/>
                <a:cs typeface="Osaka" charset="0"/>
              </a:rPr>
              <a:t>Study 2, Transfer: Data-Analysis Problem </a:t>
            </a:r>
          </a:p>
        </p:txBody>
      </p:sp>
      <p:sp>
        <p:nvSpPr>
          <p:cNvPr id="145412" name="Rectangle 2"/>
          <p:cNvSpPr txBox="1">
            <a:spLocks noChangeArrowheads="1"/>
          </p:cNvSpPr>
          <p:nvPr/>
        </p:nvSpPr>
        <p:spPr bwMode="auto">
          <a:xfrm>
            <a:off x="788988" y="5153025"/>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231F20"/>
              </a:buClr>
              <a:defRPr/>
            </a:pPr>
            <a:r>
              <a:rPr lang="en-US" dirty="0">
                <a:solidFill>
                  <a:srgbClr val="231F20"/>
                </a:solidFill>
                <a:latin typeface="+mn-lt"/>
                <a:cs typeface="Helvetica Neue Light" charset="0"/>
              </a:rPr>
              <a:t>	Adaptive/Accelerated group scored higher than Traditional Control, p &lt; .</a:t>
            </a:r>
            <a:r>
              <a:rPr lang="en-US" dirty="0" smtClean="0">
                <a:solidFill>
                  <a:srgbClr val="231F20"/>
                </a:solidFill>
                <a:latin typeface="+mn-lt"/>
                <a:cs typeface="Helvetica Neue Light" charset="0"/>
              </a:rPr>
              <a:t>05. </a:t>
            </a:r>
            <a:endParaRPr lang="en-US" dirty="0">
              <a:solidFill>
                <a:srgbClr val="231F20"/>
              </a:solidFill>
              <a:latin typeface="+mn-lt"/>
              <a:cs typeface="Helvetica Neue Light" charset="0"/>
            </a:endParaRPr>
          </a:p>
        </p:txBody>
      </p:sp>
      <p:graphicFrame>
        <p:nvGraphicFramePr>
          <p:cNvPr id="72707" name="Chart 5"/>
          <p:cNvGraphicFramePr>
            <a:graphicFrameLocks/>
          </p:cNvGraphicFramePr>
          <p:nvPr/>
        </p:nvGraphicFramePr>
        <p:xfrm>
          <a:off x="1770063" y="1312863"/>
          <a:ext cx="5807075" cy="3659187"/>
        </p:xfrm>
        <a:graphic>
          <a:graphicData uri="http://schemas.openxmlformats.org/presentationml/2006/ole">
            <mc:AlternateContent xmlns:mc="http://schemas.openxmlformats.org/markup-compatibility/2006">
              <mc:Choice xmlns:v="urn:schemas-microsoft-com:vml" Requires="v">
                <p:oleObj spid="_x0000_s72727" name="Worksheet" r:id="rId4" imgW="5809008" imgH="3663393" progId="Excel.Sheet.8">
                  <p:embed/>
                </p:oleObj>
              </mc:Choice>
              <mc:Fallback>
                <p:oleObj name="Worksheet" r:id="rId4" imgW="5809008" imgH="3663393" progId="Excel.Shee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312863"/>
                        <a:ext cx="580707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a:latin typeface="Times" charset="0"/>
                <a:ea typeface="Osaka" charset="0"/>
                <a:cs typeface="Osaka" charset="0"/>
              </a:rPr>
              <a:t>Study 3: Further Replication &amp; Extension</a:t>
            </a:r>
          </a:p>
        </p:txBody>
      </p:sp>
      <p:sp>
        <p:nvSpPr>
          <p:cNvPr id="147458" name="Rectangle 2"/>
          <p:cNvSpPr>
            <a:spLocks noGrp="1" noChangeArrowheads="1"/>
          </p:cNvSpPr>
          <p:nvPr>
            <p:ph idx="1"/>
          </p:nvPr>
        </p:nvSpPr>
        <p:spPr/>
        <p:txBody>
          <a:bodyPr/>
          <a:lstStyle/>
          <a:p>
            <a:pPr>
              <a:buFont typeface="Arial" pitchFamily="34" charset="0"/>
              <a:buChar char="•"/>
              <a:defRPr/>
            </a:pPr>
            <a:r>
              <a:rPr lang="en-US" sz="2400" dirty="0" smtClean="0"/>
              <a:t>Same method, same procedure</a:t>
            </a:r>
          </a:p>
          <a:p>
            <a:pPr>
              <a:buFont typeface="Arial" pitchFamily="34" charset="0"/>
              <a:buChar char="•"/>
              <a:defRPr/>
            </a:pPr>
            <a:endParaRPr lang="en-US" sz="2400" dirty="0" smtClean="0"/>
          </a:p>
          <a:p>
            <a:pPr>
              <a:buFont typeface="Arial" pitchFamily="34" charset="0"/>
              <a:buChar char="•"/>
              <a:defRPr/>
            </a:pPr>
            <a:r>
              <a:rPr lang="en-US" sz="2400" b="1" dirty="0" smtClean="0"/>
              <a:t>New instructor</a:t>
            </a:r>
          </a:p>
          <a:p>
            <a:pPr lvl="1">
              <a:buFont typeface="Arial" pitchFamily="34" charset="0"/>
              <a:buChar char="•"/>
              <a:defRPr/>
            </a:pPr>
            <a:r>
              <a:rPr lang="en-US" sz="2400" dirty="0" smtClean="0">
                <a:latin typeface="+mn-lt"/>
              </a:rPr>
              <a:t>Not involved in development of OLI course</a:t>
            </a:r>
          </a:p>
          <a:p>
            <a:pPr lvl="1">
              <a:buFont typeface="Arial" pitchFamily="34" charset="0"/>
              <a:buChar char="•"/>
              <a:defRPr/>
            </a:pPr>
            <a:r>
              <a:rPr lang="en-US" sz="2400" dirty="0" smtClean="0">
                <a:latin typeface="+mn-lt"/>
              </a:rPr>
              <a:t>New to OLI statistics and hybrid teaching mode</a:t>
            </a:r>
          </a:p>
          <a:p>
            <a:pPr lvl="1">
              <a:buFont typeface="Arial" pitchFamily="34" charset="0"/>
              <a:buChar char="•"/>
              <a:defRPr/>
            </a:pPr>
            <a:r>
              <a:rPr lang="en-US" sz="2400" dirty="0" smtClean="0">
                <a:latin typeface="+mn-lt"/>
              </a:rPr>
              <a:t>Instructor held constant for both Adapt/Acc and Control conditions</a:t>
            </a:r>
          </a:p>
          <a:p>
            <a:pPr>
              <a:buFont typeface="Arial" pitchFamily="34" charset="0"/>
              <a:buChar char="•"/>
              <a:defRPr/>
            </a:pPr>
            <a:endParaRPr lang="en-US" sz="2800" b="1" dirty="0" smtClean="0"/>
          </a:p>
          <a:p>
            <a:pPr>
              <a:buFont typeface="Arial" pitchFamily="34" charset="0"/>
              <a:buChar char="•"/>
              <a:defRPr/>
            </a:pPr>
            <a:r>
              <a:rPr lang="en-US" sz="2400" dirty="0" smtClean="0"/>
              <a:t>Larger class (40 students </a:t>
            </a:r>
            <a:r>
              <a:rPr lang="en-US" sz="2400" dirty="0" smtClean="0">
                <a:cs typeface="Arial" pitchFamily="34" charset="0"/>
              </a:rPr>
              <a:t>in Adaptive / Accelerated</a:t>
            </a:r>
            <a:r>
              <a:rPr lang="en-US" sz="2400" dirty="0" smtClean="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Study 3: CAOS Test Results</a:t>
            </a:r>
          </a:p>
        </p:txBody>
      </p:sp>
      <p:graphicFrame>
        <p:nvGraphicFramePr>
          <p:cNvPr id="76802" name="Content Placeholder 4"/>
          <p:cNvGraphicFramePr>
            <a:graphicFrameLocks noGrp="1"/>
          </p:cNvGraphicFramePr>
          <p:nvPr>
            <p:ph idx="1"/>
          </p:nvPr>
        </p:nvGraphicFramePr>
        <p:xfrm>
          <a:off x="990600" y="1246188"/>
          <a:ext cx="7094538" cy="3694112"/>
        </p:xfrm>
        <a:graphic>
          <a:graphicData uri="http://schemas.openxmlformats.org/presentationml/2006/ole">
            <mc:AlternateContent xmlns:mc="http://schemas.openxmlformats.org/markup-compatibility/2006">
              <mc:Choice xmlns:v="urn:schemas-microsoft-com:vml" Requires="v">
                <p:oleObj spid="_x0000_s76826" name="Worksheet" r:id="rId4" imgW="6921500" imgH="3606800" progId="Excel.Sheet.8">
                  <p:embed/>
                </p:oleObj>
              </mc:Choice>
              <mc:Fallback>
                <p:oleObj name="Worksheet" r:id="rId4" imgW="6921500" imgH="3606800" progId="Excel.Shee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46188"/>
                        <a:ext cx="70945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3" name="Rectangle 2"/>
          <p:cNvSpPr txBox="1">
            <a:spLocks noChangeArrowheads="1"/>
          </p:cNvSpPr>
          <p:nvPr/>
        </p:nvSpPr>
        <p:spPr bwMode="auto">
          <a:xfrm>
            <a:off x="788988" y="523875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45 Helvetica Light" charset="0"/>
                <a:ea typeface="ＭＳ Ｐゴシック" charset="0"/>
                <a:cs typeface="ＭＳ Ｐゴシック" charset="0"/>
              </a:defRPr>
            </a:lvl1pPr>
            <a:lvl2pPr marL="742950" indent="-285750" defTabSz="457200">
              <a:defRPr sz="2400">
                <a:solidFill>
                  <a:schemeClr val="tx1"/>
                </a:solidFill>
                <a:latin typeface="45 Helvetica Light" charset="0"/>
                <a:ea typeface="ＭＳ Ｐゴシック" charset="0"/>
              </a:defRPr>
            </a:lvl2pPr>
            <a:lvl3pPr marL="1143000" indent="-228600" defTabSz="457200">
              <a:defRPr sz="2400">
                <a:solidFill>
                  <a:schemeClr val="tx1"/>
                </a:solidFill>
                <a:latin typeface="45 Helvetica Light" charset="0"/>
                <a:ea typeface="ＭＳ Ｐゴシック" charset="0"/>
              </a:defRPr>
            </a:lvl3pPr>
            <a:lvl4pPr marL="1600200" indent="-228600" defTabSz="457200">
              <a:defRPr sz="2400">
                <a:solidFill>
                  <a:schemeClr val="tx1"/>
                </a:solidFill>
                <a:latin typeface="45 Helvetica Light" charset="0"/>
                <a:ea typeface="ＭＳ Ｐゴシック" charset="0"/>
              </a:defRPr>
            </a:lvl4pPr>
            <a:lvl5pPr marL="2057400" indent="-228600" defTabSz="4572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spcBef>
                <a:spcPct val="20000"/>
              </a:spcBef>
              <a:buClr>
                <a:srgbClr val="231F20"/>
              </a:buClr>
            </a:pPr>
            <a:r>
              <a:rPr lang="en-US">
                <a:solidFill>
                  <a:srgbClr val="231F20"/>
                </a:solidFill>
                <a:latin typeface="Helvetica Neue Light" charset="0"/>
                <a:cs typeface="Helvetica Neue Light" charset="0"/>
              </a:rPr>
              <a:t>	Adaptive/Accelerated group gained more pre/post on CAOS than did Traditional Control, p &lt; .01. </a:t>
            </a:r>
          </a:p>
        </p:txBody>
      </p:sp>
      <p:cxnSp>
        <p:nvCxnSpPr>
          <p:cNvPr id="5" name="Straight Connector 4"/>
          <p:cNvCxnSpPr/>
          <p:nvPr/>
        </p:nvCxnSpPr>
        <p:spPr>
          <a:xfrm flipV="1">
            <a:off x="1524000" y="3048000"/>
            <a:ext cx="5210175"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6805" name="TextBox 6"/>
          <p:cNvSpPr txBox="1">
            <a:spLocks noChangeArrowheads="1"/>
          </p:cNvSpPr>
          <p:nvPr/>
        </p:nvSpPr>
        <p:spPr bwMode="auto">
          <a:xfrm>
            <a:off x="7032625" y="36242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7" name="Straight Connector 6"/>
          <p:cNvCxnSpPr/>
          <p:nvPr/>
        </p:nvCxnSpPr>
        <p:spPr>
          <a:xfrm flipV="1">
            <a:off x="6900863" y="3808413"/>
            <a:ext cx="1936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b="1" dirty="0">
                <a:latin typeface="Times" charset="0"/>
                <a:ea typeface="Osaka" charset="0"/>
                <a:cs typeface="Osaka" charset="0"/>
              </a:rPr>
              <a:t>To Summarize…</a:t>
            </a:r>
          </a:p>
        </p:txBody>
      </p:sp>
      <p:sp>
        <p:nvSpPr>
          <p:cNvPr id="78850" name="Rectangle 2"/>
          <p:cNvSpPr>
            <a:spLocks noGrp="1" noChangeArrowheads="1"/>
          </p:cNvSpPr>
          <p:nvPr>
            <p:ph idx="1"/>
          </p:nvPr>
        </p:nvSpPr>
        <p:spPr bwMode="auto">
          <a:xfrm>
            <a:off x="457200" y="11430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dirty="0">
                <a:latin typeface="75 Helvetica Bold" charset="0"/>
                <a:ea typeface="Osaka" charset="0"/>
                <a:cs typeface="Osaka" charset="0"/>
              </a:rPr>
              <a:t>With the OLI Statistics course, the Accelerated students:</a:t>
            </a:r>
          </a:p>
          <a:p>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Completed the course in </a:t>
            </a:r>
            <a:r>
              <a:rPr lang="en-US" sz="2400" b="1" dirty="0">
                <a:latin typeface="75 Helvetica Bold" charset="0"/>
                <a:ea typeface="Osaka" charset="0"/>
                <a:cs typeface="Osaka" charset="0"/>
              </a:rPr>
              <a:t>half as many weeks</a:t>
            </a:r>
            <a:r>
              <a:rPr lang="en-US" sz="2400" dirty="0">
                <a:latin typeface="75 Helvetica Bold" charset="0"/>
                <a:ea typeface="Osaka" charset="0"/>
                <a:cs typeface="Osaka" charset="0"/>
              </a:rPr>
              <a:t> with </a:t>
            </a:r>
            <a:r>
              <a:rPr lang="en-US" sz="2400" b="1" dirty="0">
                <a:latin typeface="75 Helvetica Bold" charset="0"/>
                <a:ea typeface="Osaka" charset="0"/>
                <a:cs typeface="Osaka" charset="0"/>
              </a:rPr>
              <a:t>half as many class meetings per week </a:t>
            </a:r>
            <a:r>
              <a:rPr lang="en-US" sz="2400" dirty="0">
                <a:latin typeface="75 Helvetica Bold" charset="0"/>
                <a:ea typeface="Osaka" charset="0"/>
                <a:cs typeface="Osaka" charset="0"/>
              </a:rPr>
              <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Spent the </a:t>
            </a:r>
            <a:r>
              <a:rPr lang="en-US" sz="2400" b="1" dirty="0">
                <a:latin typeface="75 Helvetica Bold" charset="0"/>
                <a:ea typeface="Osaka" charset="0"/>
                <a:cs typeface="Osaka" charset="0"/>
              </a:rPr>
              <a:t>same amount of time in a given week</a:t>
            </a:r>
            <a:r>
              <a:rPr lang="en-US" sz="2400" dirty="0">
                <a:latin typeface="75 Helvetica Bold" charset="0"/>
                <a:ea typeface="Osaka" charset="0"/>
                <a:cs typeface="Osaka" charset="0"/>
              </a:rPr>
              <a:t> on coursework outside of class as traditional students</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G</a:t>
            </a:r>
            <a:r>
              <a:rPr lang="en-US" sz="2400" b="1" dirty="0">
                <a:latin typeface="75 Helvetica Bold" charset="0"/>
                <a:ea typeface="Osaka" charset="0"/>
                <a:cs typeface="Osaka" charset="0"/>
              </a:rPr>
              <a:t>ained much more </a:t>
            </a:r>
            <a:r>
              <a:rPr lang="en-US" sz="2400" dirty="0">
                <a:latin typeface="75 Helvetica Bold" charset="0"/>
                <a:ea typeface="Osaka" charset="0"/>
                <a:cs typeface="Osaka" charset="0"/>
              </a:rPr>
              <a:t>on the CAOS test than did the traditional controls</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b="1" dirty="0">
                <a:latin typeface="75 Helvetica Bold" charset="0"/>
                <a:ea typeface="Osaka" charset="0"/>
                <a:cs typeface="Osaka" charset="0"/>
              </a:rPr>
              <a:t>Retained their knowledge </a:t>
            </a:r>
            <a:r>
              <a:rPr lang="en-US" sz="2400" dirty="0">
                <a:latin typeface="75 Helvetica Bold" charset="0"/>
                <a:ea typeface="Osaka" charset="0"/>
                <a:cs typeface="Osaka" charset="0"/>
              </a:rPr>
              <a:t>and maintained an advantage over traditional students in retention tests given 1+ semesters later.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of Use</a:t>
            </a:r>
            <a:endParaRPr lang="en-US" b="1" dirty="0"/>
          </a:p>
        </p:txBody>
      </p:sp>
      <p:sp>
        <p:nvSpPr>
          <p:cNvPr id="3" name="Content Placeholder 2"/>
          <p:cNvSpPr>
            <a:spLocks noGrp="1"/>
          </p:cNvSpPr>
          <p:nvPr>
            <p:ph idx="1"/>
          </p:nvPr>
        </p:nvSpPr>
        <p:spPr>
          <a:xfrm>
            <a:off x="457200" y="1295400"/>
            <a:ext cx="8229600" cy="5135563"/>
          </a:xfrm>
        </p:spPr>
        <p:txBody>
          <a:bodyPr/>
          <a:lstStyle/>
          <a:p>
            <a:r>
              <a:rPr lang="en-US" sz="2800" dirty="0" smtClean="0"/>
              <a:t>This semester, the OLI statistics course is used by a diverse groups of 54 institutions (total of 5060 students)</a:t>
            </a:r>
          </a:p>
          <a:p>
            <a:endParaRPr lang="en-US" sz="1000" dirty="0" smtClean="0"/>
          </a:p>
          <a:p>
            <a:pPr>
              <a:buFont typeface="Arial"/>
              <a:buChar char="•"/>
            </a:pPr>
            <a:r>
              <a:rPr lang="en-US" sz="2400" b="1" dirty="0" smtClean="0"/>
              <a:t>Liberal Arts Colleges </a:t>
            </a:r>
            <a:r>
              <a:rPr lang="en-US" sz="2400" dirty="0" smtClean="0"/>
              <a:t>(Wesleyan University, Grinnell College)    </a:t>
            </a:r>
          </a:p>
          <a:p>
            <a:pPr>
              <a:buFont typeface="Arial"/>
              <a:buChar char="•"/>
            </a:pPr>
            <a:r>
              <a:rPr lang="en-US" sz="2400" b="1" dirty="0" smtClean="0"/>
              <a:t>Community Colleges </a:t>
            </a:r>
            <a:r>
              <a:rPr lang="en-US" sz="2400" dirty="0" smtClean="0"/>
              <a:t>(Nassau Community College, Santa Ana College)</a:t>
            </a:r>
          </a:p>
          <a:p>
            <a:pPr>
              <a:buFont typeface="Arial"/>
              <a:buChar char="•"/>
            </a:pPr>
            <a:r>
              <a:rPr lang="en-US" sz="2400" b="1" dirty="0" smtClean="0"/>
              <a:t>High schools </a:t>
            </a:r>
            <a:r>
              <a:rPr lang="en-US" sz="2400" dirty="0" smtClean="0"/>
              <a:t>(Winchester Thurston School)</a:t>
            </a:r>
          </a:p>
          <a:p>
            <a:pPr>
              <a:buFont typeface="Arial"/>
              <a:buChar char="•"/>
            </a:pPr>
            <a:r>
              <a:rPr lang="en-US" sz="2400" b="1" dirty="0" smtClean="0"/>
              <a:t>International</a:t>
            </a:r>
            <a:r>
              <a:rPr lang="en-US" sz="2400" dirty="0" smtClean="0"/>
              <a:t> (Singapore Management University)</a:t>
            </a:r>
          </a:p>
          <a:p>
            <a:pPr>
              <a:buFont typeface="Arial"/>
              <a:buChar char="•"/>
            </a:pPr>
            <a:r>
              <a:rPr lang="en-US" sz="2400" b="1" dirty="0" smtClean="0"/>
              <a:t>State Schools </a:t>
            </a:r>
            <a:r>
              <a:rPr lang="en-US" sz="2400" dirty="0" smtClean="0"/>
              <a:t>(UC San Diego, University of Illinois Chicago)</a:t>
            </a:r>
          </a:p>
          <a:p>
            <a:pPr marL="0" indent="0"/>
            <a:endParaRPr lang="en-US" sz="600" dirty="0" smtClean="0"/>
          </a:p>
          <a:p>
            <a:pPr marL="0" indent="0"/>
            <a:endParaRPr lang="en-US" sz="2400" i="1" dirty="0"/>
          </a:p>
        </p:txBody>
      </p:sp>
    </p:spTree>
    <p:extLst>
      <p:ext uri="{BB962C8B-B14F-4D97-AF65-F5344CB8AC3E}">
        <p14:creationId xmlns:p14="http://schemas.microsoft.com/office/powerpoint/2010/main" val="25772538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Instructors’ Experiences</a:t>
            </a:r>
            <a:endParaRPr lang="en-US" dirty="0"/>
          </a:p>
        </p:txBody>
      </p:sp>
      <p:sp>
        <p:nvSpPr>
          <p:cNvPr id="3" name="Content Placeholder 2"/>
          <p:cNvSpPr>
            <a:spLocks noGrp="1"/>
          </p:cNvSpPr>
          <p:nvPr>
            <p:ph idx="1"/>
          </p:nvPr>
        </p:nvSpPr>
        <p:spPr>
          <a:xfrm>
            <a:off x="381000" y="1143000"/>
            <a:ext cx="8229600" cy="4525963"/>
          </a:xfrm>
        </p:spPr>
        <p:txBody>
          <a:bodyPr/>
          <a:lstStyle/>
          <a:p>
            <a:pPr marL="0" indent="0"/>
            <a:r>
              <a:rPr lang="en-US" sz="2400" i="1" dirty="0"/>
              <a:t>“Using OLI, we’ve developed what we think is a really innovative, inquiry-based approach to teaching stats”</a:t>
            </a:r>
          </a:p>
          <a:p>
            <a:pPr marL="0" indent="0"/>
            <a:endParaRPr lang="en-US" sz="2400" i="1" dirty="0"/>
          </a:p>
          <a:p>
            <a:pPr marL="0" indent="0"/>
            <a:r>
              <a:rPr lang="en-US" sz="2400" i="1" dirty="0"/>
              <a:t> “ There is generally a third of the class that hates statistics and doesn’t want to be there. Before [I used OLI], I didn’t know </a:t>
            </a:r>
            <a:r>
              <a:rPr lang="en-US" sz="2400" i="1" dirty="0" smtClean="0"/>
              <a:t>who </a:t>
            </a:r>
            <a:r>
              <a:rPr lang="en-US" sz="2400" i="1" dirty="0"/>
              <a:t>those students were or how to support them”</a:t>
            </a:r>
          </a:p>
          <a:p>
            <a:pPr marL="0" indent="0"/>
            <a:endParaRPr lang="en-US" sz="2400" i="1" dirty="0"/>
          </a:p>
          <a:p>
            <a:pPr marL="0" indent="0"/>
            <a:r>
              <a:rPr lang="en-US" sz="2400" i="1" dirty="0"/>
              <a:t>“ The software not only taught procedures but helped students understand their possible applications. It answers the ‘Why do I care?’ </a:t>
            </a:r>
            <a:r>
              <a:rPr lang="en-US" sz="2400" i="1" dirty="0" smtClean="0"/>
              <a:t>question”</a:t>
            </a:r>
          </a:p>
          <a:p>
            <a:pPr marL="0" indent="0"/>
            <a:endParaRPr lang="en-US" sz="500" i="1" dirty="0"/>
          </a:p>
        </p:txBody>
      </p:sp>
    </p:spTree>
    <p:extLst>
      <p:ext uri="{BB962C8B-B14F-4D97-AF65-F5344CB8AC3E}">
        <p14:creationId xmlns:p14="http://schemas.microsoft.com/office/powerpoint/2010/main" val="16773538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Instructors’ Experiences</a:t>
            </a:r>
            <a:endParaRPr lang="en-US" dirty="0"/>
          </a:p>
        </p:txBody>
      </p:sp>
      <p:sp>
        <p:nvSpPr>
          <p:cNvPr id="3" name="Content Placeholder 2"/>
          <p:cNvSpPr>
            <a:spLocks noGrp="1"/>
          </p:cNvSpPr>
          <p:nvPr>
            <p:ph idx="1"/>
          </p:nvPr>
        </p:nvSpPr>
        <p:spPr>
          <a:xfrm>
            <a:off x="381000" y="1143000"/>
            <a:ext cx="8229600" cy="4525963"/>
          </a:xfrm>
        </p:spPr>
        <p:txBody>
          <a:bodyPr/>
          <a:lstStyle/>
          <a:p>
            <a:pPr marL="0" indent="0"/>
            <a:endParaRPr lang="en-US" sz="500" i="1" dirty="0"/>
          </a:p>
          <a:p>
            <a:pPr marL="0" indent="0"/>
            <a:r>
              <a:rPr lang="en-US" sz="2400" i="1" dirty="0" smtClean="0"/>
              <a:t>“As an adjunct math professor, I was able to jump into a brand new course at my college ONLY because I had access to OLI materials”</a:t>
            </a:r>
          </a:p>
          <a:p>
            <a:pPr marL="0" indent="0"/>
            <a:endParaRPr lang="en-US" sz="2400" i="1" dirty="0" smtClean="0"/>
          </a:p>
          <a:p>
            <a:pPr marL="0" indent="0"/>
            <a:r>
              <a:rPr lang="en-US" sz="2400" i="1" dirty="0" smtClean="0"/>
              <a:t>“The learning curve is sharp and managing the resources was difficult at first but having access to what students are really learning and not is excellent…..Great for both instructors and students have access to the ‘truth’ and not just the perceived truth about the learning. This has given me an opportunity to grow as an instructor out of my usual comfort zone”</a:t>
            </a:r>
            <a:endParaRPr lang="en-US" sz="2400" i="1" dirty="0"/>
          </a:p>
        </p:txBody>
      </p:sp>
    </p:spTree>
    <p:extLst>
      <p:ext uri="{BB962C8B-B14F-4D97-AF65-F5344CB8AC3E}">
        <p14:creationId xmlns:p14="http://schemas.microsoft.com/office/powerpoint/2010/main" val="924731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xfrm>
            <a:off x="0" y="0"/>
            <a:ext cx="8458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ＭＳ Ｐゴシック" charset="0"/>
                <a:cs typeface="ＭＳ Ｐゴシック" charset="0"/>
              </a:rPr>
              <a:t>The OLI Statistics Course</a:t>
            </a:r>
          </a:p>
        </p:txBody>
      </p:sp>
      <p:pic>
        <p:nvPicPr>
          <p:cNvPr id="21506" name="Picture 6" descr="icon_stat">
            <a:hlinkClick r:id="rId3" action="ppaction://hlinkfile"/>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bwMode="auto">
          <a:xfrm>
            <a:off x="2514600" y="1371600"/>
            <a:ext cx="3027363"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Times" charset="0"/>
                <a:ea typeface="Osaka" charset="0"/>
                <a:cs typeface="Osaka" charset="0"/>
              </a:rPr>
              <a:t>Students’ Experiences:</a:t>
            </a:r>
            <a:endParaRPr lang="en-US" dirty="0">
              <a:latin typeface="Times" charset="0"/>
              <a:ea typeface="Osaka" charset="0"/>
              <a:cs typeface="Osaka" charset="0"/>
            </a:endParaRPr>
          </a:p>
        </p:txBody>
      </p:sp>
      <p:sp>
        <p:nvSpPr>
          <p:cNvPr id="8806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indent="-457200">
              <a:buFont typeface="Arial"/>
              <a:buChar char="•"/>
            </a:pPr>
            <a:r>
              <a:rPr lang="en-US" sz="2800" dirty="0" smtClean="0">
                <a:latin typeface="75 Helvetica Bold" charset="0"/>
                <a:ea typeface="Osaka" charset="0"/>
                <a:cs typeface="Osaka" charset="0"/>
              </a:rPr>
              <a:t>End of the course survey:</a:t>
            </a:r>
            <a:endParaRPr lang="en-US" sz="2800" dirty="0">
              <a:latin typeface="75 Helvetica Bold" charset="0"/>
              <a:ea typeface="Osaka" charset="0"/>
              <a:cs typeface="Osaka" charset="0"/>
            </a:endParaRPr>
          </a:p>
          <a:p>
            <a:r>
              <a:rPr lang="en-US" sz="2800" dirty="0">
                <a:latin typeface="75 Helvetica Bold" charset="0"/>
                <a:ea typeface="Osaka" charset="0"/>
                <a:cs typeface="Osaka" charset="0"/>
              </a:rPr>
              <a:t>	</a:t>
            </a:r>
            <a:r>
              <a:rPr lang="en-US" sz="2400" dirty="0">
                <a:latin typeface="75 Helvetica Bold" charset="0"/>
                <a:ea typeface="Osaka" charset="0"/>
                <a:cs typeface="Osaka" charset="0"/>
              </a:rPr>
              <a:t>85% Definitely Recommend</a:t>
            </a:r>
          </a:p>
          <a:p>
            <a:r>
              <a:rPr lang="en-US" sz="2400" dirty="0">
                <a:latin typeface="75 Helvetica Bold" charset="0"/>
                <a:ea typeface="Osaka" charset="0"/>
                <a:cs typeface="Osaka" charset="0"/>
              </a:rPr>
              <a:t>	15% Probably Recommend</a:t>
            </a:r>
          </a:p>
          <a:p>
            <a:r>
              <a:rPr lang="en-US" sz="2400" dirty="0">
                <a:latin typeface="75 Helvetica Bold" charset="0"/>
                <a:ea typeface="Osaka" charset="0"/>
                <a:cs typeface="Osaka" charset="0"/>
              </a:rPr>
              <a:t>	  0% Probably not Recommend</a:t>
            </a:r>
          </a:p>
          <a:p>
            <a:r>
              <a:rPr lang="en-US" sz="2400" dirty="0">
                <a:latin typeface="75 Helvetica Bold" charset="0"/>
                <a:ea typeface="Osaka" charset="0"/>
                <a:cs typeface="Osaka" charset="0"/>
              </a:rPr>
              <a:t>	  0% Definitely not </a:t>
            </a:r>
            <a:r>
              <a:rPr lang="en-US" sz="2400" dirty="0" smtClean="0">
                <a:latin typeface="75 Helvetica Bold" charset="0"/>
                <a:ea typeface="Osaka" charset="0"/>
                <a:cs typeface="Osaka" charset="0"/>
              </a:rPr>
              <a:t>Recommend</a:t>
            </a:r>
          </a:p>
          <a:p>
            <a:endParaRPr lang="en-US" sz="2400" dirty="0">
              <a:latin typeface="75 Helvetica Bold" charset="0"/>
              <a:ea typeface="Osaka" charset="0"/>
              <a:cs typeface="Osaka" charset="0"/>
            </a:endParaRPr>
          </a:p>
          <a:p>
            <a:r>
              <a:rPr lang="en-US" sz="2400" dirty="0">
                <a:latin typeface="75 Helvetica Bold" charset="0"/>
                <a:ea typeface="ＭＳ Ｐゴシック" charset="0"/>
                <a:cs typeface="ＭＳ Ｐゴシック" charset="0"/>
              </a:rPr>
              <a:t>Student Quote: "This is so much better than reading a textbook or listening to a lecture! My mind didn’t wander, and I was not bored while doing the lessons. I actually </a:t>
            </a:r>
            <a:r>
              <a:rPr lang="en-US" sz="2400" u="sng" dirty="0">
                <a:latin typeface="75 Helvetica Bold" charset="0"/>
                <a:ea typeface="ＭＳ Ｐゴシック" charset="0"/>
                <a:cs typeface="ＭＳ Ｐゴシック" charset="0"/>
              </a:rPr>
              <a:t>learned </a:t>
            </a:r>
            <a:r>
              <a:rPr lang="en-US" sz="2400" dirty="0">
                <a:latin typeface="75 Helvetica Bold" charset="0"/>
                <a:ea typeface="ＭＳ Ｐゴシック" charset="0"/>
                <a:cs typeface="ＭＳ Ｐゴシック" charset="0"/>
              </a:rPr>
              <a:t>something.“</a:t>
            </a:r>
          </a:p>
          <a:p>
            <a:endParaRPr lang="en-US" sz="2400" dirty="0">
              <a:latin typeface="75 Helvetica Bold" charset="0"/>
              <a:ea typeface="Osaka" charset="0"/>
              <a:cs typeface="Osaka" charset="0"/>
            </a:endParaRPr>
          </a:p>
          <a:p>
            <a:endParaRPr lang="en-US" sz="2400" dirty="0">
              <a:latin typeface="75 Helvetica Bold" charset="0"/>
              <a:ea typeface="Osaka" charset="0"/>
              <a:cs typeface="Osaka" charset="0"/>
            </a:endParaRPr>
          </a:p>
        </p:txBody>
      </p:sp>
      <p:sp>
        <p:nvSpPr>
          <p:cNvPr id="88067" name="Rectangle 4"/>
          <p:cNvSpPr>
            <a:spLocks noChangeArrowheads="1"/>
          </p:cNvSpPr>
          <p:nvPr/>
        </p:nvSpPr>
        <p:spPr bwMode="auto">
          <a:xfrm>
            <a:off x="762000" y="4343400"/>
            <a:ext cx="7315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endParaRPr lang="en-US"/>
          </a:p>
          <a:p>
            <a:pPr>
              <a:spcBef>
                <a:spcPct val="3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Projects</a:t>
            </a:r>
            <a:endParaRPr lang="en-US" dirty="0"/>
          </a:p>
        </p:txBody>
      </p:sp>
      <p:sp>
        <p:nvSpPr>
          <p:cNvPr id="3" name="Content Placeholder 2"/>
          <p:cNvSpPr>
            <a:spLocks noGrp="1"/>
          </p:cNvSpPr>
          <p:nvPr>
            <p:ph idx="1"/>
          </p:nvPr>
        </p:nvSpPr>
        <p:spPr/>
        <p:txBody>
          <a:bodyPr/>
          <a:lstStyle/>
          <a:p>
            <a:pPr>
              <a:buFont typeface="Arial"/>
              <a:buChar char="•"/>
            </a:pPr>
            <a:r>
              <a:rPr lang="en-US" sz="2400" dirty="0" smtClean="0"/>
              <a:t>CC-OLI (Community College OLI)</a:t>
            </a:r>
          </a:p>
          <a:p>
            <a:pPr marL="0" indent="0"/>
            <a:r>
              <a:rPr lang="en-US" sz="2400" dirty="0"/>
              <a:t> </a:t>
            </a:r>
            <a:r>
              <a:rPr lang="en-US" sz="2400" dirty="0" smtClean="0"/>
              <a:t>   </a:t>
            </a:r>
          </a:p>
          <a:p>
            <a:pPr>
              <a:buFont typeface="Arial"/>
              <a:buChar char="•"/>
            </a:pPr>
            <a:r>
              <a:rPr lang="en-US" sz="2400" dirty="0" err="1" smtClean="0"/>
              <a:t>Statway</a:t>
            </a:r>
            <a:r>
              <a:rPr lang="en-US" sz="2400" dirty="0" smtClean="0"/>
              <a:t> (Statistics Pathway)</a:t>
            </a:r>
          </a:p>
          <a:p>
            <a:pPr marL="0" indent="0"/>
            <a:r>
              <a:rPr lang="en-US" sz="2400" dirty="0"/>
              <a:t> </a:t>
            </a:r>
            <a:r>
              <a:rPr lang="en-US" sz="2400" dirty="0" smtClean="0"/>
              <a:t>   </a:t>
            </a:r>
            <a:r>
              <a:rPr lang="en-US" sz="2000" dirty="0" smtClean="0"/>
              <a:t>(The Carnegie Foundation for the Advancement of Teaching)</a:t>
            </a:r>
          </a:p>
          <a:p>
            <a:pPr marL="0" indent="0"/>
            <a:endParaRPr lang="en-US" sz="2400" dirty="0" smtClean="0"/>
          </a:p>
          <a:p>
            <a:pPr>
              <a:buFont typeface="Arial"/>
              <a:buChar char="•"/>
            </a:pPr>
            <a:r>
              <a:rPr lang="en-US" sz="2400" dirty="0" smtClean="0"/>
              <a:t>University of Maryland University College Business School</a:t>
            </a:r>
          </a:p>
          <a:p>
            <a:pPr marL="0" indent="0"/>
            <a:endParaRPr lang="en-US" sz="2400" dirty="0" smtClean="0"/>
          </a:p>
          <a:p>
            <a:pPr>
              <a:buFont typeface="Arial"/>
              <a:buChar char="•"/>
            </a:pPr>
            <a:r>
              <a:rPr lang="en-US" sz="2400" dirty="0" smtClean="0"/>
              <a:t>Georgetown University School of Foreign Service</a:t>
            </a:r>
          </a:p>
        </p:txBody>
      </p:sp>
    </p:spTree>
    <p:extLst>
      <p:ext uri="{BB962C8B-B14F-4D97-AF65-F5344CB8AC3E}">
        <p14:creationId xmlns:p14="http://schemas.microsoft.com/office/powerpoint/2010/main" val="22781090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type="body" idx="1"/>
          </p:nvPr>
        </p:nvSpPr>
        <p:spPr bwMode="auto">
          <a:xfrm>
            <a:off x="838200" y="609600"/>
            <a:ext cx="7086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a:latin typeface="75 Helvetica Bold" charset="0"/>
              <a:ea typeface="Osaka" charset="0"/>
              <a:cs typeface="Osaka" charset="0"/>
            </a:endParaRPr>
          </a:p>
          <a:p>
            <a:pPr eaLnBrk="1" hangingPunct="1"/>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Improvement in post-secondary education will require converting teaching from a </a:t>
            </a:r>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solo sport</a:t>
            </a:r>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 to a community-based research activity</a:t>
            </a:r>
            <a:r>
              <a:rPr lang="ja-JP" altLang="en-US" sz="4000">
                <a:latin typeface="75 Helvetica Bold" charset="0"/>
                <a:ea typeface="Osaka" charset="0"/>
                <a:cs typeface="Osaka" charset="0"/>
              </a:rPr>
              <a:t>”</a:t>
            </a:r>
            <a:r>
              <a:rPr lang="en-US" altLang="ja-JP" sz="3600">
                <a:latin typeface="75 Helvetica Bold" charset="0"/>
                <a:ea typeface="Osaka" charset="0"/>
                <a:cs typeface="Osaka" charset="0"/>
              </a:rPr>
              <a:t> </a:t>
            </a:r>
          </a:p>
          <a:p>
            <a:pPr eaLnBrk="1" hangingPunct="1"/>
            <a:endParaRPr lang="en-US" sz="3600">
              <a:latin typeface="75 Helvetica Bold" charset="0"/>
              <a:ea typeface="Osaka" charset="0"/>
              <a:cs typeface="Osaka" charset="0"/>
            </a:endParaRPr>
          </a:p>
          <a:p>
            <a:pPr eaLnBrk="1" hangingPunct="1"/>
            <a:r>
              <a:rPr lang="en-US" i="1">
                <a:latin typeface="75 Helvetica Bold" charset="0"/>
                <a:ea typeface="Osaka" charset="0"/>
                <a:cs typeface="Osaka" charset="0"/>
              </a:rPr>
              <a:t>   </a:t>
            </a:r>
            <a:r>
              <a:rPr lang="fr-FR" i="1">
                <a:latin typeface="75 Helvetica Bold" charset="0"/>
                <a:ea typeface="Osaka" charset="0"/>
                <a:cs typeface="Osaka" charset="0"/>
              </a:rPr>
              <a:t>Herbert Simon, </a:t>
            </a:r>
          </a:p>
          <a:p>
            <a:pPr eaLnBrk="1" hangingPunct="1"/>
            <a:r>
              <a:rPr lang="fr-FR" i="1">
                <a:latin typeface="75 Helvetica Bold" charset="0"/>
                <a:ea typeface="Osaka" charset="0"/>
                <a:cs typeface="Osaka" charset="0"/>
              </a:rPr>
              <a:t>   Last Lecture Series, Carnegie Mellon, 1998</a:t>
            </a:r>
          </a:p>
          <a:p>
            <a:pPr eaLnBrk="1" hangingPunct="1"/>
            <a:endParaRPr lang="fr-FR" i="1">
              <a:latin typeface="75 Helvetica Bold" charset="0"/>
              <a:ea typeface="Osaka" charset="0"/>
              <a:cs typeface="Osaka" charset="0"/>
            </a:endParaRPr>
          </a:p>
          <a:p>
            <a:pPr eaLnBrk="1" hangingPunct="1"/>
            <a:endParaRPr lang="en-US" i="1">
              <a:latin typeface="75 Helvetica Bold" charset="0"/>
              <a:ea typeface="Osaka" charset="0"/>
              <a:cs typeface="Osaka" charset="0"/>
            </a:endParaRPr>
          </a:p>
          <a:p>
            <a:pPr eaLnBrk="1" hangingPunct="1"/>
            <a:endParaRPr lang="en-US" sz="3600" i="1">
              <a:latin typeface="75 Helvetica Bold"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Contact Information</a:t>
            </a:r>
          </a:p>
        </p:txBody>
      </p:sp>
      <p:sp>
        <p:nvSpPr>
          <p:cNvPr id="8704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b="1" dirty="0">
                <a:latin typeface="75 Helvetica Bold" charset="0"/>
                <a:ea typeface="Osaka" charset="0"/>
                <a:cs typeface="Osaka" charset="0"/>
              </a:rPr>
              <a:t>Oded Meyer</a:t>
            </a:r>
            <a:r>
              <a:rPr lang="en-US" sz="3200" dirty="0">
                <a:latin typeface="75 Helvetica Bold" charset="0"/>
                <a:ea typeface="Osaka" charset="0"/>
                <a:cs typeface="Osaka" charset="0"/>
              </a:rPr>
              <a:t>: </a:t>
            </a:r>
            <a:r>
              <a:rPr lang="en-US" sz="3200" dirty="0">
                <a:latin typeface="75 Helvetica Bold" charset="0"/>
                <a:ea typeface="Osaka" charset="0"/>
                <a:cs typeface="Osaka" charset="0"/>
                <a:hlinkClick r:id="rId2"/>
              </a:rPr>
              <a:t>ogm@</a:t>
            </a:r>
            <a:r>
              <a:rPr lang="en-US" sz="3200" dirty="0" smtClean="0">
                <a:latin typeface="75 Helvetica Bold" charset="0"/>
                <a:ea typeface="Osaka" charset="0"/>
                <a:cs typeface="Osaka" charset="0"/>
                <a:hlinkClick r:id="rId2"/>
              </a:rPr>
              <a:t>georgetown.edu</a:t>
            </a:r>
            <a:endParaRPr lang="en-US" sz="3200" dirty="0">
              <a:latin typeface="75 Helvetica Bold" charset="0"/>
              <a:ea typeface="Osaka" charset="0"/>
              <a:cs typeface="Osaka" charset="0"/>
            </a:endParaRPr>
          </a:p>
          <a:p>
            <a:endParaRPr lang="en-US" sz="1000" dirty="0">
              <a:latin typeface="75 Helvetica Bold" charset="0"/>
              <a:ea typeface="Osaka" charset="0"/>
              <a:cs typeface="Osaka" charset="0"/>
            </a:endParaRPr>
          </a:p>
          <a:p>
            <a:r>
              <a:rPr lang="en-US" sz="3200" u="sng" dirty="0">
                <a:latin typeface="75 Helvetica Bold" charset="0"/>
                <a:ea typeface="Osaka" charset="0"/>
                <a:cs typeface="Osaka" charset="0"/>
              </a:rPr>
              <a:t>Collaborators:</a:t>
            </a:r>
          </a:p>
          <a:p>
            <a:r>
              <a:rPr lang="en-US" sz="3200" b="1" dirty="0">
                <a:latin typeface="75 Helvetica Bold" charset="0"/>
                <a:ea typeface="Osaka" charset="0"/>
                <a:cs typeface="Osaka" charset="0"/>
              </a:rPr>
              <a:t>Marsha Lovett </a:t>
            </a:r>
            <a:r>
              <a:rPr lang="en-US" sz="2800" dirty="0">
                <a:latin typeface="75 Helvetica Bold" charset="0"/>
                <a:ea typeface="Osaka" charset="0"/>
                <a:cs typeface="Osaka" charset="0"/>
              </a:rPr>
              <a:t>(Cognitive Scientist, Learning Dashboard developer): </a:t>
            </a:r>
            <a:r>
              <a:rPr lang="en-US" sz="2800" dirty="0">
                <a:latin typeface="75 Helvetica Bold" charset="0"/>
                <a:ea typeface="Osaka" charset="0"/>
                <a:cs typeface="Osaka" charset="0"/>
                <a:hlinkClick r:id="rId3"/>
              </a:rPr>
              <a:t>lovett@cmu.edu</a:t>
            </a:r>
            <a:endParaRPr lang="en-US" sz="2800" dirty="0">
              <a:latin typeface="75 Helvetica Bold" charset="0"/>
              <a:ea typeface="Osaka" charset="0"/>
              <a:cs typeface="Osaka" charset="0"/>
            </a:endParaRPr>
          </a:p>
          <a:p>
            <a:endParaRPr lang="en-US" sz="1200" dirty="0">
              <a:latin typeface="75 Helvetica Bold" charset="0"/>
              <a:ea typeface="Osaka" charset="0"/>
              <a:cs typeface="Osaka" charset="0"/>
            </a:endParaRPr>
          </a:p>
          <a:p>
            <a:r>
              <a:rPr lang="en-US" sz="3200" b="1" dirty="0">
                <a:latin typeface="75 Helvetica Bold" charset="0"/>
                <a:ea typeface="Osaka" charset="0"/>
                <a:cs typeface="Osaka" charset="0"/>
              </a:rPr>
              <a:t>Candace </a:t>
            </a:r>
            <a:r>
              <a:rPr lang="en-US" sz="3200" b="1" dirty="0" err="1">
                <a:latin typeface="75 Helvetica Bold" charset="0"/>
                <a:ea typeface="Osaka" charset="0"/>
                <a:cs typeface="Osaka" charset="0"/>
              </a:rPr>
              <a:t>Thille</a:t>
            </a:r>
            <a:r>
              <a:rPr lang="en-US" sz="3200" b="1" dirty="0">
                <a:latin typeface="75 Helvetica Bold" charset="0"/>
                <a:ea typeface="Osaka" charset="0"/>
                <a:cs typeface="Osaka" charset="0"/>
              </a:rPr>
              <a:t> </a:t>
            </a:r>
            <a:r>
              <a:rPr lang="en-US" sz="2800" dirty="0">
                <a:latin typeface="75 Helvetica Bold" charset="0"/>
                <a:ea typeface="Osaka" charset="0"/>
                <a:cs typeface="Osaka" charset="0"/>
              </a:rPr>
              <a:t>(OLI Project Manager): </a:t>
            </a:r>
            <a:r>
              <a:rPr lang="en-US" sz="2800" dirty="0">
                <a:latin typeface="75 Helvetica Bold" charset="0"/>
                <a:ea typeface="Osaka" charset="0"/>
                <a:cs typeface="Osaka" charset="0"/>
                <a:hlinkClick r:id="rId4"/>
              </a:rPr>
              <a:t>cthille@cmu.edu</a:t>
            </a:r>
            <a:endParaRPr lang="en-US" sz="2800" dirty="0">
              <a:latin typeface="75 Helvetica Bold" charset="0"/>
              <a:ea typeface="Osaka" charset="0"/>
              <a:cs typeface="Osaka" charset="0"/>
            </a:endParaRPr>
          </a:p>
          <a:p>
            <a:endParaRPr lang="en-US" sz="2000" dirty="0" smtClean="0">
              <a:latin typeface="75 Helvetica Bold" charset="0"/>
              <a:ea typeface="Osaka" charset="0"/>
              <a:cs typeface="Osaka" charset="0"/>
            </a:endParaRPr>
          </a:p>
          <a:p>
            <a:r>
              <a:rPr lang="en-US" sz="3200" b="1" dirty="0" smtClean="0">
                <a:latin typeface="75 Helvetica Bold" charset="0"/>
                <a:ea typeface="Osaka" charset="0"/>
                <a:cs typeface="Osaka" charset="0"/>
              </a:rPr>
              <a:t>To access the course:  </a:t>
            </a:r>
            <a:r>
              <a:rPr lang="en-US" sz="2800" b="1" dirty="0" smtClean="0">
                <a:latin typeface="75 Helvetica Bold" charset="0"/>
                <a:ea typeface="Osaka" charset="0"/>
                <a:cs typeface="Osaka" charset="0"/>
                <a:hlinkClick r:id="rId5"/>
              </a:rPr>
              <a:t>www.cmu.edu/oli</a:t>
            </a:r>
            <a:r>
              <a:rPr lang="en-US" sz="2800" b="1" dirty="0" smtClean="0">
                <a:latin typeface="75 Helvetica Bold" charset="0"/>
                <a:ea typeface="Osaka" charset="0"/>
                <a:cs typeface="Osaka" charset="0"/>
              </a:rPr>
              <a:t> </a:t>
            </a:r>
            <a:endParaRPr lang="en-US" sz="2800" b="1" dirty="0">
              <a:latin typeface="75 Helvetica Bold"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24933" y="685800"/>
            <a:ext cx="8585200" cy="5257800"/>
          </a:xfrm>
        </p:spPr>
        <p:txBody>
          <a:bodyPr/>
          <a:lstStyle/>
          <a:p>
            <a:pPr>
              <a:lnSpc>
                <a:spcPct val="90000"/>
              </a:lnSpc>
            </a:pPr>
            <a:r>
              <a:rPr lang="en-US" sz="2800" b="1" dirty="0"/>
              <a:t>Educational Mission of Funder</a:t>
            </a:r>
          </a:p>
          <a:p>
            <a:pPr>
              <a:lnSpc>
                <a:spcPct val="90000"/>
              </a:lnSpc>
              <a:buFont typeface="Wingdings" charset="0"/>
              <a:buNone/>
            </a:pPr>
            <a:r>
              <a:rPr lang="en-US" sz="1800" dirty="0"/>
              <a:t>     </a:t>
            </a:r>
            <a:r>
              <a:rPr lang="en-US" sz="2000" dirty="0"/>
              <a:t>(The William and Flora Hewlett Foundation)</a:t>
            </a:r>
          </a:p>
          <a:p>
            <a:pPr>
              <a:lnSpc>
                <a:spcPct val="90000"/>
              </a:lnSpc>
              <a:spcBef>
                <a:spcPct val="50000"/>
              </a:spcBef>
              <a:buFont typeface="Wingdings" charset="0"/>
              <a:buNone/>
            </a:pPr>
            <a:r>
              <a:rPr lang="en-US" sz="2400" dirty="0"/>
              <a:t>   </a:t>
            </a:r>
            <a:r>
              <a:rPr lang="en-US" sz="800" dirty="0"/>
              <a:t>  </a:t>
            </a:r>
            <a:r>
              <a:rPr lang="en-US" sz="2400" dirty="0"/>
              <a:t>Provide open access to high quality post-secondary  education and educational materials to those who otherwise would be excluded due to:</a:t>
            </a:r>
          </a:p>
          <a:p>
            <a:pPr lvl="1">
              <a:lnSpc>
                <a:spcPct val="90000"/>
              </a:lnSpc>
            </a:pPr>
            <a:r>
              <a:rPr lang="en-US" sz="2000" dirty="0"/>
              <a:t>Geographical constraints</a:t>
            </a:r>
          </a:p>
          <a:p>
            <a:pPr lvl="1">
              <a:lnSpc>
                <a:spcPct val="90000"/>
              </a:lnSpc>
            </a:pPr>
            <a:r>
              <a:rPr lang="en-US" sz="2000" dirty="0"/>
              <a:t>Financial difficulties</a:t>
            </a:r>
          </a:p>
          <a:p>
            <a:pPr lvl="1">
              <a:lnSpc>
                <a:spcPct val="90000"/>
              </a:lnSpc>
            </a:pPr>
            <a:r>
              <a:rPr lang="en-US" sz="2000" dirty="0"/>
              <a:t>Social barriers</a:t>
            </a:r>
          </a:p>
          <a:p>
            <a:pPr>
              <a:lnSpc>
                <a:spcPct val="90000"/>
              </a:lnSpc>
              <a:buFont typeface="Wingdings" charset="0"/>
              <a:buNone/>
            </a:pPr>
            <a:endParaRPr lang="en-US" sz="2000" b="1" dirty="0"/>
          </a:p>
          <a:p>
            <a:pPr>
              <a:lnSpc>
                <a:spcPct val="90000"/>
              </a:lnSpc>
            </a:pPr>
            <a:r>
              <a:rPr lang="en-US" sz="2800" b="1" dirty="0"/>
              <a:t>To meet this goal:</a:t>
            </a:r>
          </a:p>
          <a:p>
            <a:pPr lvl="1">
              <a:lnSpc>
                <a:spcPct val="90000"/>
              </a:lnSpc>
            </a:pPr>
            <a:r>
              <a:rPr lang="en-US" sz="2400" dirty="0"/>
              <a:t>A </a:t>
            </a:r>
            <a:r>
              <a:rPr lang="en-US" sz="2400" b="1" i="1" u="sng" dirty="0"/>
              <a:t>complete stand-alone</a:t>
            </a:r>
            <a:r>
              <a:rPr lang="en-US" sz="2400" dirty="0"/>
              <a:t> web-based introductory statistics course.</a:t>
            </a:r>
          </a:p>
          <a:p>
            <a:pPr lvl="1">
              <a:lnSpc>
                <a:spcPct val="90000"/>
              </a:lnSpc>
            </a:pPr>
            <a:r>
              <a:rPr lang="en-US" sz="2400" dirty="0"/>
              <a:t>openly and freely available to individual learners online.</a:t>
            </a:r>
          </a:p>
          <a:p>
            <a:pPr lvl="1">
              <a:lnSpc>
                <a:spcPct val="90000"/>
              </a:lnSpc>
              <a:buFont typeface="Wingdings" charset="0"/>
              <a:buNone/>
            </a:pPr>
            <a:endParaRPr lang="en-US" sz="2400" dirty="0"/>
          </a:p>
        </p:txBody>
      </p:sp>
    </p:spTree>
    <p:extLst>
      <p:ext uri="{BB962C8B-B14F-4D97-AF65-F5344CB8AC3E}">
        <p14:creationId xmlns:p14="http://schemas.microsoft.com/office/powerpoint/2010/main" val="805283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b="1" i="1" dirty="0">
                <a:latin typeface="Times" charset="0"/>
                <a:ea typeface="Osaka" charset="0"/>
                <a:cs typeface="Osaka" charset="0"/>
              </a:rPr>
              <a:t>Key </a:t>
            </a:r>
            <a:r>
              <a:rPr lang="en-US" sz="3600" b="1" i="1" dirty="0" smtClean="0">
                <a:latin typeface="Times" charset="0"/>
                <a:ea typeface="Osaka" charset="0"/>
                <a:cs typeface="Osaka" charset="0"/>
              </a:rPr>
              <a:t>Feature </a:t>
            </a:r>
            <a:r>
              <a:rPr lang="en-US" sz="3600" b="1" i="1" dirty="0">
                <a:latin typeface="Times" charset="0"/>
                <a:ea typeface="Osaka" charset="0"/>
                <a:cs typeface="Osaka" charset="0"/>
              </a:rPr>
              <a:t>of the OLI Statistics Course</a:t>
            </a:r>
          </a:p>
        </p:txBody>
      </p:sp>
      <p:pic>
        <p:nvPicPr>
          <p:cNvPr id="27650" name="Picture 2" descr="https://oli.web.cmu.edu/repository/webcontent/5bb3e59480020ca60032445328b793ed/_u2_summarizing_data/webcontent/big_picture_e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0"/>
            <a:ext cx="4191000" cy="269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1"/>
          <p:cNvSpPr>
            <a:spLocks noGrp="1"/>
          </p:cNvSpPr>
          <p:nvPr>
            <p:ph idx="1"/>
          </p:nvPr>
        </p:nvSpPr>
        <p:spPr bwMode="auto">
          <a:xfrm>
            <a:off x="457200" y="1143000"/>
            <a:ext cx="82296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US" sz="2400" b="1" i="1" dirty="0" smtClean="0">
                <a:latin typeface="75 Helvetica Bold" charset="0"/>
                <a:ea typeface="Osaka" charset="0"/>
                <a:cs typeface="Osaka" charset="0"/>
              </a:rPr>
              <a:t>High level of scaffolding in the course structure: </a:t>
            </a:r>
          </a:p>
          <a:p>
            <a:pPr marL="0" indent="0"/>
            <a:endParaRPr lang="en-US" sz="1200" b="1" i="1" dirty="0" smtClean="0">
              <a:latin typeface="75 Helvetica Bold" charset="0"/>
              <a:ea typeface="Osaka" charset="0"/>
              <a:cs typeface="Osaka" charset="0"/>
            </a:endParaRPr>
          </a:p>
          <a:p>
            <a:pPr>
              <a:buFontTx/>
              <a:buChar char="•"/>
            </a:pPr>
            <a:r>
              <a:rPr lang="en-US" sz="2400" dirty="0" smtClean="0">
                <a:latin typeface="75 Helvetica Bold" charset="0"/>
                <a:ea typeface="Osaka" charset="0"/>
                <a:cs typeface="Osaka" charset="0"/>
              </a:rPr>
              <a:t>The </a:t>
            </a:r>
            <a:r>
              <a:rPr lang="en-US" sz="2400" dirty="0">
                <a:latin typeface="75 Helvetica Bold" charset="0"/>
                <a:ea typeface="Osaka" charset="0"/>
                <a:cs typeface="Osaka" charset="0"/>
              </a:rPr>
              <a:t>course is based on the “Big Picture” of </a:t>
            </a:r>
            <a:r>
              <a:rPr lang="en-US" sz="2400" dirty="0" smtClean="0">
                <a:latin typeface="75 Helvetica Bold" charset="0"/>
                <a:ea typeface="Osaka" charset="0"/>
                <a:cs typeface="Osaka" charset="0"/>
              </a:rPr>
              <a:t>Statistics</a:t>
            </a:r>
          </a:p>
          <a:p>
            <a:pPr>
              <a:buFontTx/>
              <a:buChar char="•"/>
            </a:pPr>
            <a:r>
              <a:rPr lang="en-US" sz="2400" dirty="0" smtClean="0">
                <a:latin typeface="75 Helvetica Bold" charset="0"/>
                <a:ea typeface="Osaka" charset="0"/>
                <a:cs typeface="Osaka" charset="0"/>
              </a:rPr>
              <a:t>Rigid structure throughout the material hierarchy</a:t>
            </a:r>
          </a:p>
          <a:p>
            <a:pPr>
              <a:buFontTx/>
              <a:buChar char="•"/>
            </a:pPr>
            <a:r>
              <a:rPr lang="en-US" sz="2400" dirty="0" smtClean="0">
                <a:latin typeface="75 Helvetica Bold" charset="0"/>
                <a:ea typeface="Osaka" charset="0"/>
                <a:cs typeface="Osaka" charset="0"/>
              </a:rPr>
              <a:t>Smooth conceptual path </a:t>
            </a:r>
            <a:endParaRPr lang="en-US" sz="2400" dirty="0">
              <a:latin typeface="75 Helvetica Bold" charset="0"/>
              <a:ea typeface="Osaka" charset="0"/>
              <a:cs typeface="Osaka" charset="0"/>
            </a:endParaRPr>
          </a:p>
        </p:txBody>
      </p:sp>
    </p:spTree>
    <p:extLst>
      <p:ext uri="{BB962C8B-B14F-4D97-AF65-F5344CB8AC3E}">
        <p14:creationId xmlns:p14="http://schemas.microsoft.com/office/powerpoint/2010/main" val="1136832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19200"/>
            <a:ext cx="8229600" cy="5029200"/>
          </a:xfrm>
        </p:spPr>
        <p:txBody>
          <a:bodyPr/>
          <a:lstStyle/>
          <a:p>
            <a:r>
              <a:rPr lang="en-US" sz="2800" dirty="0" smtClean="0"/>
              <a:t>   Students using the OLI statistics course demonstrated learning outcomes equal to or better than the traditional class, in half the time.</a:t>
            </a:r>
          </a:p>
          <a:p>
            <a:endParaRPr lang="en-US" sz="1200" dirty="0" smtClean="0"/>
          </a:p>
          <a:p>
            <a:r>
              <a:rPr lang="en-US" sz="2800" dirty="0"/>
              <a:t> </a:t>
            </a:r>
            <a:r>
              <a:rPr lang="en-US" sz="2800" dirty="0" smtClean="0"/>
              <a:t>   Six months later, the students who used the OLI statistics course had retained the material just as well as the traditional class.</a:t>
            </a:r>
          </a:p>
          <a:p>
            <a:r>
              <a:rPr lang="en-US" sz="2800" dirty="0" smtClean="0"/>
              <a:t>   </a:t>
            </a:r>
            <a:endParaRPr lang="en-US" sz="2800" dirty="0"/>
          </a:p>
          <a:p>
            <a:r>
              <a:rPr lang="en-US" sz="3800" dirty="0" smtClean="0">
                <a:latin typeface="+mj-lt"/>
              </a:rPr>
              <a:t>Imagine the following hypothetical</a:t>
            </a:r>
          </a:p>
          <a:p>
            <a:r>
              <a:rPr lang="en-US" sz="3800" dirty="0">
                <a:latin typeface="+mj-lt"/>
              </a:rPr>
              <a:t>s</a:t>
            </a:r>
            <a:r>
              <a:rPr lang="en-US" sz="3800" dirty="0" smtClean="0">
                <a:latin typeface="+mj-lt"/>
              </a:rPr>
              <a:t>cenario…</a:t>
            </a:r>
          </a:p>
          <a:p>
            <a:endParaRPr lang="en-US" sz="2800" dirty="0"/>
          </a:p>
        </p:txBody>
      </p:sp>
    </p:spTree>
    <p:extLst>
      <p:ext uri="{BB962C8B-B14F-4D97-AF65-F5344CB8AC3E}">
        <p14:creationId xmlns:p14="http://schemas.microsoft.com/office/powerpoint/2010/main" val="7151451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a:latin typeface="Times" charset="0"/>
                <a:ea typeface="Osaka" charset="0"/>
                <a:cs typeface="Osaka" charset="0"/>
              </a:rPr>
              <a:t/>
            </a:r>
            <a:br>
              <a:rPr lang="en-US" sz="3600" dirty="0">
                <a:latin typeface="Times" charset="0"/>
                <a:ea typeface="Osaka" charset="0"/>
                <a:cs typeface="Osaka" charset="0"/>
              </a:rPr>
            </a:br>
            <a:r>
              <a:rPr lang="en-US" sz="3600" b="1" i="1" dirty="0">
                <a:latin typeface="Times" charset="0"/>
                <a:ea typeface="Osaka" charset="0"/>
                <a:cs typeface="Osaka" charset="0"/>
              </a:rPr>
              <a:t>Key Features of the OLI Statistics course</a:t>
            </a:r>
          </a:p>
        </p:txBody>
      </p:sp>
      <p:sp>
        <p:nvSpPr>
          <p:cNvPr id="107523" name="Rectangle 3"/>
          <p:cNvSpPr>
            <a:spLocks noGrp="1" noChangeArrowheads="1"/>
          </p:cNvSpPr>
          <p:nvPr>
            <p:ph type="body" idx="1"/>
          </p:nvPr>
        </p:nvSpPr>
        <p:spPr>
          <a:xfrm>
            <a:off x="0" y="1143000"/>
            <a:ext cx="9144000" cy="5562600"/>
          </a:xfrm>
        </p:spPr>
        <p:txBody>
          <a:bodyPr/>
          <a:lstStyle/>
          <a:p>
            <a:pPr>
              <a:buFont typeface="Wingdings" charset="0"/>
              <a:buNone/>
              <a:defRPr/>
            </a:pPr>
            <a:endParaRPr lang="en-US" sz="3200" dirty="0"/>
          </a:p>
          <a:p>
            <a:pPr lvl="1">
              <a:buFont typeface="Arial"/>
              <a:buChar char="•"/>
              <a:defRPr/>
            </a:pPr>
            <a:r>
              <a:rPr lang="en-US" sz="3200" b="1" dirty="0" smtClean="0"/>
              <a:t>Immediate </a:t>
            </a:r>
            <a:r>
              <a:rPr lang="en-US" sz="3200" b="1" dirty="0"/>
              <a:t>and Targeted Feedback</a:t>
            </a:r>
          </a:p>
          <a:p>
            <a:pPr>
              <a:defRPr/>
            </a:pPr>
            <a:endParaRPr lang="en-US" sz="1000" dirty="0"/>
          </a:p>
          <a:p>
            <a:pPr lvl="1">
              <a:spcBef>
                <a:spcPct val="40000"/>
              </a:spcBef>
              <a:buFont typeface="Lucida Grande"/>
              <a:buChar char="-"/>
              <a:defRPr/>
            </a:pPr>
            <a:r>
              <a:rPr lang="en-US" dirty="0"/>
              <a:t>Studies: immediate feedback </a:t>
            </a:r>
            <a:r>
              <a:rPr lang="en-US" dirty="0">
                <a:sym typeface="Wingdings" charset="0"/>
              </a:rPr>
              <a:t> students achieve desired level of performance faster.</a:t>
            </a:r>
          </a:p>
          <a:p>
            <a:pPr marL="457200" lvl="1" indent="0">
              <a:spcBef>
                <a:spcPct val="40000"/>
              </a:spcBef>
              <a:buFontTx/>
              <a:buNone/>
              <a:defRPr/>
            </a:pPr>
            <a:endParaRPr lang="en-US" sz="1200" dirty="0" smtClean="0"/>
          </a:p>
          <a:p>
            <a:pPr lvl="1">
              <a:spcBef>
                <a:spcPct val="40000"/>
              </a:spcBef>
              <a:buFont typeface="Lucida Grande"/>
              <a:buChar char="-"/>
              <a:defRPr/>
            </a:pPr>
            <a:r>
              <a:rPr lang="en-US" dirty="0" smtClean="0"/>
              <a:t>Throughout </a:t>
            </a:r>
            <a:r>
              <a:rPr lang="en-US" dirty="0"/>
              <a:t>the course immediate and tailored feedback is given.</a:t>
            </a:r>
          </a:p>
          <a:p>
            <a:pPr marL="1257300" lvl="2" indent="-342900">
              <a:buFont typeface="Arial"/>
              <a:buChar char="•"/>
              <a:defRPr/>
            </a:pPr>
            <a:r>
              <a:rPr lang="en-US" dirty="0"/>
              <a:t>mini tutors embedded in the material.</a:t>
            </a:r>
          </a:p>
          <a:p>
            <a:pPr marL="1257300" lvl="2" indent="-342900">
              <a:buFont typeface="Arial"/>
              <a:buChar char="•"/>
              <a:defRPr/>
            </a:pPr>
            <a:r>
              <a:rPr lang="en-US" dirty="0"/>
              <a:t>self assessments activities (Did I get this?)</a:t>
            </a:r>
          </a:p>
          <a:p>
            <a:pPr lvl="2">
              <a:buClr>
                <a:srgbClr val="00FF00"/>
              </a:buClr>
              <a:buFont typeface="Wingdings" charset="0"/>
              <a:buNone/>
              <a:defRPr/>
            </a:pPr>
            <a:endParaRPr lang="en-US" dirty="0"/>
          </a:p>
          <a:p>
            <a:pPr lvl="2">
              <a:buFont typeface="Wingdings" charset="0"/>
              <a:buNone/>
              <a:defRPr/>
            </a:pPr>
            <a:endParaRPr lang="en-US" dirty="0"/>
          </a:p>
          <a:p>
            <a:pPr>
              <a:defRPr/>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a:latin typeface="Times" charset="0"/>
                <a:ea typeface="Osaka" charset="0"/>
                <a:cs typeface="Osaka" charset="0"/>
              </a:rPr>
              <a:t/>
            </a:r>
            <a:br>
              <a:rPr lang="en-US" sz="3600" dirty="0">
                <a:latin typeface="Times" charset="0"/>
                <a:ea typeface="Osaka" charset="0"/>
                <a:cs typeface="Osaka" charset="0"/>
              </a:rPr>
            </a:br>
            <a:r>
              <a:rPr lang="en-US" sz="3600" b="1" i="1" dirty="0">
                <a:latin typeface="Times" charset="0"/>
                <a:ea typeface="Osaka" charset="0"/>
                <a:cs typeface="Osaka" charset="0"/>
              </a:rPr>
              <a:t>Key Features of the OLI Statistics course</a:t>
            </a:r>
          </a:p>
        </p:txBody>
      </p:sp>
      <p:sp>
        <p:nvSpPr>
          <p:cNvPr id="107523" name="Rectangle 3"/>
          <p:cNvSpPr>
            <a:spLocks noGrp="1" noChangeArrowheads="1"/>
          </p:cNvSpPr>
          <p:nvPr>
            <p:ph type="body" idx="1"/>
          </p:nvPr>
        </p:nvSpPr>
        <p:spPr>
          <a:xfrm>
            <a:off x="0" y="1143000"/>
            <a:ext cx="9144000" cy="5562600"/>
          </a:xfrm>
        </p:spPr>
        <p:txBody>
          <a:bodyPr/>
          <a:lstStyle/>
          <a:p>
            <a:pPr>
              <a:buFont typeface="Wingdings" charset="0"/>
              <a:buNone/>
              <a:defRPr/>
            </a:pPr>
            <a:endParaRPr lang="en-US" sz="2400" dirty="0"/>
          </a:p>
          <a:p>
            <a:pPr lvl="1">
              <a:buFont typeface="Arial"/>
              <a:buChar char="•"/>
              <a:defRPr/>
            </a:pPr>
            <a:r>
              <a:rPr lang="en-US" sz="3200" b="1" dirty="0" smtClean="0"/>
              <a:t>Feedback to the instructor about students’ learning </a:t>
            </a:r>
            <a:r>
              <a:rPr lang="en-US" sz="3200" b="1" dirty="0" smtClean="0">
                <a:sym typeface="Wingdings"/>
              </a:rPr>
              <a:t> Learning Dashboard</a:t>
            </a:r>
            <a:endParaRPr lang="en-US" sz="3200" b="1" dirty="0"/>
          </a:p>
          <a:p>
            <a:pPr>
              <a:defRPr/>
            </a:pPr>
            <a:endParaRPr lang="en-US" sz="1000" dirty="0"/>
          </a:p>
          <a:p>
            <a:pPr lvl="1">
              <a:spcBef>
                <a:spcPct val="40000"/>
              </a:spcBef>
              <a:buFont typeface="Lucida Grande"/>
              <a:buChar char="-"/>
              <a:defRPr/>
            </a:pPr>
            <a:r>
              <a:rPr lang="en-US" dirty="0" smtClean="0">
                <a:sym typeface="Wingdings" charset="0"/>
              </a:rPr>
              <a:t>Presents the instructor with a measure of student learning for each learning objective.</a:t>
            </a:r>
          </a:p>
          <a:p>
            <a:pPr marL="457200" lvl="1" indent="0">
              <a:spcBef>
                <a:spcPct val="40000"/>
              </a:spcBef>
              <a:buNone/>
              <a:defRPr/>
            </a:pPr>
            <a:endParaRPr lang="en-US" sz="1200" dirty="0" smtClean="0">
              <a:sym typeface="Wingdings" charset="0"/>
            </a:endParaRPr>
          </a:p>
          <a:p>
            <a:pPr lvl="1">
              <a:spcBef>
                <a:spcPct val="40000"/>
              </a:spcBef>
              <a:buFont typeface="Lucida Grande"/>
              <a:buChar char="-"/>
              <a:defRPr/>
            </a:pPr>
            <a:r>
              <a:rPr lang="en-US" dirty="0" smtClean="0">
                <a:sym typeface="Wingdings" charset="0"/>
              </a:rPr>
              <a:t>More detailed information:</a:t>
            </a:r>
            <a:endParaRPr lang="en-US" sz="1200" dirty="0" smtClean="0"/>
          </a:p>
          <a:p>
            <a:pPr marL="1257300" lvl="2" indent="-342900">
              <a:buFont typeface="Arial"/>
              <a:buChar char="•"/>
              <a:defRPr/>
            </a:pPr>
            <a:r>
              <a:rPr lang="en-US" dirty="0" smtClean="0"/>
              <a:t>Class’s learning of sub-objectives</a:t>
            </a:r>
          </a:p>
          <a:p>
            <a:pPr marL="1257300" lvl="2" indent="-342900">
              <a:buFont typeface="Arial"/>
              <a:buChar char="•"/>
              <a:defRPr/>
            </a:pPr>
            <a:r>
              <a:rPr lang="en-US" dirty="0" smtClean="0"/>
              <a:t>Learning of individual students</a:t>
            </a:r>
          </a:p>
          <a:p>
            <a:pPr marL="1257300" lvl="2" indent="-342900">
              <a:buFont typeface="Arial"/>
              <a:buChar char="•"/>
              <a:defRPr/>
            </a:pPr>
            <a:r>
              <a:rPr lang="en-US" dirty="0" smtClean="0"/>
              <a:t>Common misconceptions</a:t>
            </a:r>
            <a:endParaRPr lang="en-US" dirty="0"/>
          </a:p>
          <a:p>
            <a:pPr marL="1257300" lvl="2" indent="-342900">
              <a:buFont typeface="Arial"/>
              <a:buChar char="•"/>
              <a:defRPr/>
            </a:pPr>
            <a:endParaRPr lang="en-US" dirty="0"/>
          </a:p>
          <a:p>
            <a:pPr lvl="2">
              <a:buClr>
                <a:srgbClr val="00FF00"/>
              </a:buClr>
              <a:buFont typeface="Wingdings" charset="0"/>
              <a:buNone/>
              <a:defRPr/>
            </a:pPr>
            <a:endParaRPr lang="en-US" dirty="0"/>
          </a:p>
          <a:p>
            <a:pPr lvl="2">
              <a:buFont typeface="Wingdings" charset="0"/>
              <a:buNone/>
              <a:defRPr/>
            </a:pPr>
            <a:endParaRPr lang="en-US" dirty="0"/>
          </a:p>
          <a:p>
            <a:pPr>
              <a:defRPr/>
            </a:pPr>
            <a:endParaRPr lang="en-US" dirty="0"/>
          </a:p>
        </p:txBody>
      </p:sp>
    </p:spTree>
    <p:extLst>
      <p:ext uri="{BB962C8B-B14F-4D97-AF65-F5344CB8AC3E}">
        <p14:creationId xmlns:p14="http://schemas.microsoft.com/office/powerpoint/2010/main" val="116926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Osaka"/>
        <a:cs typeface="Osaka"/>
      </a:majorFont>
      <a:minorFont>
        <a:latin typeface="75 Helvetica Bold"/>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Monica:Applications:Microsoft Office 2004:Templates:Presentations:Designs:Blank Presentation</Template>
  <TotalTime>3437</TotalTime>
  <Words>1951</Words>
  <Application>Microsoft Macintosh PowerPoint</Application>
  <PresentationFormat>On-screen Show (4:3)</PresentationFormat>
  <Paragraphs>355</Paragraphs>
  <Slides>43</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Blank Presentation</vt:lpstr>
      <vt:lpstr>Worksheet</vt:lpstr>
      <vt:lpstr>Microsoft Excel 97 - 2004 Worksheet</vt:lpstr>
      <vt:lpstr>PowerPoint Presentation</vt:lpstr>
      <vt:lpstr>PowerPoint Presentation</vt:lpstr>
      <vt:lpstr>The Effort: Carnegie Mellon’s Open Learning Initiative (OLI) </vt:lpstr>
      <vt:lpstr>The OLI Statistics Course</vt:lpstr>
      <vt:lpstr>PowerPoint Presentation</vt:lpstr>
      <vt:lpstr>Key Feature of the OLI Statistics Course</vt:lpstr>
      <vt:lpstr>Results…</vt:lpstr>
      <vt:lpstr> Key Features of the OLI Statistics course</vt:lpstr>
      <vt:lpstr> Key Features of the OLI Statistics course</vt:lpstr>
      <vt:lpstr>PowerPoint Presentation</vt:lpstr>
      <vt:lpstr>PowerPoint Presentation</vt:lpstr>
      <vt:lpstr>PowerPoint Presentation</vt:lpstr>
      <vt:lpstr>PowerPoint Presentation</vt:lpstr>
      <vt:lpstr>Learning activities are instrumented to continuously assess student learning</vt:lpstr>
      <vt:lpstr>Learning activities are instrumented to continuously assess student learning</vt:lpstr>
      <vt:lpstr>The Key…. Feedback Loops</vt:lpstr>
      <vt:lpstr>PowerPoint Presentation</vt:lpstr>
      <vt:lpstr>PowerPoint Presentation</vt:lpstr>
      <vt:lpstr>PowerPoint Presentation</vt:lpstr>
      <vt:lpstr>Accelerated Learning</vt:lpstr>
      <vt:lpstr>Three Accelerated Learning Studies</vt:lpstr>
      <vt:lpstr>Study 1: Method</vt:lpstr>
      <vt:lpstr>Adaptive/Accelerated vs. Traditional</vt:lpstr>
      <vt:lpstr>Dependent Measure</vt:lpstr>
      <vt:lpstr>Study 1: CAOS Test Results</vt:lpstr>
      <vt:lpstr>Brief Time-Log Study</vt:lpstr>
      <vt:lpstr>Study 1: Time Spent Outside of Class</vt:lpstr>
      <vt:lpstr>Study 2: Replication &amp; Extension</vt:lpstr>
      <vt:lpstr>Study 2: CAOS Test Results</vt:lpstr>
      <vt:lpstr>Study 2: Follow-up study</vt:lpstr>
      <vt:lpstr>Study 2, Retention: Re-taking CAOS</vt:lpstr>
      <vt:lpstr>Study 2, Transfer: Data-Analysis Problem </vt:lpstr>
      <vt:lpstr>Study 2, Transfer: Data-Analysis Problem </vt:lpstr>
      <vt:lpstr>Study 3: Further Replication &amp; Extension</vt:lpstr>
      <vt:lpstr>Study 3: CAOS Test Results</vt:lpstr>
      <vt:lpstr>To Summarize…</vt:lpstr>
      <vt:lpstr>Community of Use</vt:lpstr>
      <vt:lpstr>Instructors’ Experiences</vt:lpstr>
      <vt:lpstr>Instructors’ Experiences</vt:lpstr>
      <vt:lpstr>Students’ Experiences:</vt:lpstr>
      <vt:lpstr>Adaptation Projects</vt:lpstr>
      <vt:lpstr>PowerPoint Presentation</vt:lpstr>
      <vt:lpstr>Contact Information</vt:lpstr>
    </vt:vector>
  </TitlesOfParts>
  <Company>Monica Banaszak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Banaszak</dc:creator>
  <cp:lastModifiedBy>Oded Meyer</cp:lastModifiedBy>
  <cp:revision>165</cp:revision>
  <cp:lastPrinted>2012-05-16T17:30:40Z</cp:lastPrinted>
  <dcterms:created xsi:type="dcterms:W3CDTF">2011-01-20T12:38:29Z</dcterms:created>
  <dcterms:modified xsi:type="dcterms:W3CDTF">2012-05-16T19:37:43Z</dcterms:modified>
</cp:coreProperties>
</file>