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0" r:id="rId2"/>
    <p:sldId id="264" r:id="rId3"/>
    <p:sldId id="259" r:id="rId4"/>
    <p:sldId id="263" r:id="rId5"/>
    <p:sldId id="262" r:id="rId6"/>
    <p:sldId id="270" r:id="rId7"/>
    <p:sldId id="261" r:id="rId8"/>
    <p:sldId id="267" r:id="rId9"/>
    <p:sldId id="269" r:id="rId10"/>
    <p:sldId id="282" r:id="rId11"/>
    <p:sldId id="285" r:id="rId12"/>
    <p:sldId id="279" r:id="rId13"/>
    <p:sldId id="280" r:id="rId14"/>
    <p:sldId id="283" r:id="rId15"/>
    <p:sldId id="256" r:id="rId16"/>
    <p:sldId id="274" r:id="rId17"/>
    <p:sldId id="257" r:id="rId18"/>
    <p:sldId id="284"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434"/>
    <p:restoredTop sz="83449" autoAdjust="0"/>
  </p:normalViewPr>
  <p:slideViewPr>
    <p:cSldViewPr snapToGrid="0" snapToObjects="1">
      <p:cViewPr varScale="1">
        <p:scale>
          <a:sx n="73" d="100"/>
          <a:sy n="73" d="100"/>
        </p:scale>
        <p:origin x="-120" y="-3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7E1E9-D56D-A841-B4A5-8485FF8FDE18}" type="datetimeFigureOut">
              <a:rPr lang="en-US" smtClean="0"/>
              <a:t>17-05-18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6FD23-F72D-3F4A-97DE-6FABB89CBA39}" type="slidenum">
              <a:rPr lang="en-US" smtClean="0"/>
              <a:t>‹#›</a:t>
            </a:fld>
            <a:endParaRPr lang="en-US"/>
          </a:p>
        </p:txBody>
      </p:sp>
    </p:spTree>
    <p:extLst>
      <p:ext uri="{BB962C8B-B14F-4D97-AF65-F5344CB8AC3E}">
        <p14:creationId xmlns:p14="http://schemas.microsoft.com/office/powerpoint/2010/main" val="890663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decided to take this gift of 5 minutes I’ve been given to tell a story… It’s a story about statistics that I was told just a couple of months ago —  and it’s one of those stories that keeps coming back to me — as a reminder of the value of statistical thinking.</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1</a:t>
            </a:fld>
            <a:endParaRPr lang="en-US"/>
          </a:p>
        </p:txBody>
      </p:sp>
    </p:spTree>
    <p:extLst>
      <p:ext uri="{BB962C8B-B14F-4D97-AF65-F5344CB8AC3E}">
        <p14:creationId xmlns:p14="http://schemas.microsoft.com/office/powerpoint/2010/main" val="1459482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noon on the day of the evacuation, the model estimated the fire from would reach town in 11 hours — so everyone had some time.</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11</a:t>
            </a:fld>
            <a:endParaRPr lang="en-US"/>
          </a:p>
        </p:txBody>
      </p:sp>
    </p:spTree>
    <p:extLst>
      <p:ext uri="{BB962C8B-B14F-4D97-AF65-F5344CB8AC3E}">
        <p14:creationId xmlns:p14="http://schemas.microsoft.com/office/powerpoint/2010/main" val="74630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But the fire reached the city limits in 6.5 hours — and that 4 and a half hours led to those dramatic images.</a:t>
            </a:r>
          </a:p>
          <a:p>
            <a:r>
              <a:rPr lang="en-US" sz="1200" kern="1200" dirty="0" smtClean="0">
                <a:solidFill>
                  <a:schemeClr val="tx1"/>
                </a:solidFill>
                <a:latin typeface="+mn-lt"/>
                <a:ea typeface="+mn-ea"/>
                <a:cs typeface="+mn-cs"/>
              </a:rPr>
              <a:t>So where’s the statistics in this?</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12</a:t>
            </a:fld>
            <a:endParaRPr lang="en-US"/>
          </a:p>
        </p:txBody>
      </p:sp>
    </p:spTree>
    <p:extLst>
      <p:ext uri="{BB962C8B-B14F-4D97-AF65-F5344CB8AC3E}">
        <p14:creationId xmlns:p14="http://schemas.microsoft.com/office/powerpoint/2010/main" val="3271270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statistics</a:t>
            </a:r>
            <a:r>
              <a:rPr lang="en-US" sz="1200" kern="1200" dirty="0" smtClean="0">
                <a:solidFill>
                  <a:schemeClr val="tx1"/>
                </a:solidFill>
                <a:latin typeface="+mn-lt"/>
                <a:ea typeface="+mn-ea"/>
                <a:cs typeface="+mn-cs"/>
              </a:rPr>
              <a:t> came in the recent post-mortem analysis</a:t>
            </a:r>
            <a:r>
              <a:rPr lang="en-US" sz="1200" kern="1200" baseline="0" dirty="0" smtClean="0">
                <a:solidFill>
                  <a:schemeClr val="tx1"/>
                </a:solidFill>
                <a:latin typeface="+mn-lt"/>
                <a:ea typeface="+mn-ea"/>
                <a:cs typeface="+mn-cs"/>
              </a:rPr>
              <a:t> (with John)</a:t>
            </a:r>
          </a:p>
          <a:p>
            <a:r>
              <a:rPr lang="en-US" sz="1200" kern="1200" dirty="0" smtClean="0">
                <a:solidFill>
                  <a:schemeClr val="tx1"/>
                </a:solidFill>
                <a:latin typeface="+mn-lt"/>
                <a:ea typeface="+mn-ea"/>
                <a:cs typeface="+mn-cs"/>
              </a:rPr>
              <a:t>The model was focused on the inputs in estimating the location of the fire front— Some that could be observed: for example, wind direction and precipitation.  But many that are unobservable.</a:t>
            </a:r>
          </a:p>
          <a:p>
            <a:r>
              <a:rPr lang="en-US" sz="1200" kern="1200" dirty="0" smtClean="0">
                <a:solidFill>
                  <a:schemeClr val="tx1"/>
                </a:solidFill>
                <a:latin typeface="+mn-lt"/>
                <a:ea typeface="+mn-ea"/>
                <a:cs typeface="+mn-cs"/>
              </a:rPr>
              <a:t>Rather</a:t>
            </a:r>
            <a:r>
              <a:rPr lang="en-US" sz="1200" kern="1200" baseline="0" dirty="0" smtClean="0">
                <a:solidFill>
                  <a:schemeClr val="tx1"/>
                </a:solidFill>
                <a:latin typeface="+mn-lt"/>
                <a:ea typeface="+mn-ea"/>
                <a:cs typeface="+mn-cs"/>
              </a:rPr>
              <a:t> than the inputs, </a:t>
            </a:r>
            <a:r>
              <a:rPr lang="en-US" sz="1200" kern="1200" dirty="0" smtClean="0">
                <a:solidFill>
                  <a:schemeClr val="tx1"/>
                </a:solidFill>
                <a:latin typeface="+mn-lt"/>
                <a:ea typeface="+mn-ea"/>
                <a:cs typeface="+mn-cs"/>
              </a:rPr>
              <a: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statistician focused</a:t>
            </a:r>
            <a:r>
              <a:rPr lang="en-US" sz="1200" kern="1200" baseline="0" dirty="0" smtClean="0">
                <a:solidFill>
                  <a:schemeClr val="tx1"/>
                </a:solidFill>
                <a:latin typeface="+mn-lt"/>
                <a:ea typeface="+mn-ea"/>
                <a:cs typeface="+mn-cs"/>
              </a:rPr>
              <a:t> on </a:t>
            </a:r>
            <a:r>
              <a:rPr lang="en-US" sz="1200" kern="1200" dirty="0" smtClean="0">
                <a:solidFill>
                  <a:schemeClr val="tx1"/>
                </a:solidFill>
                <a:latin typeface="+mn-lt"/>
                <a:ea typeface="+mn-ea"/>
                <a:cs typeface="+mn-cs"/>
              </a:rPr>
              <a:t>the data about the previous fires; which could capture the unobserved variation.</a:t>
            </a:r>
          </a:p>
          <a:p>
            <a:r>
              <a:rPr lang="en-US" sz="1200" kern="1200" dirty="0" smtClean="0">
                <a:solidFill>
                  <a:schemeClr val="tx1"/>
                </a:solidFill>
                <a:latin typeface="+mn-lt"/>
                <a:ea typeface="+mn-ea"/>
                <a:cs typeface="+mn-cs"/>
              </a:rPr>
              <a:t>He used the inputs they had, bootstrapped the data from previous fires so that he could look at the distribution of the estimate for the fire spread — to get contours for areas the fire would envelope with a specified probability at a given time.</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13</a:t>
            </a:fld>
            <a:endParaRPr lang="en-US"/>
          </a:p>
        </p:txBody>
      </p:sp>
    </p:spTree>
    <p:extLst>
      <p:ext uri="{BB962C8B-B14F-4D97-AF65-F5344CB8AC3E}">
        <p14:creationId xmlns:p14="http://schemas.microsoft.com/office/powerpoint/2010/main" val="1129244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&amp;</a:t>
            </a:r>
            <a:r>
              <a:rPr lang="en-US" sz="1200" kern="1200" baseline="0" dirty="0" smtClean="0">
                <a:solidFill>
                  <a:schemeClr val="tx1"/>
                </a:solidFill>
                <a:latin typeface="+mn-lt"/>
                <a:ea typeface="+mn-ea"/>
                <a:cs typeface="+mn-cs"/>
              </a:rPr>
              <a:t> the </a:t>
            </a:r>
            <a:r>
              <a:rPr lang="en-US" sz="1200" kern="1200" dirty="0" smtClean="0">
                <a:solidFill>
                  <a:schemeClr val="tx1"/>
                </a:solidFill>
                <a:latin typeface="+mn-lt"/>
                <a:ea typeface="+mn-ea"/>
                <a:cs typeface="+mn-cs"/>
              </a:rPr>
              <a:t>90th percentile of this distribution for the time for the fire to reach the city limits, was within 20 min of when it actually did hit town. </a:t>
            </a:r>
          </a:p>
          <a:p>
            <a:r>
              <a:rPr lang="en-US" sz="1200" kern="1200" dirty="0" smtClean="0">
                <a:solidFill>
                  <a:schemeClr val="tx1"/>
                </a:solidFill>
                <a:latin typeface="+mn-lt"/>
                <a:ea typeface="+mn-ea"/>
                <a:cs typeface="+mn-cs"/>
              </a:rPr>
              <a:t>So a focus on the data rather than the inputs, and thinking that naturally goes to capturing the variation in an estimate, coming from a context of being complete comfortable with unexplained variation — perhaps could have resulted in a less hairy situation on the day of the evacuation.</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14</a:t>
            </a:fld>
            <a:endParaRPr lang="en-US"/>
          </a:p>
        </p:txBody>
      </p:sp>
    </p:spTree>
    <p:extLst>
      <p:ext uri="{BB962C8B-B14F-4D97-AF65-F5344CB8AC3E}">
        <p14:creationId xmlns:p14="http://schemas.microsoft.com/office/powerpoint/2010/main" val="2192730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Now how is this story going to feed into my teaching?</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15</a:t>
            </a:fld>
            <a:endParaRPr lang="en-US"/>
          </a:p>
        </p:txBody>
      </p:sp>
    </p:spTree>
    <p:extLst>
      <p:ext uri="{BB962C8B-B14F-4D97-AF65-F5344CB8AC3E}">
        <p14:creationId xmlns:p14="http://schemas.microsoft.com/office/powerpoint/2010/main" val="3153656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rise of data science has become — probably the most —  important driver for re-thinking what we do as statistics teachers.</a:t>
            </a:r>
          </a:p>
          <a:p>
            <a:r>
              <a:rPr lang="en-US" sz="1200" kern="1200" dirty="0" smtClean="0">
                <a:solidFill>
                  <a:schemeClr val="tx1"/>
                </a:solidFill>
                <a:latin typeface="+mn-lt"/>
                <a:ea typeface="+mn-ea"/>
                <a:cs typeface="+mn-cs"/>
              </a:rPr>
              <a:t>The ideal data scientist has a combination of statistical thinking, computational skills, and communication skills,  so that they can engage in real world problems.  Historically, in our statistics programs of study, at least at the University of Toronto,  we’ve been doing a pretty good job with equipping our students with the skills in that blue circle — but the overlap into the red and green circles has been small.</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16</a:t>
            </a:fld>
            <a:endParaRPr lang="en-US"/>
          </a:p>
        </p:txBody>
      </p:sp>
    </p:spTree>
    <p:extLst>
      <p:ext uri="{BB962C8B-B14F-4D97-AF65-F5344CB8AC3E}">
        <p14:creationId xmlns:p14="http://schemas.microsoft.com/office/powerpoint/2010/main" val="2788210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Our curriculum</a:t>
            </a:r>
            <a:r>
              <a:rPr lang="en-US" sz="1200" kern="1200" baseline="0" dirty="0" smtClean="0">
                <a:solidFill>
                  <a:schemeClr val="tx1"/>
                </a:solidFill>
                <a:latin typeface="+mn-lt"/>
                <a:ea typeface="+mn-ea"/>
                <a:cs typeface="+mn-cs"/>
              </a:rPr>
              <a:t> is evolving to </a:t>
            </a:r>
            <a:r>
              <a:rPr lang="en-US" sz="1200" kern="1200" dirty="0" smtClean="0">
                <a:solidFill>
                  <a:schemeClr val="tx1"/>
                </a:solidFill>
                <a:latin typeface="+mn-lt"/>
                <a:ea typeface="+mn-ea"/>
                <a:cs typeface="+mn-cs"/>
              </a:rPr>
              <a:t>look more like this — bringing more computation and communication skills in to our statistical work  — in many ways.</a:t>
            </a:r>
          </a:p>
          <a:p>
            <a:r>
              <a:rPr lang="en-US" sz="1200" kern="1200" dirty="0" smtClean="0">
                <a:solidFill>
                  <a:schemeClr val="tx1"/>
                </a:solidFill>
                <a:latin typeface="+mn-lt"/>
                <a:ea typeface="+mn-ea"/>
                <a:cs typeface="+mn-cs"/>
              </a:rPr>
              <a:t>But we haven’t forgotten our strengths in the blue circle where statistical thinking lies</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17</a:t>
            </a:fld>
            <a:endParaRPr lang="en-US"/>
          </a:p>
        </p:txBody>
      </p:sp>
    </p:spTree>
    <p:extLst>
      <p:ext uri="{BB962C8B-B14F-4D97-AF65-F5344CB8AC3E}">
        <p14:creationId xmlns:p14="http://schemas.microsoft.com/office/powerpoint/2010/main" val="3264019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We still want our students to be comfortable with</a:t>
            </a:r>
            <a:r>
              <a:rPr lang="en-US" sz="1200" b="1" kern="1200" baseline="0" dirty="0" smtClean="0">
                <a:solidFill>
                  <a:schemeClr val="tx1"/>
                </a:solidFill>
                <a:latin typeface="+mn-lt"/>
                <a:ea typeface="+mn-ea"/>
                <a:cs typeface="+mn-cs"/>
              </a:rPr>
              <a:t> things like </a:t>
            </a:r>
            <a:r>
              <a:rPr lang="en-US" sz="1200" b="1" kern="1200" dirty="0" smtClean="0">
                <a:solidFill>
                  <a:schemeClr val="tx1"/>
                </a:solidFill>
                <a:latin typeface="+mn-lt"/>
                <a:ea typeface="+mn-ea"/>
                <a:cs typeface="+mn-cs"/>
              </a:rPr>
              <a:t>considering the unexplained variation</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To borrow a phrase, “</a:t>
            </a:r>
            <a:r>
              <a:rPr lang="en-US" sz="1200" i="1" kern="1200" dirty="0" smtClean="0">
                <a:solidFill>
                  <a:schemeClr val="tx1"/>
                </a:solidFill>
                <a:latin typeface="+mn-lt"/>
                <a:ea typeface="+mn-ea"/>
                <a:cs typeface="+mn-cs"/>
              </a:rPr>
              <a:t>Statisticians don’t think just about how right our answers are, we also think about how wrong our answers are</a:t>
            </a:r>
            <a:r>
              <a:rPr lang="en-US" sz="1200" i="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So, with that blue circle in mind, I’m going to keep telling stories to my students </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About:</a:t>
            </a:r>
          </a:p>
          <a:p>
            <a:r>
              <a:rPr lang="en-US" sz="1200" kern="1200" dirty="0" smtClean="0">
                <a:solidFill>
                  <a:schemeClr val="tx1"/>
                </a:solidFill>
                <a:latin typeface="+mn-lt"/>
                <a:ea typeface="+mn-ea"/>
                <a:cs typeface="+mn-cs"/>
              </a:rPr>
              <a:t>cats falling from buildings in NYC (not forgetting the ones who don’t survive); and</a:t>
            </a:r>
          </a:p>
          <a:p>
            <a:r>
              <a:rPr lang="en-US" sz="1200" kern="1200" dirty="0" smtClean="0">
                <a:solidFill>
                  <a:schemeClr val="tx1"/>
                </a:solidFill>
                <a:latin typeface="+mn-lt"/>
                <a:ea typeface="+mn-ea"/>
                <a:cs typeface="+mn-cs"/>
              </a:rPr>
              <a:t>power poses (choosing to leave out some of the data, choosing analyses, and not to include outliers); and</a:t>
            </a:r>
          </a:p>
          <a:p>
            <a:r>
              <a:rPr lang="en-US" sz="1200" kern="1200" dirty="0" smtClean="0">
                <a:solidFill>
                  <a:schemeClr val="tx1"/>
                </a:solidFill>
                <a:latin typeface="+mn-lt"/>
                <a:ea typeface="+mn-ea"/>
                <a:cs typeface="+mn-cs"/>
              </a:rPr>
              <a:t>literary digest polls — or the polls in the 2016 election or the </a:t>
            </a:r>
            <a:r>
              <a:rPr lang="en-US" sz="1200" kern="1200" dirty="0" err="1" smtClean="0">
                <a:solidFill>
                  <a:schemeClr val="tx1"/>
                </a:solidFill>
                <a:latin typeface="+mn-lt"/>
                <a:ea typeface="+mn-ea"/>
                <a:cs typeface="+mn-cs"/>
              </a:rPr>
              <a:t>Brexit</a:t>
            </a:r>
            <a:r>
              <a:rPr lang="en-US" sz="1200" kern="1200" dirty="0" smtClean="0">
                <a:solidFill>
                  <a:schemeClr val="tx1"/>
                </a:solidFill>
                <a:latin typeface="+mn-lt"/>
                <a:ea typeface="+mn-ea"/>
                <a:cs typeface="+mn-cs"/>
              </a:rPr>
              <a:t> vote</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18</a:t>
            </a:fld>
            <a:endParaRPr lang="en-US"/>
          </a:p>
        </p:txBody>
      </p:sp>
    </p:spTree>
    <p:extLst>
      <p:ext uri="{BB962C8B-B14F-4D97-AF65-F5344CB8AC3E}">
        <p14:creationId xmlns:p14="http://schemas.microsoft.com/office/powerpoint/2010/main" val="3069233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With the</a:t>
            </a:r>
            <a:r>
              <a:rPr lang="en-US" sz="1200" kern="1200" baseline="0" dirty="0" smtClean="0">
                <a:solidFill>
                  <a:schemeClr val="tx1"/>
                </a:solidFill>
                <a:latin typeface="+mn-lt"/>
                <a:ea typeface="+mn-ea"/>
                <a:cs typeface="+mn-cs"/>
              </a:rPr>
              <a:t> hope </a:t>
            </a:r>
            <a:r>
              <a:rPr lang="en-US" sz="1200" kern="1200" dirty="0" smtClean="0">
                <a:solidFill>
                  <a:schemeClr val="tx1"/>
                </a:solidFill>
                <a:latin typeface="+mn-lt"/>
                <a:ea typeface="+mn-ea"/>
                <a:cs typeface="+mn-cs"/>
              </a:rPr>
              <a:t>that when they show</a:t>
            </a:r>
            <a:r>
              <a:rPr lang="en-US" sz="1200" kern="1200" baseline="0" dirty="0" smtClean="0">
                <a:solidFill>
                  <a:schemeClr val="tx1"/>
                </a:solidFill>
                <a:latin typeface="+mn-lt"/>
                <a:ea typeface="+mn-ea"/>
                <a:cs typeface="+mn-cs"/>
              </a:rPr>
              <a:t> their data and</a:t>
            </a:r>
            <a:r>
              <a:rPr lang="en-US" sz="1200" kern="1200" dirty="0" smtClean="0">
                <a:solidFill>
                  <a:schemeClr val="tx1"/>
                </a:solidFill>
                <a:latin typeface="+mn-lt"/>
                <a:ea typeface="+mn-ea"/>
                <a:cs typeface="+mn-cs"/>
              </a:rPr>
              <a:t> tell their data stories — </a:t>
            </a:r>
          </a:p>
          <a:p>
            <a:r>
              <a:rPr lang="en-US" sz="1200" kern="1200" dirty="0" smtClean="0">
                <a:solidFill>
                  <a:schemeClr val="tx1"/>
                </a:solidFill>
                <a:latin typeface="+mn-lt"/>
                <a:ea typeface="+mn-ea"/>
                <a:cs typeface="+mn-cs"/>
              </a:rPr>
              <a:t>They remember that often the story is about both what they can explain and what they can’t.</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19</a:t>
            </a:fld>
            <a:endParaRPr lang="en-US"/>
          </a:p>
        </p:txBody>
      </p:sp>
    </p:spTree>
    <p:extLst>
      <p:ext uri="{BB962C8B-B14F-4D97-AF65-F5344CB8AC3E}">
        <p14:creationId xmlns:p14="http://schemas.microsoft.com/office/powerpoint/2010/main" val="207650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Admittedly it’s not my story — it belongs to my colleague John Braun of the University of British Columbia.</a:t>
            </a:r>
          </a:p>
          <a:p>
            <a:r>
              <a:rPr lang="en-US" sz="1200" kern="1200" dirty="0" smtClean="0">
                <a:solidFill>
                  <a:schemeClr val="tx1"/>
                </a:solidFill>
                <a:latin typeface="+mn-lt"/>
                <a:ea typeface="+mn-ea"/>
                <a:cs typeface="+mn-cs"/>
              </a:rPr>
              <a:t>It’s a story about  statistical thinking and the importance of the role of variability and sources of error.  </a:t>
            </a:r>
          </a:p>
          <a:p>
            <a:r>
              <a:rPr lang="en-US" sz="1200" kern="1200" dirty="0" smtClean="0">
                <a:solidFill>
                  <a:schemeClr val="tx1"/>
                </a:solidFill>
                <a:latin typeface="+mn-lt"/>
                <a:ea typeface="+mn-ea"/>
                <a:cs typeface="+mn-cs"/>
              </a:rPr>
              <a:t>And it’s a reminder that solving problems is often not just about what we can see and explain, but also what we can’t. </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2</a:t>
            </a:fld>
            <a:endParaRPr lang="en-US"/>
          </a:p>
        </p:txBody>
      </p:sp>
    </p:spTree>
    <p:extLst>
      <p:ext uri="{BB962C8B-B14F-4D97-AF65-F5344CB8AC3E}">
        <p14:creationId xmlns:p14="http://schemas.microsoft.com/office/powerpoint/2010/main" val="1799849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story is set in Fort McMurray.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Fort McMurray is a city in northern Alberta.  The fact that there are people living in such a remote area </a:t>
            </a:r>
            <a:r>
              <a:rPr lang="mr-I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and</a:t>
            </a:r>
            <a:r>
              <a:rPr lang="en-US" sz="1200" kern="1200" baseline="0" dirty="0" smtClean="0">
                <a:solidFill>
                  <a:schemeClr val="tx1"/>
                </a:solidFill>
                <a:latin typeface="+mn-lt"/>
                <a:ea typeface="+mn-ea"/>
                <a:cs typeface="+mn-cs"/>
              </a:rPr>
              <a:t> there are 88000 of them </a:t>
            </a:r>
            <a:r>
              <a:rPr lang="en-US" sz="1200" kern="1200" dirty="0" smtClean="0">
                <a:solidFill>
                  <a:schemeClr val="tx1"/>
                </a:solidFill>
                <a:latin typeface="+mn-lt"/>
                <a:ea typeface="+mn-ea"/>
                <a:cs typeface="+mn-cs"/>
              </a:rPr>
              <a:t>is due to some surrounding oil resources. </a:t>
            </a:r>
          </a:p>
          <a:p>
            <a:r>
              <a:rPr lang="en-US" sz="1200" kern="1200" dirty="0" smtClean="0">
                <a:solidFill>
                  <a:schemeClr val="tx1"/>
                </a:solidFill>
                <a:latin typeface="+mn-lt"/>
                <a:ea typeface="+mn-ea"/>
                <a:cs typeface="+mn-cs"/>
              </a:rPr>
              <a:t>One year ago — at the beginning of May 2016 — the attention of Canadians was on Fort McMurray because of this</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3</a:t>
            </a:fld>
            <a:endParaRPr lang="en-US"/>
          </a:p>
        </p:txBody>
      </p:sp>
    </p:spTree>
    <p:extLst>
      <p:ext uri="{BB962C8B-B14F-4D97-AF65-F5344CB8AC3E}">
        <p14:creationId xmlns:p14="http://schemas.microsoft.com/office/powerpoint/2010/main" val="350778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there was a massive forest fire burning around the city.  This was a really big fire —  the firefighters called it the “beast”.  </a:t>
            </a:r>
          </a:p>
          <a:p>
            <a:r>
              <a:rPr lang="en-US" sz="1200" kern="1200" dirty="0" smtClean="0">
                <a:solidFill>
                  <a:schemeClr val="tx1"/>
                </a:solidFill>
                <a:latin typeface="+mn-lt"/>
                <a:ea typeface="+mn-ea"/>
                <a:cs typeface="+mn-cs"/>
              </a:rPr>
              <a:t>In fact, I read this week that it is still burning.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Last year, the fire was close enough to the city to be concerned.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https</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www.flickr.com</a:t>
            </a:r>
            <a:r>
              <a:rPr lang="en-US" sz="1200" kern="1200" dirty="0" smtClean="0">
                <a:solidFill>
                  <a:schemeClr val="tx1"/>
                </a:solidFill>
                <a:effectLst/>
                <a:latin typeface="+mn-lt"/>
                <a:ea typeface="+mn-ea"/>
                <a:cs typeface="+mn-cs"/>
              </a:rPr>
              <a:t>/photos/</a:t>
            </a:r>
            <a:r>
              <a:rPr lang="en-US" sz="1200" kern="1200" dirty="0" err="1" smtClean="0">
                <a:solidFill>
                  <a:schemeClr val="tx1"/>
                </a:solidFill>
                <a:effectLst/>
                <a:latin typeface="+mn-lt"/>
                <a:ea typeface="+mn-ea"/>
                <a:cs typeface="+mn-cs"/>
              </a:rPr>
              <a:t>premierofalberta</a:t>
            </a:r>
            <a:r>
              <a:rPr lang="en-US" sz="1200" kern="1200" dirty="0" smtClean="0">
                <a:solidFill>
                  <a:schemeClr val="tx1"/>
                </a:solidFill>
                <a:effectLst/>
                <a:latin typeface="+mn-lt"/>
                <a:ea typeface="+mn-ea"/>
                <a:cs typeface="+mn-cs"/>
              </a:rPr>
              <a:t>/26359650513</a:t>
            </a:r>
          </a:p>
          <a:p>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4</a:t>
            </a:fld>
            <a:endParaRPr lang="en-US"/>
          </a:p>
        </p:txBody>
      </p:sp>
    </p:spTree>
    <p:extLst>
      <p:ext uri="{BB962C8B-B14F-4D97-AF65-F5344CB8AC3E}">
        <p14:creationId xmlns:p14="http://schemas.microsoft.com/office/powerpoint/2010/main" val="206114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aerial shot shows brown burned areas, active hot spots, and the city on the bottom right in its midst.</a:t>
            </a:r>
          </a:p>
          <a:p>
            <a:endParaRPr lang="en-US" dirty="0" smtClean="0"/>
          </a:p>
          <a:p>
            <a:r>
              <a:rPr lang="en-US" dirty="0" smtClean="0"/>
              <a:t>By </a:t>
            </a:r>
            <a:r>
              <a:rPr lang="en-US" dirty="0" smtClean="0"/>
              <a:t>NASA Earth Observatory image by Joshua Stevens, using Landsat data from the U.S. Geological Survey. Caption by Kathryn Hansen - Cropped from mcmurray_etm_2016125_swir_lrg.jpg on http://</a:t>
            </a:r>
            <a:r>
              <a:rPr lang="en-US" dirty="0" err="1" smtClean="0"/>
              <a:t>visibleearth.nasa.gov</a:t>
            </a:r>
            <a:r>
              <a:rPr lang="en-US" dirty="0" smtClean="0"/>
              <a:t>/</a:t>
            </a:r>
            <a:r>
              <a:rPr lang="en-US" dirty="0" err="1" smtClean="0"/>
              <a:t>view.php?id</a:t>
            </a:r>
            <a:r>
              <a:rPr lang="en-US" dirty="0" smtClean="0"/>
              <a:t>=87988, Public Domain, https://</a:t>
            </a:r>
            <a:r>
              <a:rPr lang="en-US" dirty="0" err="1" smtClean="0"/>
              <a:t>commons.wikimedia.org</a:t>
            </a:r>
            <a:r>
              <a:rPr lang="en-US" dirty="0" smtClean="0"/>
              <a:t>/w/</a:t>
            </a:r>
            <a:r>
              <a:rPr lang="en-US" dirty="0" err="1" smtClean="0"/>
              <a:t>index.php?curid</a:t>
            </a:r>
            <a:r>
              <a:rPr lang="en-US" dirty="0" smtClean="0"/>
              <a:t>=48589043</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5</a:t>
            </a:fld>
            <a:endParaRPr lang="en-US"/>
          </a:p>
        </p:txBody>
      </p:sp>
    </p:spTree>
    <p:extLst>
      <p:ext uri="{BB962C8B-B14F-4D97-AF65-F5344CB8AC3E}">
        <p14:creationId xmlns:p14="http://schemas.microsoft.com/office/powerpoint/2010/main" val="75905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 the fire did reach town —burning about 2400 structures and requiring a massive evacuation effort — all 88,000 of the city residents were evacuated.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Fort </a:t>
            </a:r>
            <a:r>
              <a:rPr lang="en-US" sz="1200" kern="1200" dirty="0" err="1" smtClean="0">
                <a:solidFill>
                  <a:schemeClr val="tx1"/>
                </a:solidFill>
                <a:effectLst/>
                <a:latin typeface="+mn-lt"/>
                <a:ea typeface="+mn-ea"/>
                <a:cs typeface="+mn-cs"/>
              </a:rPr>
              <a:t>Mcmurray</a:t>
            </a:r>
            <a:r>
              <a:rPr lang="en-US" sz="1200" kern="1200" dirty="0" smtClean="0">
                <a:solidFill>
                  <a:schemeClr val="tx1"/>
                </a:solidFill>
                <a:effectLst/>
                <a:latin typeface="+mn-lt"/>
                <a:ea typeface="+mn-ea"/>
                <a:cs typeface="+mn-cs"/>
              </a:rPr>
              <a:t> fire, on 3 May 2016. The shot was taken in Wood Buffalo estate of the southern fire getting close to Beacon Hill.</a:t>
            </a: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commons.wikimedia.org</a:t>
            </a:r>
            <a:r>
              <a:rPr lang="en-US" sz="1200" kern="1200" dirty="0" smtClean="0">
                <a:solidFill>
                  <a:schemeClr val="tx1"/>
                </a:solidFill>
                <a:effectLst/>
                <a:latin typeface="+mn-lt"/>
                <a:ea typeface="+mn-ea"/>
                <a:cs typeface="+mn-cs"/>
              </a:rPr>
              <a:t>/wiki/File:حريق_فورت_ماكموراي-3مايو.jpg</a:t>
            </a: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commons.wikimedia.org</a:t>
            </a:r>
            <a:r>
              <a:rPr lang="en-US" sz="1200" kern="1200" dirty="0" smtClean="0">
                <a:solidFill>
                  <a:schemeClr val="tx1"/>
                </a:solidFill>
                <a:effectLst/>
                <a:latin typeface="+mn-lt"/>
                <a:ea typeface="+mn-ea"/>
                <a:cs typeface="+mn-cs"/>
              </a:rPr>
              <a:t>/wiki/File%3A%D8%AD%D8%B1%D9%8A%D9%82_%D9%81%D9%88%D8%B1%D8%AA_%D9%85%D8%A7%D9%83%D9%85%D9%88%D8%B1%D8%A7%D9%8A-3%D9%85%D8%A7%D9%8A%D9%88.jpg</a:t>
            </a: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upload.wikimedia.org</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wikipedia</a:t>
            </a:r>
            <a:r>
              <a:rPr lang="en-US" sz="1200" kern="1200" dirty="0" smtClean="0">
                <a:solidFill>
                  <a:schemeClr val="tx1"/>
                </a:solidFill>
                <a:effectLst/>
                <a:latin typeface="+mn-lt"/>
                <a:ea typeface="+mn-ea"/>
                <a:cs typeface="+mn-cs"/>
              </a:rPr>
              <a:t>/commons/6/68/%D8%AD%D8%B1%D9%8A%D9%82_%D9%81%D9%88%D8%B1%D8%AA_%D9%85%D8%A7%D9%83%D9%85%D9%88%D8%B1%D8%A7%D9%8A-3%D9%85%D8%A7%D9%8A%D9%88.jpg</a:t>
            </a:r>
          </a:p>
          <a:p>
            <a:r>
              <a:rPr lang="en-US" sz="1200" kern="1200" dirty="0" smtClean="0">
                <a:solidFill>
                  <a:schemeClr val="tx1"/>
                </a:solidFill>
                <a:effectLst/>
                <a:latin typeface="+mn-lt"/>
                <a:ea typeface="+mn-ea"/>
                <a:cs typeface="+mn-cs"/>
              </a:rPr>
              <a:t>By </a:t>
            </a:r>
            <a:r>
              <a:rPr lang="en-US" sz="1200" kern="1200" dirty="0" err="1" smtClean="0">
                <a:solidFill>
                  <a:schemeClr val="tx1"/>
                </a:solidFill>
                <a:effectLst/>
                <a:latin typeface="+mn-lt"/>
                <a:ea typeface="+mn-ea"/>
                <a:cs typeface="+mn-cs"/>
              </a:rPr>
              <a:t>Aboluay</a:t>
            </a:r>
            <a:r>
              <a:rPr lang="en-US" sz="1200" kern="1200" dirty="0" smtClean="0">
                <a:solidFill>
                  <a:schemeClr val="tx1"/>
                </a:solidFill>
                <a:effectLst/>
                <a:latin typeface="+mn-lt"/>
                <a:ea typeface="+mn-ea"/>
                <a:cs typeface="+mn-cs"/>
              </a:rPr>
              <a:t> (Own work) [CC BY-SA 4.0 (http://</a:t>
            </a:r>
            <a:r>
              <a:rPr lang="en-US" sz="1200" kern="1200" dirty="0" err="1" smtClean="0">
                <a:solidFill>
                  <a:schemeClr val="tx1"/>
                </a:solidFill>
                <a:effectLst/>
                <a:latin typeface="+mn-lt"/>
                <a:ea typeface="+mn-ea"/>
                <a:cs typeface="+mn-cs"/>
              </a:rPr>
              <a:t>creativecommons.org</a:t>
            </a:r>
            <a:r>
              <a:rPr lang="en-US" sz="1200" kern="1200" dirty="0" smtClean="0">
                <a:solidFill>
                  <a:schemeClr val="tx1"/>
                </a:solidFill>
                <a:effectLst/>
                <a:latin typeface="+mn-lt"/>
                <a:ea typeface="+mn-ea"/>
                <a:cs typeface="+mn-cs"/>
              </a:rPr>
              <a:t>/licenses/by-</a:t>
            </a:r>
            <a:r>
              <a:rPr lang="en-US" sz="1200" kern="1200" dirty="0" err="1" smtClean="0">
                <a:solidFill>
                  <a:schemeClr val="tx1"/>
                </a:solidFill>
                <a:effectLst/>
                <a:latin typeface="+mn-lt"/>
                <a:ea typeface="+mn-ea"/>
                <a:cs typeface="+mn-cs"/>
              </a:rPr>
              <a:t>sa</a:t>
            </a:r>
            <a:r>
              <a:rPr lang="en-US" sz="1200" kern="1200" dirty="0" smtClean="0">
                <a:solidFill>
                  <a:schemeClr val="tx1"/>
                </a:solidFill>
                <a:effectLst/>
                <a:latin typeface="+mn-lt"/>
                <a:ea typeface="+mn-ea"/>
                <a:cs typeface="+mn-cs"/>
              </a:rPr>
              <a:t>/4.0)], via Wikimedia Commons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96FD23-F72D-3F4A-97DE-6FABB89CBA39}" type="slidenum">
              <a:rPr lang="en-US" smtClean="0"/>
              <a:t>6</a:t>
            </a:fld>
            <a:endParaRPr lang="en-US"/>
          </a:p>
        </p:txBody>
      </p:sp>
    </p:spTree>
    <p:extLst>
      <p:ext uri="{BB962C8B-B14F-4D97-AF65-F5344CB8AC3E}">
        <p14:creationId xmlns:p14="http://schemas.microsoft.com/office/powerpoint/2010/main" val="545102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 that evacuation effort led to horrific and gripping photos like this — huge convoys of cars leaving town, with walls of fire surrounding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[NEXT] [NEXT] [NEXT] </a:t>
            </a:r>
          </a:p>
          <a:p>
            <a:endParaRPr lang="en-US" dirty="0" smtClean="0"/>
          </a:p>
          <a:p>
            <a:endParaRPr lang="en-US" dirty="0" smtClean="0"/>
          </a:p>
          <a:p>
            <a:r>
              <a:rPr lang="en-US" dirty="0" smtClean="0"/>
              <a:t>By </a:t>
            </a:r>
            <a:r>
              <a:rPr lang="en-US" dirty="0" err="1" smtClean="0"/>
              <a:t>DarrenRD</a:t>
            </a:r>
            <a:r>
              <a:rPr lang="en-US" dirty="0" smtClean="0"/>
              <a:t> - </a:t>
            </a:r>
            <a:r>
              <a:rPr lang="en-US" dirty="0" err="1" smtClean="0"/>
              <a:t>File:Landscape</a:t>
            </a:r>
            <a:r>
              <a:rPr lang="en-US" dirty="0" smtClean="0"/>
              <a:t> view of wildfire near Highway 63 in south Fort </a:t>
            </a:r>
            <a:r>
              <a:rPr lang="en-US" dirty="0" err="1" smtClean="0"/>
              <a:t>McMurray.jpg</a:t>
            </a:r>
            <a:r>
              <a:rPr lang="en-US" dirty="0" smtClean="0"/>
              <a:t>, CC BY-SA 4.0, https://</a:t>
            </a:r>
            <a:r>
              <a:rPr lang="en-US" dirty="0" err="1" smtClean="0"/>
              <a:t>commons.wikimedia.org</a:t>
            </a:r>
            <a:r>
              <a:rPr lang="en-US" dirty="0" smtClean="0"/>
              <a:t>/w/</a:t>
            </a:r>
            <a:r>
              <a:rPr lang="en-US" dirty="0" err="1" smtClean="0"/>
              <a:t>index.php?curid</a:t>
            </a:r>
            <a:r>
              <a:rPr lang="en-US" dirty="0" smtClean="0"/>
              <a:t>=48561288</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7</a:t>
            </a:fld>
            <a:endParaRPr lang="en-US"/>
          </a:p>
        </p:txBody>
      </p:sp>
    </p:spTree>
    <p:extLst>
      <p:ext uri="{BB962C8B-B14F-4D97-AF65-F5344CB8AC3E}">
        <p14:creationId xmlns:p14="http://schemas.microsoft.com/office/powerpoint/2010/main" val="1421080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You’re probably wondering, how did the evacuation cut things so close?</a:t>
            </a:r>
          </a:p>
          <a:p>
            <a:r>
              <a:rPr lang="en-US" sz="1200" kern="1200" dirty="0" smtClean="0">
                <a:solidFill>
                  <a:schemeClr val="tx1"/>
                </a:solidFill>
                <a:latin typeface="+mn-lt"/>
                <a:ea typeface="+mn-ea"/>
                <a:cs typeface="+mn-cs"/>
              </a:rPr>
              <a:t>There are lots of reasons, don’t want to evacuate if its unnecessary — and enforcing the evacuation was no easy task.  Authorities needed to make a decision — should they continue to invest all their resources in fighting the main fire, or should they divert resources to the </a:t>
            </a:r>
            <a:r>
              <a:rPr lang="en-US" sz="1200" kern="1200" dirty="0" err="1" smtClean="0">
                <a:solidFill>
                  <a:schemeClr val="tx1"/>
                </a:solidFill>
                <a:latin typeface="+mn-lt"/>
                <a:ea typeface="+mn-ea"/>
                <a:cs typeface="+mn-cs"/>
              </a:rPr>
              <a:t>centre</a:t>
            </a:r>
            <a:r>
              <a:rPr lang="en-US" sz="1200" kern="1200" dirty="0" smtClean="0">
                <a:solidFill>
                  <a:schemeClr val="tx1"/>
                </a:solidFill>
                <a:latin typeface="+mn-lt"/>
                <a:ea typeface="+mn-ea"/>
                <a:cs typeface="+mn-cs"/>
              </a:rPr>
              <a:t> of town and an evacuation effort? </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9</a:t>
            </a:fld>
            <a:endParaRPr lang="en-US"/>
          </a:p>
        </p:txBody>
      </p:sp>
    </p:spTree>
    <p:extLst>
      <p:ext uri="{BB962C8B-B14F-4D97-AF65-F5344CB8AC3E}">
        <p14:creationId xmlns:p14="http://schemas.microsoft.com/office/powerpoint/2010/main" val="5549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To help in this decision they used a fire simulator, which take a model built</a:t>
            </a:r>
            <a:r>
              <a:rPr lang="en-US" sz="1200" kern="1200" baseline="0" dirty="0" smtClean="0">
                <a:solidFill>
                  <a:schemeClr val="tx1"/>
                </a:solidFill>
                <a:latin typeface="+mn-lt"/>
                <a:ea typeface="+mn-ea"/>
                <a:cs typeface="+mn-cs"/>
              </a:rPr>
              <a:t> from </a:t>
            </a:r>
            <a:r>
              <a:rPr lang="en-US" sz="1200" kern="1200" dirty="0" smtClean="0">
                <a:solidFill>
                  <a:schemeClr val="tx1"/>
                </a:solidFill>
                <a:latin typeface="+mn-lt"/>
                <a:ea typeface="+mn-ea"/>
                <a:cs typeface="+mn-cs"/>
              </a:rPr>
              <a:t>data from previous fires, and takes inputs of weather, and topographical information, and information about the fuel the forest is providing to the fire, and then numerically solves a series of differential equations to estimate where the fire front will be at a given time.</a:t>
            </a:r>
          </a:p>
          <a:p>
            <a:r>
              <a:rPr lang="en-US" sz="1200" kern="1200" dirty="0" smtClean="0">
                <a:solidFill>
                  <a:schemeClr val="tx1"/>
                </a:solidFill>
                <a:latin typeface="+mn-lt"/>
                <a:ea typeface="+mn-ea"/>
                <a:cs typeface="+mn-cs"/>
              </a:rPr>
              <a:t>You can think of its output as an ellipse, with the fire front spreading from an ignition point, primarily in the direction of the wind at a given time.</a:t>
            </a:r>
            <a:endParaRPr lang="en-US" dirty="0"/>
          </a:p>
        </p:txBody>
      </p:sp>
      <p:sp>
        <p:nvSpPr>
          <p:cNvPr id="4" name="Slide Number Placeholder 3"/>
          <p:cNvSpPr>
            <a:spLocks noGrp="1"/>
          </p:cNvSpPr>
          <p:nvPr>
            <p:ph type="sldNum" sz="quarter" idx="10"/>
          </p:nvPr>
        </p:nvSpPr>
        <p:spPr/>
        <p:txBody>
          <a:bodyPr/>
          <a:lstStyle/>
          <a:p>
            <a:fld id="{C696FD23-F72D-3F4A-97DE-6FABB89CBA39}" type="slidenum">
              <a:rPr lang="en-US" smtClean="0"/>
              <a:t>10</a:t>
            </a:fld>
            <a:endParaRPr lang="en-US"/>
          </a:p>
        </p:txBody>
      </p:sp>
    </p:spTree>
    <p:extLst>
      <p:ext uri="{BB962C8B-B14F-4D97-AF65-F5344CB8AC3E}">
        <p14:creationId xmlns:p14="http://schemas.microsoft.com/office/powerpoint/2010/main" val="746307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E10BBC-C673-7E42-B81C-CC30B3BAFCB5}" type="datetimeFigureOut">
              <a:rPr lang="en-US" smtClean="0"/>
              <a:t>17-05-18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EE4B8-C185-DE40-AF93-70EF32944006}" type="slidenum">
              <a:rPr lang="en-US" smtClean="0"/>
              <a:t>‹#›</a:t>
            </a:fld>
            <a:endParaRPr lang="en-US"/>
          </a:p>
        </p:txBody>
      </p:sp>
    </p:spTree>
    <p:extLst>
      <p:ext uri="{BB962C8B-B14F-4D97-AF65-F5344CB8AC3E}">
        <p14:creationId xmlns:p14="http://schemas.microsoft.com/office/powerpoint/2010/main" val="234540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E10BBC-C673-7E42-B81C-CC30B3BAFCB5}" type="datetimeFigureOut">
              <a:rPr lang="en-US" smtClean="0"/>
              <a:t>17-05-18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EE4B8-C185-DE40-AF93-70EF32944006}" type="slidenum">
              <a:rPr lang="en-US" smtClean="0"/>
              <a:t>‹#›</a:t>
            </a:fld>
            <a:endParaRPr lang="en-US"/>
          </a:p>
        </p:txBody>
      </p:sp>
    </p:spTree>
    <p:extLst>
      <p:ext uri="{BB962C8B-B14F-4D97-AF65-F5344CB8AC3E}">
        <p14:creationId xmlns:p14="http://schemas.microsoft.com/office/powerpoint/2010/main" val="196281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E10BBC-C673-7E42-B81C-CC30B3BAFCB5}" type="datetimeFigureOut">
              <a:rPr lang="en-US" smtClean="0"/>
              <a:t>17-05-18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EE4B8-C185-DE40-AF93-70EF32944006}" type="slidenum">
              <a:rPr lang="en-US" smtClean="0"/>
              <a:t>‹#›</a:t>
            </a:fld>
            <a:endParaRPr lang="en-US"/>
          </a:p>
        </p:txBody>
      </p:sp>
    </p:spTree>
    <p:extLst>
      <p:ext uri="{BB962C8B-B14F-4D97-AF65-F5344CB8AC3E}">
        <p14:creationId xmlns:p14="http://schemas.microsoft.com/office/powerpoint/2010/main" val="1457066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E10BBC-C673-7E42-B81C-CC30B3BAFCB5}" type="datetimeFigureOut">
              <a:rPr lang="en-US" smtClean="0"/>
              <a:t>17-05-18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EE4B8-C185-DE40-AF93-70EF32944006}" type="slidenum">
              <a:rPr lang="en-US" smtClean="0"/>
              <a:t>‹#›</a:t>
            </a:fld>
            <a:endParaRPr lang="en-US"/>
          </a:p>
        </p:txBody>
      </p:sp>
    </p:spTree>
    <p:extLst>
      <p:ext uri="{BB962C8B-B14F-4D97-AF65-F5344CB8AC3E}">
        <p14:creationId xmlns:p14="http://schemas.microsoft.com/office/powerpoint/2010/main" val="1294447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E10BBC-C673-7E42-B81C-CC30B3BAFCB5}" type="datetimeFigureOut">
              <a:rPr lang="en-US" smtClean="0"/>
              <a:t>17-05-18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EE4B8-C185-DE40-AF93-70EF32944006}" type="slidenum">
              <a:rPr lang="en-US" smtClean="0"/>
              <a:t>‹#›</a:t>
            </a:fld>
            <a:endParaRPr lang="en-US"/>
          </a:p>
        </p:txBody>
      </p:sp>
    </p:spTree>
    <p:extLst>
      <p:ext uri="{BB962C8B-B14F-4D97-AF65-F5344CB8AC3E}">
        <p14:creationId xmlns:p14="http://schemas.microsoft.com/office/powerpoint/2010/main" val="1772074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E10BBC-C673-7E42-B81C-CC30B3BAFCB5}" type="datetimeFigureOut">
              <a:rPr lang="en-US" smtClean="0"/>
              <a:t>17-05-18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EE4B8-C185-DE40-AF93-70EF32944006}" type="slidenum">
              <a:rPr lang="en-US" smtClean="0"/>
              <a:t>‹#›</a:t>
            </a:fld>
            <a:endParaRPr lang="en-US"/>
          </a:p>
        </p:txBody>
      </p:sp>
    </p:spTree>
    <p:extLst>
      <p:ext uri="{BB962C8B-B14F-4D97-AF65-F5344CB8AC3E}">
        <p14:creationId xmlns:p14="http://schemas.microsoft.com/office/powerpoint/2010/main" val="1946887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E10BBC-C673-7E42-B81C-CC30B3BAFCB5}" type="datetimeFigureOut">
              <a:rPr lang="en-US" smtClean="0"/>
              <a:t>17-05-18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FEE4B8-C185-DE40-AF93-70EF32944006}" type="slidenum">
              <a:rPr lang="en-US" smtClean="0"/>
              <a:t>‹#›</a:t>
            </a:fld>
            <a:endParaRPr lang="en-US"/>
          </a:p>
        </p:txBody>
      </p:sp>
    </p:spTree>
    <p:extLst>
      <p:ext uri="{BB962C8B-B14F-4D97-AF65-F5344CB8AC3E}">
        <p14:creationId xmlns:p14="http://schemas.microsoft.com/office/powerpoint/2010/main" val="138253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E10BBC-C673-7E42-B81C-CC30B3BAFCB5}" type="datetimeFigureOut">
              <a:rPr lang="en-US" smtClean="0"/>
              <a:t>17-05-18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FEE4B8-C185-DE40-AF93-70EF32944006}" type="slidenum">
              <a:rPr lang="en-US" smtClean="0"/>
              <a:t>‹#›</a:t>
            </a:fld>
            <a:endParaRPr lang="en-US"/>
          </a:p>
        </p:txBody>
      </p:sp>
    </p:spTree>
    <p:extLst>
      <p:ext uri="{BB962C8B-B14F-4D97-AF65-F5344CB8AC3E}">
        <p14:creationId xmlns:p14="http://schemas.microsoft.com/office/powerpoint/2010/main" val="41654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10BBC-C673-7E42-B81C-CC30B3BAFCB5}" type="datetimeFigureOut">
              <a:rPr lang="en-US" smtClean="0"/>
              <a:t>17-05-18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FEE4B8-C185-DE40-AF93-70EF32944006}" type="slidenum">
              <a:rPr lang="en-US" smtClean="0"/>
              <a:t>‹#›</a:t>
            </a:fld>
            <a:endParaRPr lang="en-US"/>
          </a:p>
        </p:txBody>
      </p:sp>
    </p:spTree>
    <p:extLst>
      <p:ext uri="{BB962C8B-B14F-4D97-AF65-F5344CB8AC3E}">
        <p14:creationId xmlns:p14="http://schemas.microsoft.com/office/powerpoint/2010/main" val="13815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E10BBC-C673-7E42-B81C-CC30B3BAFCB5}" type="datetimeFigureOut">
              <a:rPr lang="en-US" smtClean="0"/>
              <a:t>17-05-18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EE4B8-C185-DE40-AF93-70EF32944006}" type="slidenum">
              <a:rPr lang="en-US" smtClean="0"/>
              <a:t>‹#›</a:t>
            </a:fld>
            <a:endParaRPr lang="en-US"/>
          </a:p>
        </p:txBody>
      </p:sp>
    </p:spTree>
    <p:extLst>
      <p:ext uri="{BB962C8B-B14F-4D97-AF65-F5344CB8AC3E}">
        <p14:creationId xmlns:p14="http://schemas.microsoft.com/office/powerpoint/2010/main" val="26388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E10BBC-C673-7E42-B81C-CC30B3BAFCB5}" type="datetimeFigureOut">
              <a:rPr lang="en-US" smtClean="0"/>
              <a:t>17-05-18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EE4B8-C185-DE40-AF93-70EF32944006}" type="slidenum">
              <a:rPr lang="en-US" smtClean="0"/>
              <a:t>‹#›</a:t>
            </a:fld>
            <a:endParaRPr lang="en-US"/>
          </a:p>
        </p:txBody>
      </p:sp>
    </p:spTree>
    <p:extLst>
      <p:ext uri="{BB962C8B-B14F-4D97-AF65-F5344CB8AC3E}">
        <p14:creationId xmlns:p14="http://schemas.microsoft.com/office/powerpoint/2010/main" val="526925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E10BBC-C673-7E42-B81C-CC30B3BAFCB5}" type="datetimeFigureOut">
              <a:rPr lang="en-US" smtClean="0"/>
              <a:t>17-05-18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EE4B8-C185-DE40-AF93-70EF32944006}" type="slidenum">
              <a:rPr lang="en-US" smtClean="0"/>
              <a:t>‹#›</a:t>
            </a:fld>
            <a:endParaRPr lang="en-US"/>
          </a:p>
        </p:txBody>
      </p:sp>
    </p:spTree>
    <p:extLst>
      <p:ext uri="{BB962C8B-B14F-4D97-AF65-F5344CB8AC3E}">
        <p14:creationId xmlns:p14="http://schemas.microsoft.com/office/powerpoint/2010/main" val="1585678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685800" y="617220"/>
            <a:ext cx="10972800" cy="5262979"/>
          </a:xfrm>
          <a:prstGeom prst="rect">
            <a:avLst/>
          </a:prstGeom>
          <a:noFill/>
        </p:spPr>
        <p:txBody>
          <a:bodyPr wrap="square" rtlCol="0">
            <a:spAutoFit/>
          </a:bodyPr>
          <a:lstStyle/>
          <a:p>
            <a:pPr algn="r"/>
            <a:endParaRPr lang="en-US" sz="3600" b="1" i="1" dirty="0" smtClean="0">
              <a:solidFill>
                <a:schemeClr val="accent1">
                  <a:lumMod val="75000"/>
                </a:schemeClr>
              </a:solidFill>
            </a:endParaRPr>
          </a:p>
          <a:p>
            <a:pPr algn="r"/>
            <a:r>
              <a:rPr lang="en-US" sz="6000" b="1" i="1" dirty="0" smtClean="0">
                <a:solidFill>
                  <a:schemeClr val="accent1">
                    <a:lumMod val="75000"/>
                  </a:schemeClr>
                </a:solidFill>
              </a:rPr>
              <a:t>Show me the data</a:t>
            </a:r>
            <a:r>
              <a:rPr lang="is-IS" sz="6000" b="1" i="1" dirty="0" smtClean="0">
                <a:solidFill>
                  <a:schemeClr val="accent1">
                    <a:lumMod val="75000"/>
                  </a:schemeClr>
                </a:solidFill>
              </a:rPr>
              <a:t>…</a:t>
            </a:r>
            <a:endParaRPr lang="en-US" sz="6000" b="1" i="1" dirty="0" smtClean="0">
              <a:solidFill>
                <a:schemeClr val="accent1">
                  <a:lumMod val="75000"/>
                </a:schemeClr>
              </a:solidFill>
            </a:endParaRPr>
          </a:p>
          <a:p>
            <a:pPr algn="r"/>
            <a:r>
              <a:rPr lang="en-US" sz="4800" b="1" dirty="0">
                <a:solidFill>
                  <a:schemeClr val="accent1">
                    <a:lumMod val="75000"/>
                  </a:schemeClr>
                </a:solidFill>
              </a:rPr>
              <a:t>a</a:t>
            </a:r>
            <a:r>
              <a:rPr lang="en-US" sz="4800" b="1" dirty="0" smtClean="0">
                <a:solidFill>
                  <a:schemeClr val="accent1">
                    <a:lumMod val="75000"/>
                  </a:schemeClr>
                </a:solidFill>
              </a:rPr>
              <a:t>nd tell me a story</a:t>
            </a:r>
            <a:endParaRPr lang="is-IS" sz="4800" b="1" dirty="0" smtClean="0">
              <a:solidFill>
                <a:schemeClr val="accent1">
                  <a:lumMod val="75000"/>
                </a:schemeClr>
              </a:solidFill>
            </a:endParaRPr>
          </a:p>
          <a:p>
            <a:pPr algn="r"/>
            <a:endParaRPr lang="is-IS" sz="3600" dirty="0" smtClean="0"/>
          </a:p>
          <a:p>
            <a:pPr algn="r"/>
            <a:endParaRPr lang="is-IS" sz="3600" dirty="0" smtClean="0"/>
          </a:p>
          <a:p>
            <a:pPr algn="r"/>
            <a:endParaRPr lang="is-IS" sz="3600" dirty="0" smtClean="0"/>
          </a:p>
          <a:p>
            <a:pPr algn="r"/>
            <a:r>
              <a:rPr lang="is-IS" sz="2800" dirty="0" smtClean="0"/>
              <a:t>Alison Gibbs</a:t>
            </a:r>
          </a:p>
          <a:p>
            <a:pPr algn="r"/>
            <a:r>
              <a:rPr lang="is-IS" sz="2800" dirty="0" smtClean="0"/>
              <a:t>University of Toronto</a:t>
            </a:r>
          </a:p>
          <a:p>
            <a:pPr algn="r"/>
            <a:r>
              <a:rPr lang="en-US" sz="2800" dirty="0"/>
              <a:t>a</a:t>
            </a:r>
            <a:r>
              <a:rPr lang="is-IS" sz="2800" dirty="0" smtClean="0"/>
              <a:t>lison.gibbs@utoronto.ca</a:t>
            </a:r>
            <a:endParaRPr lang="en-US" sz="2800" dirty="0"/>
          </a:p>
        </p:txBody>
      </p:sp>
    </p:spTree>
    <p:extLst>
      <p:ext uri="{BB962C8B-B14F-4D97-AF65-F5344CB8AC3E}">
        <p14:creationId xmlns:p14="http://schemas.microsoft.com/office/powerpoint/2010/main" val="15570873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Box 1"/>
          <p:cNvSpPr txBox="1"/>
          <p:nvPr/>
        </p:nvSpPr>
        <p:spPr>
          <a:xfrm>
            <a:off x="235548" y="370352"/>
            <a:ext cx="11912492" cy="2031325"/>
          </a:xfrm>
          <a:prstGeom prst="rect">
            <a:avLst/>
          </a:prstGeom>
          <a:noFill/>
        </p:spPr>
        <p:txBody>
          <a:bodyPr wrap="square" rtlCol="0">
            <a:spAutoFit/>
          </a:bodyPr>
          <a:lstStyle/>
          <a:p>
            <a:r>
              <a:rPr lang="en-US" sz="2800" i="1" dirty="0" smtClean="0"/>
              <a:t>Where </a:t>
            </a:r>
            <a:r>
              <a:rPr lang="en-US" sz="2800" i="1" dirty="0" smtClean="0"/>
              <a:t>will the fire spread to be a certain time?</a:t>
            </a:r>
          </a:p>
          <a:p>
            <a:r>
              <a:rPr lang="en-US" sz="2800" dirty="0" smtClean="0"/>
              <a:t>Authorities u</a:t>
            </a:r>
            <a:r>
              <a:rPr lang="en-US" sz="2800" dirty="0" smtClean="0"/>
              <a:t>sed </a:t>
            </a:r>
            <a:r>
              <a:rPr lang="en-US" sz="2800" dirty="0" smtClean="0"/>
              <a:t>a model based on </a:t>
            </a:r>
            <a:r>
              <a:rPr lang="en-US" sz="2800" dirty="0" smtClean="0"/>
              <a:t>historical </a:t>
            </a:r>
            <a:r>
              <a:rPr lang="en-US" sz="2800" dirty="0" smtClean="0"/>
              <a:t>data, with inputs for weather, fuel, and topography</a:t>
            </a:r>
            <a:r>
              <a:rPr lang="en-US" sz="2400" dirty="0" smtClean="0"/>
              <a:t>.</a:t>
            </a:r>
            <a:endParaRPr lang="is-IS" sz="2400" dirty="0" smtClean="0"/>
          </a:p>
          <a:p>
            <a:endParaRPr lang="is-IS" sz="2400" dirty="0"/>
          </a:p>
          <a:p>
            <a:endParaRPr lang="en-US" dirty="0"/>
          </a:p>
        </p:txBody>
      </p:sp>
      <p:sp>
        <p:nvSpPr>
          <p:cNvPr id="3" name="Oval 2"/>
          <p:cNvSpPr/>
          <p:nvPr/>
        </p:nvSpPr>
        <p:spPr>
          <a:xfrm>
            <a:off x="1175657" y="1663449"/>
            <a:ext cx="8125098" cy="2481943"/>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926081" y="2773791"/>
            <a:ext cx="287382" cy="26125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25089" y="2673586"/>
            <a:ext cx="1860253" cy="461665"/>
          </a:xfrm>
          <a:prstGeom prst="rect">
            <a:avLst/>
          </a:prstGeom>
          <a:noFill/>
        </p:spPr>
        <p:txBody>
          <a:bodyPr wrap="none" rtlCol="0">
            <a:spAutoFit/>
          </a:bodyPr>
          <a:lstStyle/>
          <a:p>
            <a:r>
              <a:rPr lang="en-US" sz="2400" dirty="0" smtClean="0"/>
              <a:t>Ignition point</a:t>
            </a:r>
            <a:endParaRPr lang="en-US" sz="2400" dirty="0"/>
          </a:p>
        </p:txBody>
      </p:sp>
      <p:cxnSp>
        <p:nvCxnSpPr>
          <p:cNvPr id="9" name="Straight Arrow Connector 8"/>
          <p:cNvCxnSpPr/>
          <p:nvPr/>
        </p:nvCxnSpPr>
        <p:spPr>
          <a:xfrm>
            <a:off x="2926081" y="4676503"/>
            <a:ext cx="3265713" cy="0"/>
          </a:xfrm>
          <a:prstGeom prst="straightConnector1">
            <a:avLst/>
          </a:prstGeom>
          <a:ln w="381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59452" y="4840670"/>
            <a:ext cx="2038571" cy="461665"/>
          </a:xfrm>
          <a:prstGeom prst="rect">
            <a:avLst/>
          </a:prstGeom>
          <a:noFill/>
        </p:spPr>
        <p:txBody>
          <a:bodyPr wrap="none" rtlCol="0">
            <a:spAutoFit/>
          </a:bodyPr>
          <a:lstStyle/>
          <a:p>
            <a:r>
              <a:rPr lang="en-US" sz="2400" dirty="0" smtClean="0"/>
              <a:t>Wind direction</a:t>
            </a:r>
            <a:endParaRPr lang="en-US" sz="2400" dirty="0"/>
          </a:p>
        </p:txBody>
      </p:sp>
      <p:sp>
        <p:nvSpPr>
          <p:cNvPr id="15" name="TextBox 14"/>
          <p:cNvSpPr txBox="1"/>
          <p:nvPr/>
        </p:nvSpPr>
        <p:spPr>
          <a:xfrm>
            <a:off x="235548" y="5364747"/>
            <a:ext cx="184666" cy="646331"/>
          </a:xfrm>
          <a:prstGeom prst="rect">
            <a:avLst/>
          </a:prstGeom>
          <a:noFill/>
        </p:spPr>
        <p:txBody>
          <a:bodyPr wrap="none" rtlCol="0">
            <a:spAutoFit/>
          </a:bodyPr>
          <a:lstStyle/>
          <a:p>
            <a:endParaRPr lang="is-IS" dirty="0"/>
          </a:p>
          <a:p>
            <a:endParaRPr lang="en-US" dirty="0"/>
          </a:p>
        </p:txBody>
      </p:sp>
    </p:spTree>
    <p:extLst>
      <p:ext uri="{BB962C8B-B14F-4D97-AF65-F5344CB8AC3E}">
        <p14:creationId xmlns:p14="http://schemas.microsoft.com/office/powerpoint/2010/main" val="11054315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Box 1"/>
          <p:cNvSpPr txBox="1"/>
          <p:nvPr/>
        </p:nvSpPr>
        <p:spPr>
          <a:xfrm>
            <a:off x="235548" y="370352"/>
            <a:ext cx="11912492" cy="2031325"/>
          </a:xfrm>
          <a:prstGeom prst="rect">
            <a:avLst/>
          </a:prstGeom>
          <a:noFill/>
        </p:spPr>
        <p:txBody>
          <a:bodyPr wrap="square" rtlCol="0">
            <a:spAutoFit/>
          </a:bodyPr>
          <a:lstStyle/>
          <a:p>
            <a:r>
              <a:rPr lang="en-US" sz="2800" i="1" dirty="0" smtClean="0"/>
              <a:t>Where </a:t>
            </a:r>
            <a:r>
              <a:rPr lang="en-US" sz="2800" i="1" dirty="0" smtClean="0"/>
              <a:t>will the fire spread to be a certain time?</a:t>
            </a:r>
          </a:p>
          <a:p>
            <a:r>
              <a:rPr lang="en-US" sz="2800" dirty="0" smtClean="0"/>
              <a:t>Authorities u</a:t>
            </a:r>
            <a:r>
              <a:rPr lang="en-US" sz="2800" dirty="0" smtClean="0"/>
              <a:t>sed </a:t>
            </a:r>
            <a:r>
              <a:rPr lang="en-US" sz="2800" dirty="0" smtClean="0"/>
              <a:t>a model based on </a:t>
            </a:r>
            <a:r>
              <a:rPr lang="en-US" sz="2800" dirty="0" smtClean="0"/>
              <a:t>historical </a:t>
            </a:r>
            <a:r>
              <a:rPr lang="en-US" sz="2800" dirty="0" smtClean="0"/>
              <a:t>data, with inputs for weather, fuel, and topography</a:t>
            </a:r>
            <a:r>
              <a:rPr lang="en-US" sz="2400" dirty="0" smtClean="0"/>
              <a:t>.</a:t>
            </a:r>
            <a:endParaRPr lang="is-IS" sz="2400" dirty="0" smtClean="0"/>
          </a:p>
          <a:p>
            <a:endParaRPr lang="is-IS" sz="2400" dirty="0"/>
          </a:p>
          <a:p>
            <a:endParaRPr lang="en-US" dirty="0"/>
          </a:p>
        </p:txBody>
      </p:sp>
      <p:sp>
        <p:nvSpPr>
          <p:cNvPr id="3" name="Oval 2"/>
          <p:cNvSpPr/>
          <p:nvPr/>
        </p:nvSpPr>
        <p:spPr>
          <a:xfrm>
            <a:off x="1175657" y="1663449"/>
            <a:ext cx="8125098" cy="2481943"/>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926081" y="2773791"/>
            <a:ext cx="287382" cy="26125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25089" y="2673586"/>
            <a:ext cx="1860253" cy="461665"/>
          </a:xfrm>
          <a:prstGeom prst="rect">
            <a:avLst/>
          </a:prstGeom>
          <a:noFill/>
        </p:spPr>
        <p:txBody>
          <a:bodyPr wrap="none" rtlCol="0">
            <a:spAutoFit/>
          </a:bodyPr>
          <a:lstStyle/>
          <a:p>
            <a:r>
              <a:rPr lang="en-US" sz="2400" dirty="0" smtClean="0"/>
              <a:t>Ignition point</a:t>
            </a:r>
            <a:endParaRPr lang="en-US" sz="2400" dirty="0"/>
          </a:p>
        </p:txBody>
      </p:sp>
      <p:cxnSp>
        <p:nvCxnSpPr>
          <p:cNvPr id="9" name="Straight Arrow Connector 8"/>
          <p:cNvCxnSpPr/>
          <p:nvPr/>
        </p:nvCxnSpPr>
        <p:spPr>
          <a:xfrm>
            <a:off x="2926081" y="4676503"/>
            <a:ext cx="3265713" cy="0"/>
          </a:xfrm>
          <a:prstGeom prst="straightConnector1">
            <a:avLst/>
          </a:prstGeom>
          <a:ln w="381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59452" y="4840670"/>
            <a:ext cx="2038571" cy="461665"/>
          </a:xfrm>
          <a:prstGeom prst="rect">
            <a:avLst/>
          </a:prstGeom>
          <a:noFill/>
        </p:spPr>
        <p:txBody>
          <a:bodyPr wrap="none" rtlCol="0">
            <a:spAutoFit/>
          </a:bodyPr>
          <a:lstStyle/>
          <a:p>
            <a:r>
              <a:rPr lang="en-US" sz="2400" dirty="0" smtClean="0"/>
              <a:t>Wind direction</a:t>
            </a:r>
            <a:endParaRPr lang="en-US" sz="2400" dirty="0"/>
          </a:p>
        </p:txBody>
      </p:sp>
      <p:sp>
        <p:nvSpPr>
          <p:cNvPr id="15" name="TextBox 14"/>
          <p:cNvSpPr txBox="1"/>
          <p:nvPr/>
        </p:nvSpPr>
        <p:spPr>
          <a:xfrm>
            <a:off x="235548" y="5364747"/>
            <a:ext cx="11912492" cy="1938992"/>
          </a:xfrm>
          <a:prstGeom prst="rect">
            <a:avLst/>
          </a:prstGeom>
          <a:noFill/>
        </p:spPr>
        <p:txBody>
          <a:bodyPr wrap="none" rtlCol="0">
            <a:spAutoFit/>
          </a:bodyPr>
          <a:lstStyle/>
          <a:p>
            <a:r>
              <a:rPr lang="is-IS" sz="2800" dirty="0"/>
              <a:t>At noon, the model </a:t>
            </a:r>
            <a:r>
              <a:rPr lang="is-IS" sz="2800" dirty="0" smtClean="0"/>
              <a:t>estimated </a:t>
            </a:r>
            <a:r>
              <a:rPr lang="is-IS" sz="2800" dirty="0"/>
              <a:t>that the fire </a:t>
            </a:r>
            <a:r>
              <a:rPr lang="is-IS" sz="2800" dirty="0" smtClean="0"/>
              <a:t>would </a:t>
            </a:r>
            <a:r>
              <a:rPr lang="is-IS" sz="2800" dirty="0"/>
              <a:t>reach the town limits at </a:t>
            </a:r>
            <a:r>
              <a:rPr lang="is-IS" sz="2800" b="1" dirty="0"/>
              <a:t>11pm</a:t>
            </a:r>
            <a:r>
              <a:rPr lang="is-IS" sz="2800" dirty="0" smtClean="0"/>
              <a:t>.</a:t>
            </a:r>
          </a:p>
          <a:p>
            <a:endParaRPr lang="is-IS" sz="2800" dirty="0"/>
          </a:p>
          <a:p>
            <a:r>
              <a:rPr lang="is-IS" sz="2800" b="1" i="1" dirty="0" smtClean="0">
                <a:solidFill>
                  <a:srgbClr val="C00000"/>
                </a:solidFill>
              </a:rPr>
              <a:t>Is it too </a:t>
            </a:r>
            <a:r>
              <a:rPr lang="is-IS" sz="2800" b="1" i="1" dirty="0">
                <a:solidFill>
                  <a:srgbClr val="C00000"/>
                </a:solidFill>
              </a:rPr>
              <a:t>early to divert resources to the evacuation?</a:t>
            </a:r>
          </a:p>
          <a:p>
            <a:endParaRPr lang="is-IS" dirty="0"/>
          </a:p>
          <a:p>
            <a:endParaRPr lang="en-US" dirty="0"/>
          </a:p>
        </p:txBody>
      </p:sp>
    </p:spTree>
    <p:extLst>
      <p:ext uri="{BB962C8B-B14F-4D97-AF65-F5344CB8AC3E}">
        <p14:creationId xmlns:p14="http://schemas.microsoft.com/office/powerpoint/2010/main" val="13926189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Box 1"/>
          <p:cNvSpPr txBox="1"/>
          <p:nvPr/>
        </p:nvSpPr>
        <p:spPr>
          <a:xfrm>
            <a:off x="481877" y="146832"/>
            <a:ext cx="11385003" cy="2031325"/>
          </a:xfrm>
          <a:prstGeom prst="rect">
            <a:avLst/>
          </a:prstGeom>
          <a:noFill/>
        </p:spPr>
        <p:txBody>
          <a:bodyPr wrap="square" rtlCol="0">
            <a:spAutoFit/>
          </a:bodyPr>
          <a:lstStyle/>
          <a:p>
            <a:r>
              <a:rPr lang="is-IS" sz="2800" b="1" i="1" dirty="0" smtClean="0">
                <a:solidFill>
                  <a:srgbClr val="C00000"/>
                </a:solidFill>
              </a:rPr>
              <a:t>They had 11 hours.  Was </a:t>
            </a:r>
            <a:r>
              <a:rPr lang="is-IS" sz="2800" b="1" i="1" dirty="0">
                <a:solidFill>
                  <a:srgbClr val="C00000"/>
                </a:solidFill>
              </a:rPr>
              <a:t>it too early to divert resources to the evacuation?</a:t>
            </a:r>
          </a:p>
          <a:p>
            <a:endParaRPr lang="is-IS" sz="2800" dirty="0"/>
          </a:p>
          <a:p>
            <a:r>
              <a:rPr lang="is-IS" sz="2800" dirty="0" smtClean="0"/>
              <a:t>The fire reached the city limits in </a:t>
            </a:r>
            <a:r>
              <a:rPr lang="is-IS" sz="2800" b="1" dirty="0" smtClean="0"/>
              <a:t>6.5 hours</a:t>
            </a:r>
            <a:r>
              <a:rPr lang="is-IS" sz="2800" dirty="0" smtClean="0"/>
              <a:t>.</a:t>
            </a:r>
          </a:p>
          <a:p>
            <a:endParaRPr lang="is-IS" sz="2400" dirty="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620" y="1788160"/>
            <a:ext cx="6870700" cy="4580467"/>
          </a:xfrm>
          <a:prstGeom prst="rect">
            <a:avLst/>
          </a:prstGeom>
        </p:spPr>
      </p:pic>
    </p:spTree>
    <p:extLst>
      <p:ext uri="{BB962C8B-B14F-4D97-AF65-F5344CB8AC3E}">
        <p14:creationId xmlns:p14="http://schemas.microsoft.com/office/powerpoint/2010/main" val="21121610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Box 1"/>
          <p:cNvSpPr txBox="1"/>
          <p:nvPr/>
        </p:nvSpPr>
        <p:spPr>
          <a:xfrm>
            <a:off x="481877" y="181622"/>
            <a:ext cx="11385003" cy="3323987"/>
          </a:xfrm>
          <a:prstGeom prst="rect">
            <a:avLst/>
          </a:prstGeom>
          <a:noFill/>
        </p:spPr>
        <p:txBody>
          <a:bodyPr wrap="square" rtlCol="0">
            <a:spAutoFit/>
          </a:bodyPr>
          <a:lstStyle/>
          <a:p>
            <a:r>
              <a:rPr lang="is-IS" sz="2400" i="1" dirty="0" smtClean="0"/>
              <a:t>The </a:t>
            </a:r>
            <a:r>
              <a:rPr lang="is-IS" sz="2400" i="1" dirty="0" smtClean="0"/>
              <a:t>post-mortem analysis:  </a:t>
            </a:r>
            <a:r>
              <a:rPr lang="is-IS" sz="2400" dirty="0" smtClean="0"/>
              <a:t>Add in some </a:t>
            </a:r>
            <a:r>
              <a:rPr lang="is-IS" sz="2400" dirty="0" smtClean="0"/>
              <a:t>statistical </a:t>
            </a:r>
            <a:r>
              <a:rPr lang="is-IS" sz="2400" dirty="0" smtClean="0"/>
              <a:t>thinking...</a:t>
            </a:r>
          </a:p>
          <a:p>
            <a:endParaRPr lang="is-IS" sz="2400" dirty="0" smtClean="0"/>
          </a:p>
          <a:p>
            <a:pPr marL="342900" indent="-342900">
              <a:buFont typeface="Arial" charset="0"/>
              <a:buChar char="•"/>
            </a:pPr>
            <a:r>
              <a:rPr lang="is-IS" sz="2400" dirty="0" smtClean="0"/>
              <a:t>The model relied on inputs they could explain:</a:t>
            </a:r>
            <a:r>
              <a:rPr lang="is-IS" sz="2400" dirty="0" smtClean="0"/>
              <a:t> some are </a:t>
            </a:r>
            <a:r>
              <a:rPr lang="is-IS" sz="2400" dirty="0" smtClean="0"/>
              <a:t>observable </a:t>
            </a:r>
            <a:r>
              <a:rPr lang="is-IS" sz="2400" dirty="0" smtClean="0"/>
              <a:t>and </a:t>
            </a:r>
            <a:r>
              <a:rPr lang="is-IS" sz="2400" dirty="0" smtClean="0"/>
              <a:t>some not </a:t>
            </a:r>
            <a:r>
              <a:rPr lang="is-IS" sz="2400" dirty="0" smtClean="0"/>
              <a:t>observable</a:t>
            </a:r>
            <a:r>
              <a:rPr lang="is-IS" sz="2400" dirty="0" smtClean="0"/>
              <a:t>.</a:t>
            </a:r>
          </a:p>
          <a:p>
            <a:endParaRPr lang="is-IS" sz="2400" dirty="0" smtClean="0"/>
          </a:p>
          <a:p>
            <a:pPr marL="342900" indent="-342900">
              <a:buFont typeface="Arial" charset="0"/>
              <a:buChar char="•"/>
            </a:pPr>
            <a:r>
              <a:rPr lang="is-IS" sz="2400" dirty="0" smtClean="0"/>
              <a:t>The statistician e</a:t>
            </a:r>
            <a:r>
              <a:rPr lang="is-IS" sz="2400" dirty="0" smtClean="0"/>
              <a:t>xploited </a:t>
            </a:r>
            <a:r>
              <a:rPr lang="is-IS" sz="2400" dirty="0" smtClean="0"/>
              <a:t>the </a:t>
            </a:r>
            <a:r>
              <a:rPr lang="is-IS" sz="2400" dirty="0" smtClean="0"/>
              <a:t>unexplained variation </a:t>
            </a:r>
            <a:r>
              <a:rPr lang="is-IS" sz="2400" dirty="0" smtClean="0"/>
              <a:t>in the </a:t>
            </a:r>
            <a:r>
              <a:rPr lang="is-IS" sz="2400" dirty="0" smtClean="0"/>
              <a:t>historical </a:t>
            </a:r>
            <a:r>
              <a:rPr lang="is-IS" sz="2400" dirty="0" smtClean="0"/>
              <a:t>data to create a </a:t>
            </a:r>
            <a:r>
              <a:rPr lang="is-IS" sz="2400" dirty="0" smtClean="0"/>
              <a:t>probability distribution of envelopes for the </a:t>
            </a:r>
            <a:r>
              <a:rPr lang="is-IS" sz="2400" dirty="0" smtClean="0"/>
              <a:t>fire </a:t>
            </a:r>
            <a:r>
              <a:rPr lang="is-IS" sz="2400" dirty="0" smtClean="0"/>
              <a:t>spread.</a:t>
            </a:r>
            <a:endParaRPr lang="is-IS" sz="2400" dirty="0" smtClean="0"/>
          </a:p>
          <a:p>
            <a:pPr marL="342900" indent="-342900">
              <a:buFont typeface="Arial" charset="0"/>
              <a:buChar char="•"/>
            </a:pPr>
            <a:endParaRPr lang="is-IS" sz="2400" dirty="0" smtClean="0"/>
          </a:p>
          <a:p>
            <a:endParaRPr lang="en-US" dirty="0"/>
          </a:p>
        </p:txBody>
      </p:sp>
      <p:grpSp>
        <p:nvGrpSpPr>
          <p:cNvPr id="14" name="Group 13"/>
          <p:cNvGrpSpPr/>
          <p:nvPr/>
        </p:nvGrpSpPr>
        <p:grpSpPr>
          <a:xfrm>
            <a:off x="2010785" y="3371306"/>
            <a:ext cx="8125098" cy="3152286"/>
            <a:chOff x="2010785" y="2657113"/>
            <a:chExt cx="8125098" cy="3152286"/>
          </a:xfrm>
        </p:grpSpPr>
        <p:grpSp>
          <p:nvGrpSpPr>
            <p:cNvPr id="12" name="Group 11"/>
            <p:cNvGrpSpPr/>
            <p:nvPr/>
          </p:nvGrpSpPr>
          <p:grpSpPr>
            <a:xfrm>
              <a:off x="2010785" y="2657113"/>
              <a:ext cx="8125098" cy="2709338"/>
              <a:chOff x="2010785" y="3932807"/>
              <a:chExt cx="8125098" cy="2709338"/>
            </a:xfrm>
          </p:grpSpPr>
          <p:sp>
            <p:nvSpPr>
              <p:cNvPr id="3" name="Oval 2"/>
              <p:cNvSpPr/>
              <p:nvPr/>
            </p:nvSpPr>
            <p:spPr>
              <a:xfrm>
                <a:off x="2010785" y="4011782"/>
                <a:ext cx="8125098" cy="2481943"/>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811116" y="4394472"/>
                <a:ext cx="4983413" cy="1572031"/>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r>
                <a:endParaRPr lang="en-US" dirty="0"/>
              </a:p>
            </p:txBody>
          </p:sp>
          <p:sp>
            <p:nvSpPr>
              <p:cNvPr id="5" name="Oval 4"/>
              <p:cNvSpPr/>
              <p:nvPr/>
            </p:nvSpPr>
            <p:spPr>
              <a:xfrm>
                <a:off x="2476359" y="4285947"/>
                <a:ext cx="6320734" cy="1802321"/>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796006" y="5052543"/>
                <a:ext cx="287382" cy="26125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796006" y="6642145"/>
                <a:ext cx="3265713" cy="0"/>
              </a:xfrm>
              <a:prstGeom prst="straightConnector1">
                <a:avLst/>
              </a:prstGeom>
              <a:ln w="381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57087" y="3932807"/>
                <a:ext cx="2005126" cy="461665"/>
              </a:xfrm>
              <a:prstGeom prst="rect">
                <a:avLst/>
              </a:prstGeom>
              <a:solidFill>
                <a:schemeClr val="bg1">
                  <a:alpha val="50000"/>
                </a:schemeClr>
              </a:solidFill>
            </p:spPr>
            <p:txBody>
              <a:bodyPr wrap="none" rtlCol="0">
                <a:spAutoFit/>
              </a:bodyPr>
              <a:lstStyle/>
              <a:p>
                <a:r>
                  <a:rPr lang="en-US" sz="2400" dirty="0" smtClean="0"/>
                  <a:t>90</a:t>
                </a:r>
                <a:r>
                  <a:rPr lang="en-US" sz="2400" baseline="30000" dirty="0" smtClean="0"/>
                  <a:t>th</a:t>
                </a:r>
                <a:r>
                  <a:rPr lang="en-US" sz="2400" dirty="0" smtClean="0"/>
                  <a:t> percentile</a:t>
                </a:r>
                <a:endParaRPr lang="en-US" sz="2400" dirty="0"/>
              </a:p>
            </p:txBody>
          </p:sp>
          <p:sp>
            <p:nvSpPr>
              <p:cNvPr id="10" name="Curved Left Arrow 9"/>
              <p:cNvSpPr/>
              <p:nvPr/>
            </p:nvSpPr>
            <p:spPr>
              <a:xfrm>
                <a:off x="8562213" y="4296865"/>
                <a:ext cx="469760" cy="567033"/>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p:cNvSpPr txBox="1"/>
            <p:nvPr/>
          </p:nvSpPr>
          <p:spPr>
            <a:xfrm>
              <a:off x="3863452" y="5440067"/>
              <a:ext cx="1576536" cy="369332"/>
            </a:xfrm>
            <a:prstGeom prst="rect">
              <a:avLst/>
            </a:prstGeom>
            <a:noFill/>
          </p:spPr>
          <p:txBody>
            <a:bodyPr wrap="none" rtlCol="0">
              <a:spAutoFit/>
            </a:bodyPr>
            <a:lstStyle/>
            <a:p>
              <a:r>
                <a:rPr lang="en-US" dirty="0"/>
                <a:t>Wind </a:t>
              </a:r>
              <a:r>
                <a:rPr lang="en-US" dirty="0" smtClean="0"/>
                <a:t>direction</a:t>
              </a:r>
              <a:endParaRPr lang="en-US" dirty="0"/>
            </a:p>
          </p:txBody>
        </p:sp>
      </p:grpSp>
    </p:spTree>
    <p:extLst>
      <p:ext uri="{BB962C8B-B14F-4D97-AF65-F5344CB8AC3E}">
        <p14:creationId xmlns:p14="http://schemas.microsoft.com/office/powerpoint/2010/main" val="3065382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Box 1"/>
          <p:cNvSpPr txBox="1"/>
          <p:nvPr/>
        </p:nvSpPr>
        <p:spPr>
          <a:xfrm>
            <a:off x="481877" y="146832"/>
            <a:ext cx="11385003" cy="1477327"/>
          </a:xfrm>
          <a:prstGeom prst="rect">
            <a:avLst/>
          </a:prstGeom>
          <a:noFill/>
        </p:spPr>
        <p:txBody>
          <a:bodyPr wrap="square" rtlCol="0">
            <a:spAutoFit/>
          </a:bodyPr>
          <a:lstStyle/>
          <a:p>
            <a:r>
              <a:rPr lang="is-IS" sz="2400" i="1" dirty="0" smtClean="0"/>
              <a:t>The </a:t>
            </a:r>
            <a:r>
              <a:rPr lang="is-IS" sz="2400" i="1" dirty="0" smtClean="0"/>
              <a:t>post-mortem analysis:  </a:t>
            </a:r>
            <a:r>
              <a:rPr lang="is-IS" sz="2400" dirty="0" smtClean="0"/>
              <a:t>Add in some </a:t>
            </a:r>
            <a:r>
              <a:rPr lang="is-IS" sz="2400" dirty="0" smtClean="0"/>
              <a:t>statistical </a:t>
            </a:r>
            <a:r>
              <a:rPr lang="is-IS" sz="2400" dirty="0" smtClean="0"/>
              <a:t>thinking...</a:t>
            </a:r>
          </a:p>
          <a:p>
            <a:endParaRPr lang="is-IS" sz="2400" dirty="0" smtClean="0"/>
          </a:p>
          <a:p>
            <a:endParaRPr lang="is-IS" sz="2400" dirty="0" smtClean="0"/>
          </a:p>
          <a:p>
            <a:endParaRPr lang="en-US" dirty="0"/>
          </a:p>
        </p:txBody>
      </p:sp>
      <p:grpSp>
        <p:nvGrpSpPr>
          <p:cNvPr id="8" name="Group 7"/>
          <p:cNvGrpSpPr/>
          <p:nvPr/>
        </p:nvGrpSpPr>
        <p:grpSpPr>
          <a:xfrm>
            <a:off x="2010785" y="979674"/>
            <a:ext cx="7923759" cy="2155461"/>
            <a:chOff x="2010785" y="3932807"/>
            <a:chExt cx="8125098" cy="2709338"/>
          </a:xfrm>
        </p:grpSpPr>
        <p:sp>
          <p:nvSpPr>
            <p:cNvPr id="3" name="Oval 2"/>
            <p:cNvSpPr/>
            <p:nvPr/>
          </p:nvSpPr>
          <p:spPr>
            <a:xfrm>
              <a:off x="2010785" y="4011782"/>
              <a:ext cx="8125098" cy="2481943"/>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811116" y="4394472"/>
              <a:ext cx="4983413" cy="1572031"/>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r>
              <a:endParaRPr lang="en-US" dirty="0"/>
            </a:p>
          </p:txBody>
        </p:sp>
        <p:sp>
          <p:nvSpPr>
            <p:cNvPr id="5" name="Oval 4"/>
            <p:cNvSpPr/>
            <p:nvPr/>
          </p:nvSpPr>
          <p:spPr>
            <a:xfrm>
              <a:off x="2476359" y="4285947"/>
              <a:ext cx="6320734" cy="1802321"/>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796006" y="5052543"/>
              <a:ext cx="287382" cy="26125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796006" y="6642145"/>
              <a:ext cx="3265713" cy="0"/>
            </a:xfrm>
            <a:prstGeom prst="straightConnector1">
              <a:avLst/>
            </a:prstGeom>
            <a:ln w="381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57087" y="3932807"/>
              <a:ext cx="2005126" cy="461665"/>
            </a:xfrm>
            <a:prstGeom prst="rect">
              <a:avLst/>
            </a:prstGeom>
            <a:solidFill>
              <a:schemeClr val="bg1">
                <a:alpha val="50000"/>
              </a:schemeClr>
            </a:solidFill>
          </p:spPr>
          <p:txBody>
            <a:bodyPr wrap="none" rtlCol="0">
              <a:spAutoFit/>
            </a:bodyPr>
            <a:lstStyle/>
            <a:p>
              <a:r>
                <a:rPr lang="en-US" sz="2400" dirty="0" smtClean="0"/>
                <a:t>90</a:t>
              </a:r>
              <a:r>
                <a:rPr lang="en-US" sz="2400" baseline="30000" dirty="0" smtClean="0"/>
                <a:t>th</a:t>
              </a:r>
              <a:r>
                <a:rPr lang="en-US" sz="2400" dirty="0" smtClean="0"/>
                <a:t> percentile</a:t>
              </a:r>
              <a:endParaRPr lang="en-US" sz="2400" dirty="0"/>
            </a:p>
          </p:txBody>
        </p:sp>
        <p:sp>
          <p:nvSpPr>
            <p:cNvPr id="10" name="Curved Left Arrow 9"/>
            <p:cNvSpPr/>
            <p:nvPr/>
          </p:nvSpPr>
          <p:spPr>
            <a:xfrm>
              <a:off x="8562213" y="4296865"/>
              <a:ext cx="469760" cy="567033"/>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p:cNvSpPr txBox="1"/>
          <p:nvPr/>
        </p:nvSpPr>
        <p:spPr>
          <a:xfrm>
            <a:off x="378588" y="3426826"/>
            <a:ext cx="11710123" cy="2954655"/>
          </a:xfrm>
          <a:prstGeom prst="rect">
            <a:avLst/>
          </a:prstGeom>
          <a:noFill/>
        </p:spPr>
        <p:txBody>
          <a:bodyPr wrap="square" rtlCol="0">
            <a:spAutoFit/>
          </a:bodyPr>
          <a:lstStyle/>
          <a:p>
            <a:r>
              <a:rPr lang="is-IS" sz="2400" dirty="0"/>
              <a:t>The</a:t>
            </a:r>
            <a:r>
              <a:rPr lang="is-IS" sz="2400" b="1" dirty="0"/>
              <a:t> 90th percentile </a:t>
            </a:r>
            <a:r>
              <a:rPr lang="is-IS" sz="2400" dirty="0"/>
              <a:t>of the distribution estimated the arrival of the fire in town</a:t>
            </a:r>
            <a:r>
              <a:rPr lang="is-IS" sz="2400" b="1" dirty="0"/>
              <a:t> within 20 minutes of its actual arrival time.</a:t>
            </a:r>
          </a:p>
          <a:p>
            <a:endParaRPr lang="is-IS" sz="2400" dirty="0"/>
          </a:p>
          <a:p>
            <a:r>
              <a:rPr lang="is-IS" sz="2400" i="1" dirty="0"/>
              <a:t>What did statistical thinking bring?  </a:t>
            </a:r>
          </a:p>
          <a:p>
            <a:r>
              <a:rPr lang="is-IS" sz="2400" dirty="0" smtClean="0"/>
              <a:t>A focus on </a:t>
            </a:r>
            <a:r>
              <a:rPr lang="is-IS" sz="2400" dirty="0"/>
              <a:t>the </a:t>
            </a:r>
            <a:r>
              <a:rPr lang="is-IS" sz="2400" b="1" dirty="0"/>
              <a:t>data</a:t>
            </a:r>
            <a:r>
              <a:rPr lang="is-IS" sz="2400" dirty="0"/>
              <a:t>, </a:t>
            </a:r>
            <a:r>
              <a:rPr lang="is-IS" sz="2400" b="1" dirty="0" smtClean="0"/>
              <a:t>skepticism</a:t>
            </a:r>
            <a:r>
              <a:rPr lang="is-IS" sz="2400" dirty="0" smtClean="0"/>
              <a:t> </a:t>
            </a:r>
            <a:r>
              <a:rPr lang="is-IS" sz="2400" dirty="0"/>
              <a:t>of the estimate, and </a:t>
            </a:r>
            <a:r>
              <a:rPr lang="is-IS" sz="2400" dirty="0" smtClean="0"/>
              <a:t>comfort with </a:t>
            </a:r>
            <a:r>
              <a:rPr lang="is-IS" sz="2400" b="1" dirty="0" smtClean="0"/>
              <a:t>unexplained </a:t>
            </a:r>
            <a:r>
              <a:rPr lang="is-IS" sz="2400" b="1" dirty="0"/>
              <a:t>variation</a:t>
            </a:r>
            <a:r>
              <a:rPr lang="is-IS" sz="2400" dirty="0"/>
              <a:t>.</a:t>
            </a:r>
          </a:p>
          <a:p>
            <a:endParaRPr lang="is-IS" sz="2400" dirty="0"/>
          </a:p>
          <a:p>
            <a:pPr algn="ctr"/>
            <a:r>
              <a:rPr lang="is-IS" sz="2400" i="1" dirty="0"/>
              <a:t>The happy ending: A new model is now being beta-tested!</a:t>
            </a:r>
          </a:p>
          <a:p>
            <a:endParaRPr lang="en-US" dirty="0"/>
          </a:p>
        </p:txBody>
      </p:sp>
    </p:spTree>
    <p:extLst>
      <p:ext uri="{BB962C8B-B14F-4D97-AF65-F5344CB8AC3E}">
        <p14:creationId xmlns:p14="http://schemas.microsoft.com/office/powerpoint/2010/main" val="26073543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2" name="Group 1"/>
          <p:cNvGrpSpPr/>
          <p:nvPr/>
        </p:nvGrpSpPr>
        <p:grpSpPr>
          <a:xfrm>
            <a:off x="2825791" y="761437"/>
            <a:ext cx="6352050" cy="5898537"/>
            <a:chOff x="3374430" y="604683"/>
            <a:chExt cx="6352050" cy="5898537"/>
          </a:xfrm>
        </p:grpSpPr>
        <p:sp>
          <p:nvSpPr>
            <p:cNvPr id="4" name="Oval 3"/>
            <p:cNvSpPr/>
            <p:nvPr/>
          </p:nvSpPr>
          <p:spPr>
            <a:xfrm>
              <a:off x="3374430" y="604683"/>
              <a:ext cx="3600000" cy="3600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126480" y="604683"/>
              <a:ext cx="3600000" cy="360000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41895" y="2903220"/>
              <a:ext cx="3600000" cy="3600000"/>
            </a:xfrm>
            <a:prstGeom prst="ellipse">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3462247" y="37852"/>
            <a:ext cx="5262018" cy="769441"/>
          </a:xfrm>
          <a:prstGeom prst="rect">
            <a:avLst/>
          </a:prstGeom>
          <a:noFill/>
        </p:spPr>
        <p:txBody>
          <a:bodyPr wrap="none" rtlCol="0">
            <a:spAutoFit/>
          </a:bodyPr>
          <a:lstStyle/>
          <a:p>
            <a:r>
              <a:rPr lang="en-US" sz="4400" b="1" dirty="0" smtClean="0"/>
              <a:t>Skills for Data Science</a:t>
            </a:r>
            <a:endParaRPr lang="en-US" sz="4400" b="1" dirty="0"/>
          </a:p>
        </p:txBody>
      </p:sp>
      <p:sp>
        <p:nvSpPr>
          <p:cNvPr id="10" name="TextBox 9"/>
          <p:cNvSpPr txBox="1"/>
          <p:nvPr/>
        </p:nvSpPr>
        <p:spPr>
          <a:xfrm>
            <a:off x="1813151" y="200718"/>
            <a:ext cx="9225279" cy="3139321"/>
          </a:xfrm>
          <a:prstGeom prst="rect">
            <a:avLst/>
          </a:prstGeom>
          <a:solidFill>
            <a:schemeClr val="bg1">
              <a:alpha val="96000"/>
            </a:schemeClr>
          </a:solidFill>
        </p:spPr>
        <p:txBody>
          <a:bodyPr wrap="square" rtlCol="0">
            <a:spAutoFit/>
          </a:bodyPr>
          <a:lstStyle/>
          <a:p>
            <a:r>
              <a:rPr lang="en-US" sz="6600" b="1" dirty="0" smtClean="0">
                <a:solidFill>
                  <a:schemeClr val="accent1"/>
                </a:solidFill>
              </a:rPr>
              <a:t>The epilogue to the story:  </a:t>
            </a:r>
          </a:p>
          <a:p>
            <a:r>
              <a:rPr lang="en-US" sz="6600" dirty="0" smtClean="0">
                <a:solidFill>
                  <a:schemeClr val="accent1"/>
                </a:solidFill>
              </a:rPr>
              <a:t>What </a:t>
            </a:r>
            <a:r>
              <a:rPr lang="en-US" sz="6600" dirty="0">
                <a:solidFill>
                  <a:schemeClr val="accent1"/>
                </a:solidFill>
              </a:rPr>
              <a:t>i</a:t>
            </a:r>
            <a:r>
              <a:rPr lang="en-US" sz="6600" dirty="0" smtClean="0">
                <a:solidFill>
                  <a:schemeClr val="accent1"/>
                </a:solidFill>
              </a:rPr>
              <a:t>s the implication</a:t>
            </a:r>
          </a:p>
          <a:p>
            <a:r>
              <a:rPr lang="en-US" sz="6600" dirty="0">
                <a:solidFill>
                  <a:schemeClr val="accent1"/>
                </a:solidFill>
              </a:rPr>
              <a:t> </a:t>
            </a:r>
            <a:r>
              <a:rPr lang="en-US" sz="6600" dirty="0" smtClean="0">
                <a:solidFill>
                  <a:schemeClr val="accent1"/>
                </a:solidFill>
              </a:rPr>
              <a:t>for my teaching?</a:t>
            </a:r>
            <a:endParaRPr lang="en-US" sz="6600" dirty="0">
              <a:solidFill>
                <a:schemeClr val="accent1"/>
              </a:solidFill>
            </a:endParaRPr>
          </a:p>
        </p:txBody>
      </p:sp>
    </p:spTree>
    <p:extLst>
      <p:ext uri="{BB962C8B-B14F-4D97-AF65-F5344CB8AC3E}">
        <p14:creationId xmlns:p14="http://schemas.microsoft.com/office/powerpoint/2010/main" val="11523361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2" name="Group 1"/>
          <p:cNvGrpSpPr/>
          <p:nvPr/>
        </p:nvGrpSpPr>
        <p:grpSpPr>
          <a:xfrm>
            <a:off x="2825791" y="761437"/>
            <a:ext cx="6352050" cy="5898537"/>
            <a:chOff x="3374430" y="604683"/>
            <a:chExt cx="6352050" cy="5898537"/>
          </a:xfrm>
        </p:grpSpPr>
        <p:sp>
          <p:nvSpPr>
            <p:cNvPr id="4" name="Oval 3"/>
            <p:cNvSpPr/>
            <p:nvPr/>
          </p:nvSpPr>
          <p:spPr>
            <a:xfrm>
              <a:off x="3374430" y="604683"/>
              <a:ext cx="3600000" cy="3600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126480" y="604683"/>
              <a:ext cx="3600000" cy="360000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41895" y="2903220"/>
              <a:ext cx="3600000" cy="3600000"/>
            </a:xfrm>
            <a:prstGeom prst="ellipse">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3462247" y="37852"/>
            <a:ext cx="5262018" cy="769441"/>
          </a:xfrm>
          <a:prstGeom prst="rect">
            <a:avLst/>
          </a:prstGeom>
          <a:noFill/>
        </p:spPr>
        <p:txBody>
          <a:bodyPr wrap="none" rtlCol="0">
            <a:spAutoFit/>
          </a:bodyPr>
          <a:lstStyle/>
          <a:p>
            <a:r>
              <a:rPr lang="en-US" sz="4400" b="1" dirty="0" smtClean="0"/>
              <a:t>Skills for Data Science</a:t>
            </a:r>
            <a:endParaRPr lang="en-US" sz="4400" b="1" dirty="0"/>
          </a:p>
        </p:txBody>
      </p:sp>
      <p:sp>
        <p:nvSpPr>
          <p:cNvPr id="7" name="TextBox 6"/>
          <p:cNvSpPr txBox="1"/>
          <p:nvPr/>
        </p:nvSpPr>
        <p:spPr>
          <a:xfrm>
            <a:off x="2358800" y="1571841"/>
            <a:ext cx="1833835" cy="646331"/>
          </a:xfrm>
          <a:prstGeom prst="rect">
            <a:avLst/>
          </a:prstGeom>
          <a:solidFill>
            <a:schemeClr val="bg1"/>
          </a:solidFill>
          <a:ln w="3175">
            <a:solidFill>
              <a:schemeClr val="tx1"/>
            </a:solidFill>
          </a:ln>
        </p:spPr>
        <p:txBody>
          <a:bodyPr wrap="none" rtlCol="0">
            <a:spAutoFit/>
          </a:bodyPr>
          <a:lstStyle/>
          <a:p>
            <a:r>
              <a:rPr lang="en-US" sz="3600" dirty="0" smtClean="0"/>
              <a:t>Statistics</a:t>
            </a:r>
            <a:endParaRPr lang="en-US" sz="3600" dirty="0"/>
          </a:p>
        </p:txBody>
      </p:sp>
      <p:sp>
        <p:nvSpPr>
          <p:cNvPr id="8" name="TextBox 7"/>
          <p:cNvSpPr txBox="1"/>
          <p:nvPr/>
        </p:nvSpPr>
        <p:spPr>
          <a:xfrm>
            <a:off x="8186971" y="1571842"/>
            <a:ext cx="2638799" cy="646331"/>
          </a:xfrm>
          <a:prstGeom prst="rect">
            <a:avLst/>
          </a:prstGeom>
          <a:solidFill>
            <a:schemeClr val="bg1"/>
          </a:solidFill>
          <a:ln w="3175">
            <a:solidFill>
              <a:schemeClr val="tx1"/>
            </a:solidFill>
          </a:ln>
        </p:spPr>
        <p:txBody>
          <a:bodyPr wrap="none" rtlCol="0">
            <a:spAutoFit/>
          </a:bodyPr>
          <a:lstStyle/>
          <a:p>
            <a:r>
              <a:rPr lang="en-US" sz="3600" dirty="0" smtClean="0"/>
              <a:t>Computation</a:t>
            </a:r>
            <a:endParaRPr lang="en-US" sz="3600" dirty="0"/>
          </a:p>
        </p:txBody>
      </p:sp>
      <p:sp>
        <p:nvSpPr>
          <p:cNvPr id="9" name="TextBox 8"/>
          <p:cNvSpPr txBox="1"/>
          <p:nvPr/>
        </p:nvSpPr>
        <p:spPr>
          <a:xfrm>
            <a:off x="4514875" y="5967787"/>
            <a:ext cx="3156762" cy="646331"/>
          </a:xfrm>
          <a:prstGeom prst="rect">
            <a:avLst/>
          </a:prstGeom>
          <a:solidFill>
            <a:schemeClr val="bg1"/>
          </a:solidFill>
          <a:ln w="3175">
            <a:solidFill>
              <a:schemeClr val="tx1">
                <a:alpha val="50000"/>
              </a:schemeClr>
            </a:solidFill>
          </a:ln>
        </p:spPr>
        <p:txBody>
          <a:bodyPr wrap="none" rtlCol="0">
            <a:spAutoFit/>
          </a:bodyPr>
          <a:lstStyle/>
          <a:p>
            <a:r>
              <a:rPr lang="en-US" sz="3600" dirty="0" smtClean="0"/>
              <a:t>Communication</a:t>
            </a:r>
            <a:endParaRPr lang="en-US" sz="3600" dirty="0"/>
          </a:p>
        </p:txBody>
      </p:sp>
    </p:spTree>
    <p:extLst>
      <p:ext uri="{BB962C8B-B14F-4D97-AF65-F5344CB8AC3E}">
        <p14:creationId xmlns:p14="http://schemas.microsoft.com/office/powerpoint/2010/main" val="11902414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Oval 3"/>
          <p:cNvSpPr/>
          <p:nvPr/>
        </p:nvSpPr>
        <p:spPr>
          <a:xfrm>
            <a:off x="3603030" y="1504683"/>
            <a:ext cx="3600000" cy="3600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46320" y="1504683"/>
            <a:ext cx="3600000" cy="360000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224675" y="2404683"/>
            <a:ext cx="3600000" cy="3600000"/>
          </a:xfrm>
          <a:prstGeom prst="ellipse">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42208" y="1878654"/>
            <a:ext cx="1833835" cy="646331"/>
          </a:xfrm>
          <a:prstGeom prst="rect">
            <a:avLst/>
          </a:prstGeom>
          <a:solidFill>
            <a:schemeClr val="bg1"/>
          </a:solidFill>
          <a:ln w="3175">
            <a:solidFill>
              <a:schemeClr val="tx1"/>
            </a:solidFill>
          </a:ln>
        </p:spPr>
        <p:txBody>
          <a:bodyPr wrap="none" rtlCol="0">
            <a:spAutoFit/>
          </a:bodyPr>
          <a:lstStyle/>
          <a:p>
            <a:r>
              <a:rPr lang="en-US" sz="3600" dirty="0" smtClean="0"/>
              <a:t>Statistics</a:t>
            </a:r>
            <a:endParaRPr lang="en-US" sz="3600" dirty="0"/>
          </a:p>
        </p:txBody>
      </p:sp>
      <p:sp>
        <p:nvSpPr>
          <p:cNvPr id="8" name="TextBox 7"/>
          <p:cNvSpPr txBox="1"/>
          <p:nvPr/>
        </p:nvSpPr>
        <p:spPr>
          <a:xfrm>
            <a:off x="7536487" y="1878653"/>
            <a:ext cx="2638799" cy="646331"/>
          </a:xfrm>
          <a:prstGeom prst="rect">
            <a:avLst/>
          </a:prstGeom>
          <a:solidFill>
            <a:schemeClr val="bg1"/>
          </a:solidFill>
          <a:ln w="3175">
            <a:solidFill>
              <a:schemeClr val="tx1"/>
            </a:solidFill>
          </a:ln>
        </p:spPr>
        <p:txBody>
          <a:bodyPr wrap="none" rtlCol="0">
            <a:spAutoFit/>
          </a:bodyPr>
          <a:lstStyle/>
          <a:p>
            <a:r>
              <a:rPr lang="en-US" sz="3600" dirty="0" smtClean="0"/>
              <a:t>Computation</a:t>
            </a:r>
            <a:endParaRPr lang="en-US" sz="3600" dirty="0"/>
          </a:p>
        </p:txBody>
      </p:sp>
      <p:sp>
        <p:nvSpPr>
          <p:cNvPr id="9" name="TextBox 8"/>
          <p:cNvSpPr txBox="1"/>
          <p:nvPr/>
        </p:nvSpPr>
        <p:spPr>
          <a:xfrm>
            <a:off x="4446294" y="5884381"/>
            <a:ext cx="3156762" cy="646331"/>
          </a:xfrm>
          <a:prstGeom prst="rect">
            <a:avLst/>
          </a:prstGeom>
          <a:solidFill>
            <a:schemeClr val="bg1"/>
          </a:solidFill>
          <a:ln w="3175">
            <a:solidFill>
              <a:schemeClr val="tx1">
                <a:alpha val="50000"/>
              </a:schemeClr>
            </a:solidFill>
          </a:ln>
        </p:spPr>
        <p:txBody>
          <a:bodyPr wrap="none" rtlCol="0">
            <a:spAutoFit/>
          </a:bodyPr>
          <a:lstStyle/>
          <a:p>
            <a:r>
              <a:rPr lang="en-US" sz="3600" dirty="0" smtClean="0"/>
              <a:t>Communication</a:t>
            </a:r>
            <a:endParaRPr lang="en-US" sz="3600" dirty="0"/>
          </a:p>
        </p:txBody>
      </p:sp>
      <p:sp>
        <p:nvSpPr>
          <p:cNvPr id="2" name="TextBox 1"/>
          <p:cNvSpPr txBox="1"/>
          <p:nvPr/>
        </p:nvSpPr>
        <p:spPr>
          <a:xfrm>
            <a:off x="3141518" y="285242"/>
            <a:ext cx="6391173" cy="769441"/>
          </a:xfrm>
          <a:prstGeom prst="rect">
            <a:avLst/>
          </a:prstGeom>
          <a:noFill/>
        </p:spPr>
        <p:txBody>
          <a:bodyPr wrap="none" rtlCol="0">
            <a:spAutoFit/>
          </a:bodyPr>
          <a:lstStyle/>
          <a:p>
            <a:r>
              <a:rPr lang="en-US" sz="4400" b="1" dirty="0" smtClean="0"/>
              <a:t>Statistics Curriculum: 2017</a:t>
            </a:r>
            <a:endParaRPr lang="en-US" sz="4400" b="1" dirty="0"/>
          </a:p>
        </p:txBody>
      </p:sp>
    </p:spTree>
    <p:extLst>
      <p:ext uri="{BB962C8B-B14F-4D97-AF65-F5344CB8AC3E}">
        <p14:creationId xmlns:p14="http://schemas.microsoft.com/office/powerpoint/2010/main" val="18749107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Oval 3"/>
          <p:cNvSpPr/>
          <p:nvPr/>
        </p:nvSpPr>
        <p:spPr>
          <a:xfrm>
            <a:off x="3603030" y="1504683"/>
            <a:ext cx="3600000" cy="3600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46320" y="1504683"/>
            <a:ext cx="3600000" cy="360000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224675" y="2404683"/>
            <a:ext cx="3600000" cy="3600000"/>
          </a:xfrm>
          <a:prstGeom prst="ellipse">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42208" y="1878654"/>
            <a:ext cx="1833835" cy="646331"/>
          </a:xfrm>
          <a:prstGeom prst="rect">
            <a:avLst/>
          </a:prstGeom>
          <a:solidFill>
            <a:schemeClr val="bg1"/>
          </a:solidFill>
          <a:ln w="3175">
            <a:solidFill>
              <a:schemeClr val="tx1"/>
            </a:solidFill>
          </a:ln>
        </p:spPr>
        <p:txBody>
          <a:bodyPr wrap="none" rtlCol="0">
            <a:spAutoFit/>
          </a:bodyPr>
          <a:lstStyle/>
          <a:p>
            <a:r>
              <a:rPr lang="en-US" sz="3600" dirty="0" smtClean="0"/>
              <a:t>Statistics</a:t>
            </a:r>
            <a:endParaRPr lang="en-US" sz="3600" dirty="0"/>
          </a:p>
        </p:txBody>
      </p:sp>
      <p:sp>
        <p:nvSpPr>
          <p:cNvPr id="8" name="TextBox 7"/>
          <p:cNvSpPr txBox="1"/>
          <p:nvPr/>
        </p:nvSpPr>
        <p:spPr>
          <a:xfrm>
            <a:off x="7536487" y="1878653"/>
            <a:ext cx="2638799" cy="646331"/>
          </a:xfrm>
          <a:prstGeom prst="rect">
            <a:avLst/>
          </a:prstGeom>
          <a:solidFill>
            <a:schemeClr val="bg1"/>
          </a:solidFill>
          <a:ln w="3175">
            <a:solidFill>
              <a:schemeClr val="tx1"/>
            </a:solidFill>
          </a:ln>
        </p:spPr>
        <p:txBody>
          <a:bodyPr wrap="none" rtlCol="0">
            <a:spAutoFit/>
          </a:bodyPr>
          <a:lstStyle/>
          <a:p>
            <a:r>
              <a:rPr lang="en-US" sz="3600" dirty="0" smtClean="0"/>
              <a:t>Computation</a:t>
            </a:r>
            <a:endParaRPr lang="en-US" sz="3600" dirty="0"/>
          </a:p>
        </p:txBody>
      </p:sp>
      <p:sp>
        <p:nvSpPr>
          <p:cNvPr id="9" name="TextBox 8"/>
          <p:cNvSpPr txBox="1"/>
          <p:nvPr/>
        </p:nvSpPr>
        <p:spPr>
          <a:xfrm>
            <a:off x="4446294" y="5884381"/>
            <a:ext cx="3156762" cy="646331"/>
          </a:xfrm>
          <a:prstGeom prst="rect">
            <a:avLst/>
          </a:prstGeom>
          <a:solidFill>
            <a:schemeClr val="bg1"/>
          </a:solidFill>
          <a:ln w="3175">
            <a:solidFill>
              <a:schemeClr val="tx1">
                <a:alpha val="50000"/>
              </a:schemeClr>
            </a:solidFill>
          </a:ln>
        </p:spPr>
        <p:txBody>
          <a:bodyPr wrap="none" rtlCol="0">
            <a:spAutoFit/>
          </a:bodyPr>
          <a:lstStyle/>
          <a:p>
            <a:r>
              <a:rPr lang="en-US" sz="3600" dirty="0" smtClean="0"/>
              <a:t>Communication</a:t>
            </a:r>
            <a:endParaRPr lang="en-US" sz="3600" dirty="0"/>
          </a:p>
        </p:txBody>
      </p:sp>
      <p:sp>
        <p:nvSpPr>
          <p:cNvPr id="2" name="TextBox 1"/>
          <p:cNvSpPr txBox="1"/>
          <p:nvPr/>
        </p:nvSpPr>
        <p:spPr>
          <a:xfrm>
            <a:off x="3141518" y="285242"/>
            <a:ext cx="6391173" cy="769441"/>
          </a:xfrm>
          <a:prstGeom prst="rect">
            <a:avLst/>
          </a:prstGeom>
          <a:noFill/>
        </p:spPr>
        <p:txBody>
          <a:bodyPr wrap="none" rtlCol="0">
            <a:spAutoFit/>
          </a:bodyPr>
          <a:lstStyle/>
          <a:p>
            <a:r>
              <a:rPr lang="en-US" sz="4400" b="1" dirty="0" smtClean="0"/>
              <a:t>Statistics Curriculum: 2017</a:t>
            </a:r>
            <a:endParaRPr lang="en-US" sz="4400" b="1" dirty="0"/>
          </a:p>
        </p:txBody>
      </p:sp>
      <p:sp>
        <p:nvSpPr>
          <p:cNvPr id="3" name="TextBox 2"/>
          <p:cNvSpPr txBox="1"/>
          <p:nvPr/>
        </p:nvSpPr>
        <p:spPr>
          <a:xfrm>
            <a:off x="313549" y="3756795"/>
            <a:ext cx="3061759" cy="830997"/>
          </a:xfrm>
          <a:prstGeom prst="rect">
            <a:avLst/>
          </a:prstGeom>
          <a:solidFill>
            <a:schemeClr val="bg1"/>
          </a:solidFill>
        </p:spPr>
        <p:txBody>
          <a:bodyPr wrap="square" rtlCol="0">
            <a:spAutoFit/>
          </a:bodyPr>
          <a:lstStyle/>
          <a:p>
            <a:r>
              <a:rPr lang="en-US" sz="2400" dirty="0" smtClean="0"/>
              <a:t>Includes working with unexplained variation</a:t>
            </a:r>
            <a:endParaRPr lang="en-US" sz="2400" dirty="0"/>
          </a:p>
        </p:txBody>
      </p:sp>
      <p:sp>
        <p:nvSpPr>
          <p:cNvPr id="12" name="Bent Arrow 11"/>
          <p:cNvSpPr/>
          <p:nvPr/>
        </p:nvSpPr>
        <p:spPr>
          <a:xfrm>
            <a:off x="2899540" y="2888115"/>
            <a:ext cx="703490" cy="86868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165155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Oval 3"/>
          <p:cNvSpPr/>
          <p:nvPr/>
        </p:nvSpPr>
        <p:spPr>
          <a:xfrm>
            <a:off x="3603030" y="1504683"/>
            <a:ext cx="3600000" cy="3600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46320" y="1504683"/>
            <a:ext cx="3600000" cy="360000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224675" y="2404683"/>
            <a:ext cx="3600000" cy="3600000"/>
          </a:xfrm>
          <a:prstGeom prst="ellipse">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42208" y="1878654"/>
            <a:ext cx="1833835" cy="646331"/>
          </a:xfrm>
          <a:prstGeom prst="rect">
            <a:avLst/>
          </a:prstGeom>
          <a:solidFill>
            <a:schemeClr val="bg1"/>
          </a:solidFill>
          <a:ln w="3175">
            <a:solidFill>
              <a:schemeClr val="tx1"/>
            </a:solidFill>
          </a:ln>
        </p:spPr>
        <p:txBody>
          <a:bodyPr wrap="none" rtlCol="0">
            <a:spAutoFit/>
          </a:bodyPr>
          <a:lstStyle/>
          <a:p>
            <a:r>
              <a:rPr lang="en-US" sz="3600" dirty="0" smtClean="0"/>
              <a:t>Statistics</a:t>
            </a:r>
            <a:endParaRPr lang="en-US" sz="3600" dirty="0"/>
          </a:p>
        </p:txBody>
      </p:sp>
      <p:sp>
        <p:nvSpPr>
          <p:cNvPr id="8" name="TextBox 7"/>
          <p:cNvSpPr txBox="1"/>
          <p:nvPr/>
        </p:nvSpPr>
        <p:spPr>
          <a:xfrm>
            <a:off x="7536487" y="1878653"/>
            <a:ext cx="2638799" cy="646331"/>
          </a:xfrm>
          <a:prstGeom prst="rect">
            <a:avLst/>
          </a:prstGeom>
          <a:solidFill>
            <a:schemeClr val="bg1"/>
          </a:solidFill>
          <a:ln w="3175">
            <a:solidFill>
              <a:schemeClr val="tx1"/>
            </a:solidFill>
          </a:ln>
        </p:spPr>
        <p:txBody>
          <a:bodyPr wrap="none" rtlCol="0">
            <a:spAutoFit/>
          </a:bodyPr>
          <a:lstStyle/>
          <a:p>
            <a:r>
              <a:rPr lang="en-US" sz="3600" dirty="0" smtClean="0"/>
              <a:t>Computation</a:t>
            </a:r>
            <a:endParaRPr lang="en-US" sz="3600" dirty="0"/>
          </a:p>
        </p:txBody>
      </p:sp>
      <p:sp>
        <p:nvSpPr>
          <p:cNvPr id="9" name="TextBox 8"/>
          <p:cNvSpPr txBox="1"/>
          <p:nvPr/>
        </p:nvSpPr>
        <p:spPr>
          <a:xfrm>
            <a:off x="4446294" y="5884381"/>
            <a:ext cx="3156762" cy="646331"/>
          </a:xfrm>
          <a:prstGeom prst="rect">
            <a:avLst/>
          </a:prstGeom>
          <a:solidFill>
            <a:schemeClr val="bg1"/>
          </a:solidFill>
          <a:ln w="3175">
            <a:solidFill>
              <a:schemeClr val="tx1">
                <a:alpha val="50000"/>
              </a:schemeClr>
            </a:solidFill>
          </a:ln>
        </p:spPr>
        <p:txBody>
          <a:bodyPr wrap="none" rtlCol="0">
            <a:spAutoFit/>
          </a:bodyPr>
          <a:lstStyle/>
          <a:p>
            <a:r>
              <a:rPr lang="en-US" sz="3600" dirty="0" smtClean="0"/>
              <a:t>Communication</a:t>
            </a:r>
            <a:endParaRPr lang="en-US" sz="3600" dirty="0"/>
          </a:p>
        </p:txBody>
      </p:sp>
      <p:sp>
        <p:nvSpPr>
          <p:cNvPr id="2" name="TextBox 1"/>
          <p:cNvSpPr txBox="1"/>
          <p:nvPr/>
        </p:nvSpPr>
        <p:spPr>
          <a:xfrm>
            <a:off x="3141518" y="285242"/>
            <a:ext cx="6391173" cy="769441"/>
          </a:xfrm>
          <a:prstGeom prst="rect">
            <a:avLst/>
          </a:prstGeom>
          <a:noFill/>
        </p:spPr>
        <p:txBody>
          <a:bodyPr wrap="none" rtlCol="0">
            <a:spAutoFit/>
          </a:bodyPr>
          <a:lstStyle/>
          <a:p>
            <a:r>
              <a:rPr lang="en-US" sz="4400" b="1" dirty="0" smtClean="0"/>
              <a:t>Statistics Curriculum: 2017</a:t>
            </a:r>
            <a:endParaRPr lang="en-US" sz="4400" b="1" dirty="0"/>
          </a:p>
        </p:txBody>
      </p:sp>
      <p:sp>
        <p:nvSpPr>
          <p:cNvPr id="3" name="TextBox 2"/>
          <p:cNvSpPr txBox="1"/>
          <p:nvPr/>
        </p:nvSpPr>
        <p:spPr>
          <a:xfrm>
            <a:off x="624619" y="3682374"/>
            <a:ext cx="7821701" cy="2585323"/>
          </a:xfrm>
          <a:prstGeom prst="rect">
            <a:avLst/>
          </a:prstGeom>
          <a:solidFill>
            <a:schemeClr val="bg1">
              <a:alpha val="90000"/>
            </a:schemeClr>
          </a:solidFill>
        </p:spPr>
        <p:txBody>
          <a:bodyPr wrap="square" rtlCol="0">
            <a:spAutoFit/>
          </a:bodyPr>
          <a:lstStyle/>
          <a:p>
            <a:r>
              <a:rPr lang="en-US" sz="5400" b="1" dirty="0" smtClean="0">
                <a:solidFill>
                  <a:schemeClr val="accent1"/>
                </a:solidFill>
              </a:rPr>
              <a:t>Show </a:t>
            </a:r>
            <a:r>
              <a:rPr lang="en-US" sz="5400" b="1" dirty="0" smtClean="0">
                <a:solidFill>
                  <a:schemeClr val="accent1"/>
                </a:solidFill>
              </a:rPr>
              <a:t>me the data</a:t>
            </a:r>
            <a:r>
              <a:rPr lang="is-IS" sz="5400" b="1" dirty="0" smtClean="0">
                <a:solidFill>
                  <a:schemeClr val="accent1"/>
                </a:solidFill>
              </a:rPr>
              <a:t>…</a:t>
            </a:r>
          </a:p>
          <a:p>
            <a:r>
              <a:rPr lang="is-IS" sz="5400" b="1" dirty="0" smtClean="0">
                <a:solidFill>
                  <a:schemeClr val="accent1"/>
                </a:solidFill>
              </a:rPr>
              <a:t>Both what you can explain and what you can’t</a:t>
            </a:r>
            <a:endParaRPr lang="en-US" sz="5400" b="1" dirty="0">
              <a:solidFill>
                <a:schemeClr val="accent1"/>
              </a:solidFill>
            </a:endParaRPr>
          </a:p>
        </p:txBody>
      </p:sp>
    </p:spTree>
    <p:extLst>
      <p:ext uri="{BB962C8B-B14F-4D97-AF65-F5344CB8AC3E}">
        <p14:creationId xmlns:p14="http://schemas.microsoft.com/office/powerpoint/2010/main" val="6140304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4217" y="1523220"/>
            <a:ext cx="4485551" cy="3364163"/>
          </a:xfrm>
          <a:prstGeom prst="rect">
            <a:avLst/>
          </a:prstGeom>
        </p:spPr>
      </p:pic>
      <p:sp>
        <p:nvSpPr>
          <p:cNvPr id="3" name="TextBox 2"/>
          <p:cNvSpPr txBox="1"/>
          <p:nvPr/>
        </p:nvSpPr>
        <p:spPr>
          <a:xfrm>
            <a:off x="4588042" y="4617080"/>
            <a:ext cx="3886000" cy="830997"/>
          </a:xfrm>
          <a:prstGeom prst="rect">
            <a:avLst/>
          </a:prstGeom>
          <a:noFill/>
        </p:spPr>
        <p:txBody>
          <a:bodyPr wrap="none" rtlCol="0">
            <a:spAutoFit/>
          </a:bodyPr>
          <a:lstStyle/>
          <a:p>
            <a:r>
              <a:rPr lang="en-US" sz="2400" dirty="0" smtClean="0"/>
              <a:t>John Braun</a:t>
            </a:r>
          </a:p>
          <a:p>
            <a:r>
              <a:rPr lang="en-US" sz="2400" dirty="0" smtClean="0"/>
              <a:t>University of British Columbia</a:t>
            </a:r>
            <a:endParaRPr lang="en-US" sz="2400" dirty="0"/>
          </a:p>
        </p:txBody>
      </p:sp>
    </p:spTree>
    <p:extLst>
      <p:ext uri="{BB962C8B-B14F-4D97-AF65-F5344CB8AC3E}">
        <p14:creationId xmlns:p14="http://schemas.microsoft.com/office/powerpoint/2010/main" val="18646284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920"/>
            <a:ext cx="12362782" cy="8115300"/>
          </a:xfrm>
          <a:prstGeom prst="rect">
            <a:avLst/>
          </a:prstGeom>
        </p:spPr>
      </p:pic>
      <p:sp>
        <p:nvSpPr>
          <p:cNvPr id="3" name="TextBox 2"/>
          <p:cNvSpPr txBox="1"/>
          <p:nvPr/>
        </p:nvSpPr>
        <p:spPr>
          <a:xfrm>
            <a:off x="4879031" y="4754880"/>
            <a:ext cx="2070182" cy="461665"/>
          </a:xfrm>
          <a:prstGeom prst="rect">
            <a:avLst/>
          </a:prstGeom>
          <a:solidFill>
            <a:schemeClr val="bg1"/>
          </a:solidFill>
        </p:spPr>
        <p:txBody>
          <a:bodyPr wrap="none" rtlCol="0">
            <a:spAutoFit/>
          </a:bodyPr>
          <a:lstStyle/>
          <a:p>
            <a:r>
              <a:rPr lang="en-US" sz="2400" dirty="0" smtClean="0"/>
              <a:t>Fort McMurray</a:t>
            </a:r>
            <a:endParaRPr lang="en-US" sz="2400" dirty="0"/>
          </a:p>
        </p:txBody>
      </p:sp>
    </p:spTree>
    <p:extLst>
      <p:ext uri="{BB962C8B-B14F-4D97-AF65-F5344CB8AC3E}">
        <p14:creationId xmlns:p14="http://schemas.microsoft.com/office/powerpoint/2010/main" val="13349667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42" y="-1479885"/>
            <a:ext cx="12512842" cy="8341895"/>
          </a:xfrm>
          <a:prstGeom prst="rect">
            <a:avLst/>
          </a:prstGeom>
        </p:spPr>
      </p:pic>
    </p:spTree>
    <p:extLst>
      <p:ext uri="{BB962C8B-B14F-4D97-AF65-F5344CB8AC3E}">
        <p14:creationId xmlns:p14="http://schemas.microsoft.com/office/powerpoint/2010/main" val="6539262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700"/>
            <a:ext cx="12458700" cy="9390792"/>
          </a:xfrm>
          <a:prstGeom prst="rect">
            <a:avLst/>
          </a:prstGeom>
        </p:spPr>
      </p:pic>
    </p:spTree>
    <p:extLst>
      <p:ext uri="{BB962C8B-B14F-4D97-AF65-F5344CB8AC3E}">
        <p14:creationId xmlns:p14="http://schemas.microsoft.com/office/powerpoint/2010/main" val="19323587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9795"/>
            <a:ext cx="12192000" cy="9144000"/>
          </a:xfrm>
          <a:prstGeom prst="rect">
            <a:avLst/>
          </a:prstGeom>
        </p:spPr>
      </p:pic>
    </p:spTree>
    <p:extLst>
      <p:ext uri="{BB962C8B-B14F-4D97-AF65-F5344CB8AC3E}">
        <p14:creationId xmlns:p14="http://schemas.microsoft.com/office/powerpoint/2010/main" val="11224127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0560" y="4457700"/>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1280160"/>
            <a:ext cx="12207240" cy="8138160"/>
          </a:xfrm>
          <a:prstGeom prst="rect">
            <a:avLst/>
          </a:prstGeom>
        </p:spPr>
      </p:pic>
    </p:spTree>
    <p:extLst>
      <p:ext uri="{BB962C8B-B14F-4D97-AF65-F5344CB8AC3E}">
        <p14:creationId xmlns:p14="http://schemas.microsoft.com/office/powerpoint/2010/main" val="5175343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97107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2777"/>
            <a:ext cx="12192000" cy="8128000"/>
          </a:xfrm>
          <a:prstGeom prst="rect">
            <a:avLst/>
          </a:prstGeom>
        </p:spPr>
      </p:pic>
    </p:spTree>
    <p:extLst>
      <p:ext uri="{BB962C8B-B14F-4D97-AF65-F5344CB8AC3E}">
        <p14:creationId xmlns:p14="http://schemas.microsoft.com/office/powerpoint/2010/main" val="27500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1803</Words>
  <Application>Microsoft Macintosh PowerPoint</Application>
  <PresentationFormat>Custom</PresentationFormat>
  <Paragraphs>155</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Gibbs</dc:creator>
  <cp:lastModifiedBy>Alison Gibbs</cp:lastModifiedBy>
  <cp:revision>34</cp:revision>
  <dcterms:created xsi:type="dcterms:W3CDTF">2017-05-16T04:33:38Z</dcterms:created>
  <dcterms:modified xsi:type="dcterms:W3CDTF">2017-05-18T21:57:53Z</dcterms:modified>
</cp:coreProperties>
</file>