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75" r:id="rId3"/>
    <p:sldId id="276" r:id="rId4"/>
    <p:sldId id="342" r:id="rId5"/>
    <p:sldId id="341" r:id="rId6"/>
    <p:sldId id="343" r:id="rId7"/>
    <p:sldId id="365" r:id="rId8"/>
    <p:sldId id="283" r:id="rId9"/>
    <p:sldId id="284" r:id="rId10"/>
    <p:sldId id="282" r:id="rId11"/>
    <p:sldId id="286" r:id="rId12"/>
    <p:sldId id="287" r:id="rId13"/>
    <p:sldId id="288" r:id="rId14"/>
    <p:sldId id="401" r:id="rId15"/>
    <p:sldId id="290" r:id="rId16"/>
    <p:sldId id="291" r:id="rId17"/>
    <p:sldId id="322" r:id="rId18"/>
    <p:sldId id="323" r:id="rId19"/>
    <p:sldId id="456" r:id="rId20"/>
    <p:sldId id="439" r:id="rId21"/>
    <p:sldId id="441" r:id="rId22"/>
    <p:sldId id="294" r:id="rId23"/>
    <p:sldId id="302" r:id="rId24"/>
    <p:sldId id="309" r:id="rId25"/>
    <p:sldId id="397" r:id="rId26"/>
    <p:sldId id="455" r:id="rId27"/>
    <p:sldId id="458" r:id="rId28"/>
    <p:sldId id="344" r:id="rId29"/>
    <p:sldId id="446" r:id="rId30"/>
    <p:sldId id="346" r:id="rId31"/>
    <p:sldId id="347" r:id="rId32"/>
    <p:sldId id="348" r:id="rId33"/>
    <p:sldId id="349" r:id="rId34"/>
    <p:sldId id="350" r:id="rId35"/>
    <p:sldId id="353" r:id="rId36"/>
    <p:sldId id="460" r:id="rId37"/>
    <p:sldId id="457" r:id="rId38"/>
    <p:sldId id="453" r:id="rId39"/>
    <p:sldId id="454" r:id="rId40"/>
    <p:sldId id="359" r:id="rId41"/>
    <p:sldId id="361" r:id="rId42"/>
    <p:sldId id="387" r:id="rId43"/>
    <p:sldId id="422" r:id="rId44"/>
    <p:sldId id="390" r:id="rId45"/>
    <p:sldId id="418" r:id="rId46"/>
    <p:sldId id="382" r:id="rId47"/>
    <p:sldId id="448" r:id="rId48"/>
    <p:sldId id="386" r:id="rId49"/>
    <p:sldId id="402" r:id="rId50"/>
    <p:sldId id="412" r:id="rId51"/>
    <p:sldId id="404" r:id="rId52"/>
    <p:sldId id="403" r:id="rId53"/>
    <p:sldId id="461" r:id="rId54"/>
    <p:sldId id="438" r:id="rId55"/>
    <p:sldId id="416" r:id="rId56"/>
    <p:sldId id="449" r:id="rId57"/>
    <p:sldId id="273" r:id="rId58"/>
  </p:sldIdLst>
  <p:sldSz cx="9144000" cy="6858000" type="screen4x3"/>
  <p:notesSz cx="6858000" cy="9296400"/>
  <p:custDataLst>
    <p:tags r:id="rId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2"/>
    <p:restoredTop sz="92247"/>
  </p:normalViewPr>
  <p:slideViewPr>
    <p:cSldViewPr snapToGrid="0" snapToObjects="1">
      <p:cViewPr>
        <p:scale>
          <a:sx n="100" d="100"/>
          <a:sy n="100" d="100"/>
        </p:scale>
        <p:origin x="1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5569F-E36D-4CF5-8118-842E5C8D9BCC}" type="datetimeFigureOut">
              <a:rPr lang="en-US" smtClean="0"/>
              <a:t>5/18/19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BF8B1-4944-45DB-875A-D3975106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66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B5163-2C09-2B42-A149-50C06A629081}" type="datetimeFigureOut">
              <a:rPr lang="en-US" smtClean="0"/>
              <a:t>5/18/19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A9E65-48DF-6846-A785-BBB24D86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&lt; 2 out of a quadrillion!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&lt; 2 out of a quadrillion!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4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***SHOULD BE AT</a:t>
            </a:r>
            <a:r>
              <a:rPr lang="en-US" baseline="0" dirty="0" smtClean="0"/>
              <a:t> ABOUT THE HALF HOUR MARK!***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4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soybeans: after</a:t>
            </a:r>
            <a:r>
              <a:rPr lang="en-US" baseline="0" dirty="0" smtClean="0"/>
              <a:t> 10 days, ALL of the conventional flies were dead, and 60% of the organic flies were alive!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3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9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A9E65-48DF-6846-A785-BBB24D86338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7938"/>
            <a:ext cx="7772400" cy="1470025"/>
          </a:xfrm>
        </p:spPr>
        <p:txBody>
          <a:bodyPr/>
          <a:lstStyle>
            <a:lvl1pPr>
              <a:defRPr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6616"/>
            <a:ext cx="6400800" cy="1752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00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99" y="142875"/>
            <a:ext cx="2549525" cy="1397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5314396"/>
            <a:ext cx="6400800" cy="102552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8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6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9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8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9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69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1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9CF0E4-7758-C042-9B7C-3A00CC31B17D}" type="datetimeFigureOut">
              <a:rPr lang="en-US" smtClean="0"/>
              <a:t>5/18/19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2D8C7-365E-8044-99A1-42C06029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0" y="1308100"/>
            <a:ext cx="8572500" cy="530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mpd="sng">
            <a:solidFill>
              <a:srgbClr val="000099"/>
            </a:solidFill>
          </a:ln>
          <a:effectLst>
            <a:innerShdw blurRad="63500" dist="508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7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99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info:doi/10.1371/journal.pone.0052988" TargetMode="External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Relationship Id="rId3" Type="http://schemas.openxmlformats.org/officeDocument/2006/relationships/image" Target="../media/image3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70.png"/><Relationship Id="rId6" Type="http://schemas.openxmlformats.org/officeDocument/2006/relationships/image" Target="../media/image38.png"/><Relationship Id="rId7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ase-web.org/icots/10/proceedings/pdfs/ICOTS10_3B2.pdf" TargetMode="External"/><Relationship Id="rId4" Type="http://schemas.openxmlformats.org/officeDocument/2006/relationships/hyperlink" Target="https://amstat.tandfonline.com/doi/abs/10.1080/10691898.2018.1473061#.XNchpdNKhpU" TargetMode="External"/><Relationship Id="rId5" Type="http://schemas.openxmlformats.org/officeDocument/2006/relationships/hyperlink" Target="https://amstat.tandfonline.com/doi/full/10.1080/10691898.2016.1223529#.XNcizNNKhpU" TargetMode="Externa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cholarship.org/uc/item/0wm523b0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klm47@psu.edu" TargetMode="Externa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ase-web.org/documents/SERJ/SERJ14(2)_Sabbag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458" y="1384712"/>
            <a:ext cx="8098342" cy="18573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Teaching Introductory Students How to </a:t>
            </a:r>
            <a:r>
              <a:rPr lang="en-US" smtClean="0"/>
              <a:t>Evaluate Evidence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1745" y="3464469"/>
            <a:ext cx="6400800" cy="2511289"/>
          </a:xfrm>
        </p:spPr>
        <p:txBody>
          <a:bodyPr>
            <a:normAutofit/>
          </a:bodyPr>
          <a:lstStyle/>
          <a:p>
            <a:r>
              <a:rPr lang="en-US" dirty="0" smtClean="0"/>
              <a:t>Kari Lock Morgan</a:t>
            </a:r>
          </a:p>
          <a:p>
            <a:r>
              <a:rPr lang="en-US" sz="2600" dirty="0" smtClean="0"/>
              <a:t>Department of Statistics</a:t>
            </a:r>
          </a:p>
          <a:p>
            <a:r>
              <a:rPr lang="en-US" sz="2600" dirty="0" smtClean="0"/>
              <a:t>Penn State University</a:t>
            </a:r>
          </a:p>
          <a:p>
            <a:endParaRPr lang="en-US" sz="2600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88458" y="5118938"/>
            <a:ext cx="8207374" cy="151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rgbClr val="0066FF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7F7F7F"/>
                </a:solidFill>
              </a:rPr>
              <a:t>USCOTS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May 18</a:t>
            </a:r>
            <a:r>
              <a:rPr lang="en-US" baseline="30000" dirty="0" smtClean="0">
                <a:solidFill>
                  <a:srgbClr val="7F7F7F"/>
                </a:solidFill>
              </a:rPr>
              <a:t>th</a:t>
            </a:r>
            <a:r>
              <a:rPr lang="en-US" dirty="0" smtClean="0">
                <a:solidFill>
                  <a:srgbClr val="7F7F7F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5911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36" y="280966"/>
            <a:ext cx="8890000" cy="53086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 smtClean="0"/>
              <a:t>“In the past 30 days, did you buy any food that had the word 'organic' on the package?”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6735" b="4224"/>
          <a:stretch/>
        </p:blipFill>
        <p:spPr>
          <a:xfrm>
            <a:off x="106036" y="1597069"/>
            <a:ext cx="8890000" cy="48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38" y="280966"/>
            <a:ext cx="8981162" cy="53086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“Would you say your health in general is Excellent, Very good, Good, Fair, or Poor?”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81" r="5342"/>
          <a:stretch/>
        </p:blipFill>
        <p:spPr>
          <a:xfrm>
            <a:off x="162838" y="1424640"/>
            <a:ext cx="8492647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82" b="2455"/>
          <a:stretch/>
        </p:blipFill>
        <p:spPr>
          <a:xfrm>
            <a:off x="162838" y="1176338"/>
            <a:ext cx="8890000" cy="51607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/>
              <a:t>Current Health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715" t="6393" r="7143" b="2055"/>
          <a:stretch/>
        </p:blipFill>
        <p:spPr>
          <a:xfrm>
            <a:off x="342045" y="1011544"/>
            <a:ext cx="7912956" cy="5015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by Organic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04404" y="3146326"/>
            <a:ext cx="1290181" cy="5010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6855042" y="2850094"/>
            <a:ext cx="1077239" cy="5010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400" y="6118397"/>
                <a:ext cx="8839200" cy="624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charset="0"/>
                            </a:rPr>
                            <m:t>𝑜𝑟𝑔𝑎𝑛𝑖𝑐</m:t>
                          </m:r>
                        </m:sub>
                      </m:sSub>
                      <m:r>
                        <a:rPr lang="en-US" sz="3200" i="1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3200" i="1">
                              <a:latin typeface="Cambria Math" charset="0"/>
                            </a:rPr>
                            <m:t>𝑛𝑜𝑡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i="1">
                              <a:latin typeface="Cambria Math" charset="0"/>
                            </a:rPr>
                            <m:t>𝑜𝑟𝑔𝑎𝑛𝑖𝑐</m:t>
                          </m:r>
                        </m:sub>
                      </m:sSub>
                      <m:r>
                        <a:rPr lang="en-US" sz="3200" i="1">
                          <a:latin typeface="Cambria Math" charset="0"/>
                        </a:rPr>
                        <m:t>=0.459−0.330=0.129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118397"/>
                <a:ext cx="8839200" cy="6247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32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04900"/>
            <a:ext cx="8661400" cy="5308600"/>
          </a:xfrm>
        </p:spPr>
        <p:txBody>
          <a:bodyPr/>
          <a:lstStyle/>
          <a:p>
            <a:r>
              <a:rPr lang="en-US" dirty="0" smtClean="0"/>
              <a:t>In our sample, people who bought organic are healthier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eating organic improves health</a:t>
            </a:r>
            <a:endParaRPr lang="en-US" sz="3200" dirty="0"/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the groups differed at </a:t>
            </a:r>
            <a:r>
              <a:rPr lang="en-US" sz="3200" dirty="0" smtClean="0"/>
              <a:t>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chance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882929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p-value </a:t>
            </a:r>
            <a:r>
              <a:rPr lang="en-US" sz="400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&lt; 0.0000000000000002</a:t>
            </a:r>
            <a:endParaRPr lang="en-US" sz="4000" dirty="0" smtClean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(lowest p-value R will give)</a:t>
            </a:r>
            <a:endParaRPr lang="en-US" sz="40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08370" y="4381725"/>
            <a:ext cx="4873932" cy="29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30200" y="3426486"/>
            <a:ext cx="7398359" cy="6137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8559" y="3449449"/>
            <a:ext cx="1079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???</a:t>
            </a:r>
            <a:endParaRPr lang="en-US" sz="32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68" y="33338"/>
            <a:ext cx="876822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People who buy organic are richer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78" y="1087155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Richer people are healthier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425"/>
          <a:stretch/>
        </p:blipFill>
        <p:spPr>
          <a:xfrm>
            <a:off x="156575" y="992427"/>
            <a:ext cx="8830849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Richer people are healthier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410" b="2284"/>
          <a:stretch/>
        </p:blipFill>
        <p:spPr>
          <a:xfrm>
            <a:off x="529092" y="1040870"/>
            <a:ext cx="8085815" cy="56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398" r="3562" b="3335"/>
          <a:stretch/>
        </p:blipFill>
        <p:spPr>
          <a:xfrm>
            <a:off x="225468" y="200418"/>
            <a:ext cx="8492811" cy="3594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694" b="2888"/>
          <a:stretch/>
        </p:blipFill>
        <p:spPr>
          <a:xfrm>
            <a:off x="221088" y="2931092"/>
            <a:ext cx="8822704" cy="3804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71873" y="422756"/>
            <a:ext cx="4095928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People who buy organic are richer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1088" y="2931093"/>
            <a:ext cx="75782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 smtClean="0"/>
              <a:t>Richer people are healthier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43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776" y="975325"/>
            <a:ext cx="8411227" cy="53990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VISUALIZATION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776" y="1335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Three “-</a:t>
            </a:r>
            <a:r>
              <a:rPr lang="en-US" dirty="0" err="1" smtClean="0"/>
              <a:t>ations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1187" y="1947461"/>
            <a:ext cx="723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“Pictures speak louder than words”</a:t>
            </a:r>
          </a:p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Multivariable thinking!</a:t>
            </a: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5179" y="284629"/>
            <a:ext cx="8369300" cy="16191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b="1" smtClean="0"/>
              <a:t>Teaching Introductory Students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5179" y="3804744"/>
            <a:ext cx="8098342" cy="18573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b="1" smtClean="0"/>
              <a:t>How </a:t>
            </a:r>
            <a:r>
              <a:rPr lang="en-US" b="1" dirty="0" smtClean="0"/>
              <a:t>to Evaluate Evidence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83" y="4526258"/>
            <a:ext cx="1651000" cy="203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4397" y="4861103"/>
            <a:ext cx="5075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+ causal </a:t>
            </a:r>
            <a:r>
              <a:rPr lang="en-US" sz="3200" smtClean="0">
                <a:latin typeface="Century Gothic" charset="0"/>
                <a:ea typeface="Century Gothic" charset="0"/>
                <a:cs typeface="Century Gothic" charset="0"/>
              </a:rPr>
              <a:t>inference community</a:t>
            </a:r>
            <a:endParaRPr lang="en-US" sz="3200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4397" y="1471020"/>
            <a:ext cx="430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+ stat </a:t>
            </a:r>
            <a:r>
              <a:rPr lang="en-US" sz="3200" dirty="0" err="1" smtClean="0">
                <a:latin typeface="Century Gothic" charset="0"/>
                <a:ea typeface="Century Gothic" charset="0"/>
                <a:cs typeface="Century Gothic" charset="0"/>
              </a:rPr>
              <a:t>ed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 community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1805" y="2038028"/>
            <a:ext cx="430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(YOU!!)</a:t>
            </a:r>
          </a:p>
        </p:txBody>
      </p:sp>
      <p:sp>
        <p:nvSpPr>
          <p:cNvPr id="11" name="TextBox 10"/>
          <p:cNvSpPr txBox="1"/>
          <p:nvPr/>
        </p:nvSpPr>
        <p:spPr>
          <a:xfrm rot="817848">
            <a:off x="4873027" y="3760418"/>
            <a:ext cx="72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Century Gothic" charset="0"/>
                <a:ea typeface="Century Gothic" charset="0"/>
                <a:cs typeface="Century Gothic" charset="0"/>
              </a:rPr>
              <a:t>^</a:t>
            </a:r>
            <a:endParaRPr lang="en-US" sz="2800" b="1" dirty="0" smtClean="0">
              <a:solidFill>
                <a:srgbClr val="00009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mage may contain: 2 people, including Patti Frazer Lock, people smiling,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19" y="1155170"/>
            <a:ext cx="2262729" cy="22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5929" y="3390136"/>
            <a:ext cx="972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Century Gothic" charset="0"/>
                <a:ea typeface="Century Gothic" charset="0"/>
                <a:cs typeface="Century Gothic" charset="0"/>
              </a:rPr>
              <a:t>Causal</a:t>
            </a:r>
          </a:p>
        </p:txBody>
      </p:sp>
    </p:spTree>
    <p:extLst>
      <p:ext uri="{BB962C8B-B14F-4D97-AF65-F5344CB8AC3E}">
        <p14:creationId xmlns:p14="http://schemas.microsoft.com/office/powerpoint/2010/main" val="1325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04900"/>
            <a:ext cx="8661400" cy="5308600"/>
          </a:xfrm>
        </p:spPr>
        <p:txBody>
          <a:bodyPr/>
          <a:lstStyle/>
          <a:p>
            <a:r>
              <a:rPr lang="en-US" dirty="0" smtClean="0"/>
              <a:t>In our sample, people who bought organic are healthier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eating organic improves health</a:t>
            </a:r>
            <a:endParaRPr lang="en-US" sz="3200" dirty="0"/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the groups differed at </a:t>
            </a:r>
            <a:r>
              <a:rPr lang="en-US" sz="3200" dirty="0" smtClean="0"/>
              <a:t>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chance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08370" y="4381725"/>
            <a:ext cx="4873932" cy="298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 txBox="1">
            <a:spLocks/>
          </p:cNvSpPr>
          <p:nvPr/>
        </p:nvSpPr>
        <p:spPr>
          <a:xfrm>
            <a:off x="176212" y="4762498"/>
            <a:ext cx="8969375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i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With more than one possible explanation, we cannot determine causal evidence!</a:t>
            </a:r>
            <a:endParaRPr lang="en-US" b="1" dirty="0" smtClean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74625" y="6004208"/>
            <a:ext cx="8969375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i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b="1" i="1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we also can’t rule it out!</a:t>
            </a:r>
            <a:endParaRPr lang="en-US" b="1" dirty="0" smtClean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Non-comparable groups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271566"/>
            <a:ext cx="7988299" cy="286863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Directly comparing groups that are not comparable </a:t>
            </a:r>
            <a:r>
              <a:rPr lang="en-US" sz="4000" b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(groups differ </a:t>
            </a:r>
            <a:r>
              <a:rPr lang="en-US" sz="40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at baseline) cannot yield causal evidence!</a:t>
            </a:r>
            <a:endParaRPr lang="en-US" sz="4000" b="1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410385" y="4361732"/>
            <a:ext cx="6526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(and can be </a:t>
            </a:r>
            <a:r>
              <a:rPr lang="en-US" smtClean="0">
                <a:latin typeface="Century Gothic" charset="0"/>
                <a:ea typeface="Century Gothic" charset="0"/>
                <a:cs typeface="Century Gothic" charset="0"/>
              </a:rPr>
              <a:t>very misleading)</a:t>
            </a:r>
            <a:endParaRPr lang="en-US" b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7312" y="5199646"/>
            <a:ext cx="8969375" cy="13080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smtClean="0">
                <a:latin typeface="Century Gothic" charset="0"/>
                <a:ea typeface="Century Gothic" charset="0"/>
                <a:cs typeface="Century Gothic" charset="0"/>
              </a:rPr>
              <a:t>What can we do if groups differ at baseline?</a:t>
            </a:r>
          </a:p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Look within similar groups</a:t>
            </a:r>
          </a:p>
        </p:txBody>
      </p:sp>
    </p:spTree>
    <p:extLst>
      <p:ext uri="{BB962C8B-B14F-4D97-AF65-F5344CB8AC3E}">
        <p14:creationId xmlns:p14="http://schemas.microsoft.com/office/powerpoint/2010/main" val="746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 by Organic, by Income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973"/>
          <a:stretch/>
        </p:blipFill>
        <p:spPr>
          <a:xfrm>
            <a:off x="139526" y="1093477"/>
            <a:ext cx="8890000" cy="5158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26" y="622957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</a:pPr>
            <a:r>
              <a:rPr lang="en-US" sz="2800" smtClean="0">
                <a:solidFill>
                  <a:prstClr val="black"/>
                </a:solidFill>
                <a:latin typeface="Century Gothic"/>
                <a:cs typeface="Century Gothic"/>
              </a:rPr>
              <a:t>Evidence </a:t>
            </a:r>
            <a:r>
              <a:rPr lang="en-US" sz="2800" dirty="0">
                <a:solidFill>
                  <a:prstClr val="black"/>
                </a:solidFill>
                <a:latin typeface="Century Gothic"/>
                <a:cs typeface="Century Gothic"/>
              </a:rPr>
              <a:t>that eating organic makes you </a:t>
            </a:r>
            <a:r>
              <a:rPr lang="en-US" sz="2800">
                <a:solidFill>
                  <a:prstClr val="black"/>
                </a:solidFill>
                <a:latin typeface="Century Gothic"/>
                <a:cs typeface="Century Gothic"/>
              </a:rPr>
              <a:t>healthier</a:t>
            </a:r>
            <a:r>
              <a:rPr lang="en-US" sz="2800" smtClean="0">
                <a:solidFill>
                  <a:prstClr val="black"/>
                </a:solidFill>
                <a:latin typeface="Century Gothic"/>
                <a:cs typeface="Century Gothic"/>
              </a:rPr>
              <a:t>?</a:t>
            </a:r>
            <a:endParaRPr lang="en-US" sz="28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3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0" y="133545"/>
            <a:ext cx="8768220" cy="1394629"/>
          </a:xfrm>
        </p:spPr>
        <p:txBody>
          <a:bodyPr>
            <a:noAutofit/>
          </a:bodyPr>
          <a:lstStyle/>
          <a:p>
            <a:r>
              <a:rPr lang="en-US" sz="4000" dirty="0" smtClean="0"/>
              <a:t>People who buy organic are more likely to have green vegetables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727" b="2815"/>
          <a:stretch/>
        </p:blipFill>
        <p:spPr>
          <a:xfrm>
            <a:off x="187890" y="1528174"/>
            <a:ext cx="8540003" cy="52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0" y="133545"/>
            <a:ext cx="8768220" cy="1394629"/>
          </a:xfrm>
        </p:spPr>
        <p:txBody>
          <a:bodyPr>
            <a:noAutofit/>
          </a:bodyPr>
          <a:lstStyle/>
          <a:p>
            <a:r>
              <a:rPr lang="en-US" sz="4000" dirty="0" smtClean="0"/>
              <a:t>People who buy organic are less likely to smoke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439" b="4145"/>
          <a:stretch/>
        </p:blipFill>
        <p:spPr>
          <a:xfrm>
            <a:off x="721290" y="1646563"/>
            <a:ext cx="7355910" cy="394152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24036" y="1171534"/>
            <a:ext cx="4095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4000" dirty="0" err="1" smtClean="0"/>
              <a:t>etc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4890" y="5643059"/>
            <a:ext cx="9056318" cy="530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Differences on many measured variables</a:t>
            </a:r>
            <a:r>
              <a:rPr lang="mr-IN" dirty="0" smtClean="0"/>
              <a:t>…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mr-IN" i="1" dirty="0" smtClean="0">
                <a:solidFill>
                  <a:srgbClr val="C00000"/>
                </a:solidFill>
              </a:rPr>
              <a:t>…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and countless unmeasured variables!</a:t>
            </a:r>
          </a:p>
        </p:txBody>
      </p:sp>
    </p:spTree>
    <p:extLst>
      <p:ext uri="{BB962C8B-B14F-4D97-AF65-F5344CB8AC3E}">
        <p14:creationId xmlns:p14="http://schemas.microsoft.com/office/powerpoint/2010/main" val="19453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74704"/>
            <a:ext cx="8693150" cy="5549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Ideally, students will see multiple examples illustrating the dangers of comparing non-comparable groups, including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Common sense baseline difference(s)</a:t>
            </a:r>
          </a:p>
          <a:p>
            <a:r>
              <a:rPr lang="en-US" dirty="0" smtClean="0"/>
              <a:t>Baseline difference shifts effect</a:t>
            </a:r>
          </a:p>
          <a:p>
            <a:r>
              <a:rPr lang="en-US" dirty="0"/>
              <a:t>Baseline difference reverses effect</a:t>
            </a:r>
          </a:p>
          <a:p>
            <a:r>
              <a:rPr lang="en-US" dirty="0" smtClean="0"/>
              <a:t>Baseline difference masks true effect</a:t>
            </a:r>
          </a:p>
          <a:p>
            <a:r>
              <a:rPr lang="en-US" dirty="0"/>
              <a:t>Baseline difference creates false </a:t>
            </a:r>
            <a:r>
              <a:rPr lang="en-US" dirty="0" smtClean="0"/>
              <a:t>effect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05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047"/>
            <a:ext cx="9144000" cy="79079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Simulate “organic” based </a:t>
            </a:r>
            <a:r>
              <a:rPr lang="en-US" sz="3600" b="1" i="1" dirty="0" smtClean="0"/>
              <a:t>only</a:t>
            </a:r>
            <a:r>
              <a:rPr lang="en-US" sz="3600" b="1" dirty="0" smtClean="0"/>
              <a:t> </a:t>
            </a:r>
            <a:r>
              <a:rPr lang="en-US" sz="3600" dirty="0" smtClean="0"/>
              <a:t>on income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978" b="2739"/>
          <a:stretch/>
        </p:blipFill>
        <p:spPr>
          <a:xfrm>
            <a:off x="765740" y="1441323"/>
            <a:ext cx="7209860" cy="4195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340" y="5885332"/>
            <a:ext cx="336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p-value = 0.02</a:t>
            </a:r>
            <a:endParaRPr lang="en-US" sz="28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" y="856548"/>
            <a:ext cx="895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200" i="1" dirty="0" smtClean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 so it has </a:t>
            </a:r>
            <a:r>
              <a:rPr lang="en-US" sz="3200" b="1" i="1" dirty="0" smtClean="0">
                <a:latin typeface="Century Gothic" charset="0"/>
                <a:ea typeface="Century Gothic" charset="0"/>
                <a:cs typeface="Century Gothic" charset="0"/>
              </a:rPr>
              <a:t>no real causal effect </a:t>
            </a:r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on health!</a:t>
            </a:r>
            <a:endParaRPr lang="en-US" sz="3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06004" y="3288373"/>
            <a:ext cx="1290181" cy="5010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6245442" y="2806167"/>
            <a:ext cx="1077239" cy="4445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2136" y="5669888"/>
            <a:ext cx="547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(solely due to baseline difference in income!)</a:t>
            </a:r>
            <a:endParaRPr lang="en-US" sz="28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animBg="1"/>
      <p:bldP spid="7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90043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Fake Organic by Health by Income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990600"/>
            <a:ext cx="8890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76338"/>
            <a:ext cx="8572500" cy="5308600"/>
          </a:xfrm>
        </p:spPr>
        <p:txBody>
          <a:bodyPr>
            <a:normAutofit/>
          </a:bodyPr>
          <a:lstStyle/>
          <a:p>
            <a:r>
              <a:rPr lang="en-US" dirty="0" smtClean="0"/>
              <a:t>Simply observing data as it is will almost always result in baseline differences</a:t>
            </a:r>
          </a:p>
          <a:p>
            <a:r>
              <a:rPr lang="en-US" dirty="0" smtClean="0"/>
              <a:t>How to alleviate this problem?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Symbol" charset="2"/>
              <a:buChar char="Þ"/>
            </a:pPr>
            <a:r>
              <a:rPr lang="en-US" dirty="0" smtClean="0"/>
              <a:t> Baseline differences should be minimal (just due to random chance)</a:t>
            </a:r>
          </a:p>
          <a:p>
            <a:pPr>
              <a:buFont typeface="Symbol" charset="2"/>
              <a:buChar char="Þ"/>
            </a:pPr>
            <a:r>
              <a:rPr lang="en-US" dirty="0" smtClean="0"/>
              <a:t> Allows for causal evidence!!!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2875" y="3106453"/>
            <a:ext cx="8858249" cy="107723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RANDOMIZE </a:t>
            </a:r>
            <a:r>
              <a:rPr lang="en-US" sz="4000" b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treatment assignment!</a:t>
            </a:r>
            <a:endParaRPr lang="en-US" sz="4000" b="1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3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776" y="975325"/>
            <a:ext cx="8411227" cy="53990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VISUALIZATION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RANDOMIZATION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776" y="1335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Three “-</a:t>
            </a:r>
            <a:r>
              <a:rPr lang="en-US" dirty="0" err="1" smtClean="0"/>
              <a:t>ations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3392" y="3946815"/>
            <a:ext cx="7142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Allows for causal evidence!</a:t>
            </a:r>
          </a:p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Foundation for inference</a:t>
            </a: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187" y="1947461"/>
            <a:ext cx="723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“Pictures speak louder than words”</a:t>
            </a:r>
          </a:p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Multivariable thinking!</a:t>
            </a: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f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76" y="1562100"/>
            <a:ext cx="378142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080" y="401062"/>
            <a:ext cx="7463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Everything an expert should know about evaluating evidence</a:t>
            </a: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332787" y="1473200"/>
            <a:ext cx="2089" cy="774700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231189" y="4874510"/>
            <a:ext cx="1" cy="417329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3184" y="5215639"/>
            <a:ext cx="7463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What an intro student should know about evaluating evidence</a:t>
            </a:r>
            <a:endParaRPr lang="en-US" sz="3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 a randomization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94" y="1051077"/>
            <a:ext cx="8572500" cy="5308600"/>
          </a:xfrm>
        </p:spPr>
        <p:txBody>
          <a:bodyPr/>
          <a:lstStyle/>
          <a:p>
            <a:r>
              <a:rPr lang="en-US" dirty="0" smtClean="0"/>
              <a:t>Simulate a “randomly assigned” version of your treatment (permute it)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6219"/>
          <a:stretch/>
        </p:blipFill>
        <p:spPr>
          <a:xfrm>
            <a:off x="529224" y="2319338"/>
            <a:ext cx="8085551" cy="44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Differences?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1" y="1176338"/>
            <a:ext cx="8704030" cy="53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Differences?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354"/>
          <a:stretch/>
        </p:blipFill>
        <p:spPr>
          <a:xfrm>
            <a:off x="101600" y="1176338"/>
            <a:ext cx="8940800" cy="55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Differences?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412" b="2135"/>
          <a:stretch/>
        </p:blipFill>
        <p:spPr>
          <a:xfrm>
            <a:off x="101600" y="1077238"/>
            <a:ext cx="8940800" cy="557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Randomization!!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38" y="1082630"/>
            <a:ext cx="8799536" cy="5775369"/>
          </a:xfrm>
        </p:spPr>
        <p:txBody>
          <a:bodyPr>
            <a:normAutofit/>
          </a:bodyPr>
          <a:lstStyle/>
          <a:p>
            <a:pPr>
              <a:spcBef>
                <a:spcPts val="5400"/>
              </a:spcBef>
            </a:pPr>
            <a:r>
              <a:rPr lang="en-US" u="sng" dirty="0" smtClean="0"/>
              <a:t>Without randomization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mr-IN" sz="3200" dirty="0" smtClean="0"/>
              <a:t>…</a:t>
            </a:r>
            <a:r>
              <a:rPr lang="en-US" sz="3200" dirty="0" smtClean="0"/>
              <a:t> groups will differ at baseline</a:t>
            </a:r>
            <a:endParaRPr lang="en-US" sz="32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mr-IN" sz="3200" dirty="0" smtClean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 so very </a:t>
            </a:r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hard to </a:t>
            </a:r>
            <a:r>
              <a:rPr lang="en-US" sz="3200" dirty="0" smtClean="0">
                <a:latin typeface="Century Gothic" charset="0"/>
                <a:ea typeface="Century Gothic" charset="0"/>
                <a:cs typeface="Century Gothic" charset="0"/>
              </a:rPr>
              <a:t>find causal evidence</a:t>
            </a:r>
            <a:endParaRPr lang="en-US" sz="3200" dirty="0" smtClean="0"/>
          </a:p>
          <a:p>
            <a:r>
              <a:rPr lang="en-US" u="sng" dirty="0" smtClean="0"/>
              <a:t>With randomization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lvl="1" indent="0">
              <a:buNone/>
            </a:pPr>
            <a:r>
              <a:rPr lang="mr-IN" sz="3200" dirty="0" smtClean="0"/>
              <a:t>…</a:t>
            </a:r>
            <a:r>
              <a:rPr lang="en-US" sz="3200" dirty="0" smtClean="0"/>
              <a:t> groups should look similar at baseline</a:t>
            </a:r>
          </a:p>
          <a:p>
            <a:pPr marL="457200" lvl="1" indent="0">
              <a:buNone/>
            </a:pPr>
            <a:r>
              <a:rPr lang="mr-IN" sz="3200" dirty="0" smtClean="0"/>
              <a:t>…</a:t>
            </a:r>
            <a:r>
              <a:rPr lang="en-US" sz="3200" dirty="0" smtClean="0"/>
              <a:t> so can find causal evidence!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Can’t check for all baseline differences</a:t>
            </a:r>
            <a:r>
              <a:rPr lang="mr-IN" i="1" dirty="0" smtClean="0">
                <a:solidFill>
                  <a:srgbClr val="C00000"/>
                </a:solidFill>
              </a:rPr>
              <a:t>…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mr-IN" i="1" dirty="0" smtClean="0">
                <a:solidFill>
                  <a:srgbClr val="C00000"/>
                </a:solidFill>
              </a:rPr>
              <a:t>…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but CAN check for random assignment!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9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A has better outcomes than B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A causes better outcomes than B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the groups differed at </a:t>
            </a:r>
            <a:r>
              <a:rPr lang="en-US" sz="3200" dirty="0" smtClean="0"/>
              <a:t>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random </a:t>
            </a:r>
            <a:r>
              <a:rPr lang="en-US" sz="3200" dirty="0"/>
              <a:t>chance</a:t>
            </a:r>
          </a:p>
          <a:p>
            <a:pPr marL="57150" indent="0"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The best evidence against groups differing at baseline is the use of random assignment to treatment groups.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3194137"/>
            <a:ext cx="7398359" cy="6137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5559" y="3187874"/>
            <a:ext cx="1079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???</a:t>
            </a:r>
            <a:endParaRPr lang="en-US" sz="32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3338"/>
            <a:ext cx="8750300" cy="1274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Randomizing </a:t>
            </a:r>
            <a:r>
              <a:rPr lang="en-US" smtClean="0"/>
              <a:t>Within Similar Groups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165352"/>
            <a:ext cx="7463947" cy="4930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6096285"/>
            <a:ext cx="454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Cal and Axel Lock Morgan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2" y="49854"/>
            <a:ext cx="9044835" cy="1232845"/>
          </a:xfrm>
        </p:spPr>
        <p:txBody>
          <a:bodyPr>
            <a:noAutofit/>
          </a:bodyPr>
          <a:lstStyle/>
          <a:p>
            <a:r>
              <a:rPr lang="en-US" dirty="0" smtClean="0"/>
              <a:t>Why “groups differ at baseline”?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2246" y="3142403"/>
            <a:ext cx="8511436" cy="250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83426" y="3207738"/>
            <a:ext cx="24009" cy="1197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77683" y="4301702"/>
            <a:ext cx="2583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treatment starts</a:t>
            </a:r>
            <a:endParaRPr lang="en-US" sz="32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915390" y="3207738"/>
            <a:ext cx="26223" cy="1198466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0923" y="4301702"/>
            <a:ext cx="2583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  <a:latin typeface="Century Gothic" charset="0"/>
                <a:ea typeface="Century Gothic" charset="0"/>
                <a:cs typeface="Century Gothic" charset="0"/>
              </a:rPr>
              <a:t>outcomes measured</a:t>
            </a:r>
            <a:endParaRPr lang="en-US" sz="3200" dirty="0">
              <a:solidFill>
                <a:srgbClr val="00009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Left Brace 12"/>
          <p:cNvSpPr/>
          <p:nvPr/>
        </p:nvSpPr>
        <p:spPr>
          <a:xfrm rot="16200000">
            <a:off x="1666937" y="1854130"/>
            <a:ext cx="547806" cy="3457183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092" y="3806522"/>
            <a:ext cx="258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baseline</a:t>
            </a:r>
            <a:endParaRPr lang="en-US" sz="3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5594066" y="1660194"/>
            <a:ext cx="547805" cy="3845056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6973" y="3769486"/>
            <a:ext cx="3137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post-treatment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7047" y="2022164"/>
            <a:ext cx="3207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Groups </a:t>
            </a:r>
            <a:r>
              <a:rPr lang="en-US" sz="32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must</a:t>
            </a:r>
            <a:r>
              <a:rPr lang="en-US" sz="3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320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be similar</a:t>
            </a:r>
            <a:endParaRPr lang="en-US" sz="3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71806" y="2066551"/>
            <a:ext cx="4018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Groups </a:t>
            </a:r>
            <a:r>
              <a:rPr lang="en-US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may </a:t>
            </a:r>
            <a:r>
              <a:rPr lang="en-US" sz="320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differ (due to treatment!)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12246" y="1236062"/>
            <a:ext cx="8572500" cy="5088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Why “baseline”?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Why groups? </a:t>
            </a:r>
          </a:p>
        </p:txBody>
      </p:sp>
    </p:spTree>
    <p:extLst>
      <p:ext uri="{BB962C8B-B14F-4D97-AF65-F5344CB8AC3E}">
        <p14:creationId xmlns:p14="http://schemas.microsoft.com/office/powerpoint/2010/main" val="9936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4" grpId="0"/>
      <p:bldP spid="15" grpId="0" animBg="1"/>
      <p:bldP spid="16" grpId="0"/>
      <p:bldP spid="25" grpId="0"/>
      <p:bldP spid="26" grpId="0"/>
      <p:bldP spid="17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995362"/>
          </a:xfrm>
        </p:spPr>
        <p:txBody>
          <a:bodyPr/>
          <a:lstStyle/>
          <a:p>
            <a:r>
              <a:rPr lang="en-US" dirty="0" smtClean="0"/>
              <a:t>Teaching Confounding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7" y="889000"/>
            <a:ext cx="9031265" cy="58928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</a:t>
            </a:r>
            <a:r>
              <a:rPr lang="en-US" dirty="0"/>
              <a:t>multivariable thinking!</a:t>
            </a:r>
          </a:p>
          <a:p>
            <a:pPr lvl="1"/>
            <a:r>
              <a:rPr lang="en-US" dirty="0" smtClean="0"/>
              <a:t>Help students reason with a third variable</a:t>
            </a:r>
          </a:p>
          <a:p>
            <a:pPr lvl="1"/>
            <a:r>
              <a:rPr lang="en-US" dirty="0" smtClean="0"/>
              <a:t>Use data, don’t just rely on intuition</a:t>
            </a:r>
          </a:p>
          <a:p>
            <a:pPr lvl="1"/>
            <a:r>
              <a:rPr lang="en-US" dirty="0" smtClean="0"/>
              <a:t>(Thoughtfully) visualize the confounding</a:t>
            </a:r>
          </a:p>
          <a:p>
            <a:pPr lvl="1"/>
            <a:r>
              <a:rPr lang="en-US" dirty="0"/>
              <a:t>(Show) data broken down by </a:t>
            </a:r>
            <a:r>
              <a:rPr lang="en-US" dirty="0" smtClean="0"/>
              <a:t>confounder</a:t>
            </a:r>
          </a:p>
          <a:p>
            <a:r>
              <a:rPr lang="en-US" dirty="0"/>
              <a:t>Random assignment is important!</a:t>
            </a:r>
          </a:p>
          <a:p>
            <a:r>
              <a:rPr lang="en-US" dirty="0" smtClean="0"/>
              <a:t>Not just about study design!</a:t>
            </a:r>
          </a:p>
          <a:p>
            <a:r>
              <a:rPr lang="en-US" dirty="0"/>
              <a:t>Simulation can help </a:t>
            </a:r>
            <a:r>
              <a:rPr lang="en-US" dirty="0" smtClean="0"/>
              <a:t>understanding!</a:t>
            </a:r>
            <a:endParaRPr lang="en-US" dirty="0"/>
          </a:p>
          <a:p>
            <a:pPr lvl="1"/>
            <a:r>
              <a:rPr lang="en-US" dirty="0"/>
              <a:t>simulate treatment based on </a:t>
            </a:r>
            <a:r>
              <a:rPr lang="en-US" dirty="0" smtClean="0"/>
              <a:t>confounder</a:t>
            </a:r>
            <a:endParaRPr lang="en-US" dirty="0"/>
          </a:p>
          <a:p>
            <a:pPr lvl="1"/>
            <a:r>
              <a:rPr lang="en-US" dirty="0"/>
              <a:t>simulate random assignment</a:t>
            </a:r>
            <a:r>
              <a:rPr lang="en-US"/>
              <a:t>; </a:t>
            </a:r>
            <a:r>
              <a:rPr lang="en-US" smtClean="0"/>
              <a:t>no differences!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05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776" y="975325"/>
            <a:ext cx="8411227" cy="53990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VISUALIZATION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RANDOMIZATION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SIMULATION</a:t>
            </a: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776" y="1335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Three “-</a:t>
            </a:r>
            <a:r>
              <a:rPr lang="en-US" dirty="0" err="1" smtClean="0"/>
              <a:t>ations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3392" y="3946815"/>
            <a:ext cx="7142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Allows for causal evidence!</a:t>
            </a:r>
          </a:p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Foundation for inference</a:t>
            </a: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3392" y="5946169"/>
            <a:ext cx="7753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Makes the abstract concrete</a:t>
            </a:r>
          </a:p>
          <a:p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187" y="1947461"/>
            <a:ext cx="723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“Pictures speak louder than words”</a:t>
            </a:r>
          </a:p>
          <a:p>
            <a:r>
              <a:rPr lang="en-US" sz="3200" i="1" dirty="0" smtClean="0">
                <a:latin typeface="Century Gothic" charset="0"/>
                <a:ea typeface="Century Gothic" charset="0"/>
                <a:cs typeface="Century Gothic" charset="0"/>
              </a:rPr>
              <a:t>Multivariable thinking!</a:t>
            </a:r>
          </a:p>
          <a:p>
            <a:pPr algn="ctr"/>
            <a:endParaRPr lang="en-US" sz="3200" i="1" dirty="0" smtClean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76338"/>
            <a:ext cx="8699500" cy="5308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Suppose we are comparing A vs B</a:t>
            </a:r>
          </a:p>
          <a:p>
            <a:r>
              <a:rPr lang="en-US" dirty="0" smtClean="0"/>
              <a:t>In our sample, the A group has better outcomes than the B group</a:t>
            </a:r>
          </a:p>
          <a:p>
            <a:r>
              <a:rPr lang="en-US" dirty="0"/>
              <a:t>P</a:t>
            </a:r>
            <a:r>
              <a:rPr lang="en-US" dirty="0" smtClean="0"/>
              <a:t>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A causes better outcomes than B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the groups differed at </a:t>
            </a:r>
            <a:r>
              <a:rPr lang="en-US" sz="3200" dirty="0" smtClean="0"/>
              <a:t>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</a:t>
            </a:r>
            <a:r>
              <a:rPr lang="en-US" sz="3200" dirty="0"/>
              <a:t>chance</a:t>
            </a:r>
          </a:p>
          <a:p>
            <a:pPr marL="5715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Evaluating evidence for (1) requires evaluating evidence </a:t>
            </a:r>
            <a:r>
              <a:rPr lang="en-US" b="1" i="1" dirty="0" smtClean="0">
                <a:solidFill>
                  <a:srgbClr val="FF0000"/>
                </a:solidFill>
              </a:rPr>
              <a:t>against </a:t>
            </a:r>
            <a:r>
              <a:rPr lang="en-US" b="1" dirty="0" smtClean="0">
                <a:solidFill>
                  <a:srgbClr val="FF0000"/>
                </a:solidFill>
              </a:rPr>
              <a:t>(2) and (3)</a:t>
            </a:r>
          </a:p>
        </p:txBody>
      </p:sp>
    </p:spTree>
    <p:extLst>
      <p:ext uri="{BB962C8B-B14F-4D97-AF65-F5344CB8AC3E}">
        <p14:creationId xmlns:p14="http://schemas.microsoft.com/office/powerpoint/2010/main" val="14955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140700" cy="1143000"/>
          </a:xfrm>
        </p:spPr>
        <p:txBody>
          <a:bodyPr/>
          <a:lstStyle/>
          <a:p>
            <a:r>
              <a:rPr lang="en-US" dirty="0" smtClean="0"/>
              <a:t>Dataset #2: Fruit Flies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1752"/>
            <a:ext cx="6427723" cy="5308600"/>
          </a:xfrm>
        </p:spPr>
        <p:txBody>
          <a:bodyPr/>
          <a:lstStyle/>
          <a:p>
            <a:r>
              <a:rPr lang="en-US" dirty="0" smtClean="0"/>
              <a:t>Fruit flies </a:t>
            </a:r>
            <a:r>
              <a:rPr lang="en-US" b="1" dirty="0" smtClean="0"/>
              <a:t>randomly</a:t>
            </a:r>
            <a:r>
              <a:rPr lang="en-US" dirty="0" smtClean="0"/>
              <a:t> divided into two groups of 500 each</a:t>
            </a:r>
          </a:p>
          <a:p>
            <a:r>
              <a:rPr lang="en-US" dirty="0" smtClean="0"/>
              <a:t>One group fed organic food, the other conventional food</a:t>
            </a:r>
          </a:p>
          <a:p>
            <a:r>
              <a:rPr lang="en-US" dirty="0" smtClean="0"/>
              <a:t>Measured longevity, fertility, stress resistance, activity</a:t>
            </a:r>
          </a:p>
          <a:p>
            <a:r>
              <a:rPr lang="en-US" dirty="0"/>
              <a:t>Study done by a 16-year-old girl for a science project!</a:t>
            </a:r>
          </a:p>
          <a:p>
            <a:endParaRPr lang="en-US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683" y="6076689"/>
            <a:ext cx="9182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>Chhabra R, </a:t>
            </a:r>
            <a:r>
              <a:rPr lang="en-US" altLang="en-US" sz="2000" dirty="0" err="1">
                <a:latin typeface="Century Gothic" charset="0"/>
                <a:ea typeface="Century Gothic" charset="0"/>
                <a:cs typeface="Century Gothic" charset="0"/>
              </a:rPr>
              <a:t>Kolli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> S, Bauer JH (2013) 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Organically Grown Food Provides Health Benefits to Drosophila melanogaster.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err="1">
                <a:latin typeface="Century Gothic" charset="0"/>
                <a:ea typeface="Century Gothic" charset="0"/>
                <a:cs typeface="Century Gothic" charset="0"/>
              </a:rPr>
              <a:t>PLoS</a:t>
            </a:r>
            <a:r>
              <a:rPr lang="en-US" altLang="en-US" sz="2000" dirty="0">
                <a:latin typeface="Century Gothic" charset="0"/>
                <a:ea typeface="Century Gothic" charset="0"/>
                <a:cs typeface="Century Gothic" charset="0"/>
              </a:rPr>
              <a:t> ONE 8(1): e52988. </a:t>
            </a:r>
          </a:p>
        </p:txBody>
      </p:sp>
      <p:pic>
        <p:nvPicPr>
          <p:cNvPr id="6146" name="Picture 2" descr="ia Chhabra stands in front of her project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3679" r="1206" b="-516"/>
          <a:stretch/>
        </p:blipFill>
        <p:spPr bwMode="auto">
          <a:xfrm>
            <a:off x="6427723" y="1822728"/>
            <a:ext cx="2367419" cy="35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402" y="5422900"/>
            <a:ext cx="2679700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6222" t="23197" r="25555" b="17175"/>
          <a:stretch/>
        </p:blipFill>
        <p:spPr>
          <a:xfrm>
            <a:off x="7675994" y="119632"/>
            <a:ext cx="1281108" cy="13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Longevity by Organic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400" y="6416645"/>
            <a:ext cx="91821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dirty="0" smtClean="0">
                <a:latin typeface="Century Gothic" charset="0"/>
                <a:ea typeface="Century Gothic" charset="0"/>
                <a:cs typeface="Century Gothic" charset="0"/>
              </a:rPr>
              <a:t>*Data approximated from figure </a:t>
            </a:r>
            <a:r>
              <a:rPr lang="en-US" altLang="en-US" sz="2000" smtClean="0">
                <a:latin typeface="Century Gothic" charset="0"/>
                <a:ea typeface="Century Gothic" charset="0"/>
                <a:cs typeface="Century Gothic" charset="0"/>
              </a:rPr>
              <a:t>in paper</a:t>
            </a:r>
            <a:endParaRPr lang="en-US" alt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71381" y="5666408"/>
                <a:ext cx="8572500" cy="96740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</a:rPr>
                      <m:t>=18.9−15.5=3.4</m:t>
                    </m:r>
                  </m:oMath>
                </a14:m>
                <a:r>
                  <a:rPr lang="en-US" dirty="0" smtClean="0"/>
                  <a:t> days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1381" y="5666408"/>
                <a:ext cx="8572500" cy="967409"/>
              </a:xfrm>
              <a:blipFill rotWithShape="0">
                <a:blip r:embed="rId2"/>
                <a:stretch>
                  <a:fillRect t="-8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858" b="11051"/>
          <a:stretch/>
        </p:blipFill>
        <p:spPr>
          <a:xfrm>
            <a:off x="171450" y="1090542"/>
            <a:ext cx="8890000" cy="45587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57631" y="5630516"/>
            <a:ext cx="821635" cy="6548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00" y="1176338"/>
            <a:ext cx="8699500" cy="5308600"/>
          </a:xfrm>
        </p:spPr>
        <p:txBody>
          <a:bodyPr/>
          <a:lstStyle/>
          <a:p>
            <a:r>
              <a:rPr lang="en-US" dirty="0" smtClean="0"/>
              <a:t>In this sample, the fruit flies who ate organic lived longer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Eating organic increases longevity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The groups differed at 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chance</a:t>
            </a:r>
          </a:p>
          <a:p>
            <a:pPr marL="971550" lvl="1" indent="-514350">
              <a:buFont typeface="+mj-lt"/>
              <a:buAutoNum type="arabicParenR"/>
            </a:pPr>
            <a:endParaRPr lang="en-US" sz="3200" dirty="0" smtClean="0"/>
          </a:p>
          <a:p>
            <a:pPr lvl="1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260168" y="3831475"/>
            <a:ext cx="6276645" cy="12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260168" y="4113012"/>
            <a:ext cx="4401596" cy="6137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1764" y="4127511"/>
            <a:ext cx="1079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???</a:t>
            </a:r>
            <a:endParaRPr lang="en-US" sz="32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9F1465-7109-41D5-B990-77C08C314C58}"/>
              </a:ext>
            </a:extLst>
          </p:cNvPr>
          <p:cNvSpPr txBox="1"/>
          <p:nvPr/>
        </p:nvSpPr>
        <p:spPr>
          <a:xfrm>
            <a:off x="266700" y="4835101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What kinds of results would we see, just by random chance, if there were no </a:t>
            </a:r>
            <a:r>
              <a:rPr lang="en-US" sz="3000" i="1" dirty="0" smtClean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difference?</a:t>
            </a:r>
            <a:endParaRPr lang="en-US" sz="3000" i="1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6D973B-2320-456E-9BDA-AC50C0070735}"/>
              </a:ext>
            </a:extLst>
          </p:cNvPr>
          <p:cNvSpPr txBox="1"/>
          <p:nvPr/>
        </p:nvSpPr>
        <p:spPr>
          <a:xfrm>
            <a:off x="1562100" y="5853634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We can simulate to find out!!!</a:t>
            </a:r>
          </a:p>
        </p:txBody>
      </p:sp>
    </p:spTree>
    <p:extLst>
      <p:ext uri="{BB962C8B-B14F-4D97-AF65-F5344CB8AC3E}">
        <p14:creationId xmlns:p14="http://schemas.microsoft.com/office/powerpoint/2010/main" val="15563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  <p:bldP spid="6" grpId="0"/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Random Chance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668115"/>
              </p:ext>
            </p:extLst>
          </p:nvPr>
        </p:nvGraphicFramePr>
        <p:xfrm>
          <a:off x="457200" y="1176338"/>
          <a:ext cx="219297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505"/>
                <a:gridCol w="120046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Days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Group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26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</a:t>
                      </a:r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935" y="1600199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T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935" y="2088505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T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935" y="2550170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T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935" y="3048164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T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935" y="4652829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935" y="5114494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5935" y="5566343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charset="0"/>
                <a:ea typeface="Century Gothic" charset="0"/>
                <a:cs typeface="Century Gothic" charset="0"/>
              </a:rPr>
              <a:t>C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935" y="6013285"/>
            <a:ext cx="42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entury Gothic" charset="0"/>
                <a:ea typeface="Century Gothic" charset="0"/>
                <a:cs typeface="Century Gothic" charset="0"/>
              </a:rPr>
              <a:t>C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D67EFA-FDA4-4457-8255-B429F667D2B2}"/>
              </a:ext>
            </a:extLst>
          </p:cNvPr>
          <p:cNvSpPr txBox="1"/>
          <p:nvPr/>
        </p:nvSpPr>
        <p:spPr>
          <a:xfrm>
            <a:off x="4214814" y="1137671"/>
            <a:ext cx="477202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 no difference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(days survived the same regardless of organic)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Mimic random chance:       Re-randomize into groups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 (difference in means)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endParaRPr lang="en-US" sz="2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thousands 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times</a:t>
            </a:r>
            <a:r>
              <a:rPr lang="en-US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14814" y="4472549"/>
                <a:ext cx="4471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𝑂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−0.684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814" y="4472549"/>
                <a:ext cx="4471986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806" y="5585042"/>
            <a:ext cx="2170040" cy="9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9 0.00671 0.00434 0.01365 0.00607 0.0206 C 0.00677 0.02291 0.00711 0.025 0.00781 0.02708 C 0.00868 0.02986 0.00989 0.03264 0.01093 0.03541 C 0.01232 0.04375 0.01319 0.05231 0.01545 0.06041 C 0.01822 0.06921 0.02152 0.07801 0.02343 0.08727 C 0.02586 0.10046 0.02378 0.09328 0.03107 0.1081 C 0.03211 0.11041 0.03298 0.11273 0.0342 0.11458 L 0.04843 0.1331 C 0.05 0.13541 0.05121 0.13773 0.05295 0.13958 C 0.06024 0.14676 0.05989 0.14514 0.06545 0.15625 C 0.0684 0.16157 0.071 0.16713 0.07343 0.17291 C 0.07413 0.17477 0.07413 0.17708 0.07482 0.17893 C 0.07569 0.18125 0.07725 0.1831 0.07795 0.18541 C 0.07986 0.19004 0.08055 0.19537 0.08281 0.19977 C 0.08593 0.20671 0.09045 0.21203 0.09357 0.21875 C 0.09461 0.2206 0.09565 0.22291 0.0967 0.22477 C 0.09826 0.22708 0.09982 0.22916 0.10156 0.23125 C 0.10572 0.23588 0.1085 0.23657 0.11406 0.23958 C 0.11579 0.23889 0.12517 0.23796 0.12656 0.2331 C 0.12951 0.22245 0.13107 0.21111 0.13281 0.19977 C 0.13506 0.18472 0.13385 0.19305 0.13593 0.17477 C 0.13524 0.17199 0.13489 0.16389 0.1342 0.16643 C 0.13263 0.17314 0.13263 0.18032 0.13281 0.18727 C 0.13315 0.21736 0.13454 0.24722 0.13593 0.27708 C 0.13611 0.28264 0.13836 0.28819 0.13732 0.29375 C 0.1368 0.29676 0.13489 0.28819 0.1342 0.28541 C 0.13072 0.26944 0.12795 0.25347 0.12482 0.23727 C 0.12378 0.23194 0.1217 0.2206 0.1217 0.2206 C 0.12239 0.20532 0.12152 0.19004 0.12343 0.17477 C 0.12378 0.17152 0.12552 0.16713 0.12795 0.16643 C 0.12986 0.16597 0.13246 0.17801 0.13281 0.17893 C 0.1342 0.19328 0.13611 0.20833 0.13593 0.22291 C 0.13559 0.24027 0.13472 0.25764 0.13281 0.27477 C 0.13211 0.28009 0.12968 0.28472 0.12795 0.28958 C 0.12482 0.29861 0.1243 0.30231 0.11857 0.3081 C 0.11562 0.31134 0.1092 0.31643 0.1092 0.31643 C 0.10781 0.31504 0.1059 0.31412 0.10468 0.31227 C 0.09965 0.30578 0.0993 0.30208 0.0967 0.29375 C 0.09843 0.26759 0.09548 0.24977 0.10468 0.22893 C 0.10625 0.22523 0.1085 0.22176 0.11093 0.21875 C 0.11423 0.21412 0.11822 0.21041 0.1217 0.20625 C 0.1269 0.20764 0.13263 0.20717 0.13732 0.21041 C 0.15277 0.2206 0.15659 0.22801 0.16406 0.2456 C 0.17274 0.26689 0.17569 0.27847 0.18107 0.30393 C 0.18802 0.33588 0.18559 0.32338 0.18906 0.34143 C 0.1894 0.33865 0.19027 0.33611 0.19045 0.3331 C 0.1934 0.29305 0.19843 0.21227 0.19843 0.21227 C 0.19739 0.18032 0.19687 0.14838 0.19531 0.11643 C 0.19357 0.08495 0.19565 0.0868 0.18593 0.09977 C 0.1842 0.10671 0.18298 0.11389 0.18107 0.1206 C 0.16388 0.1824 0.17951 0.11574 0.16232 0.1831 C 0.15538 0.21088 0.15034 0.23958 0.14218 0.26643 L 0.10607 0.3831 C 0.10503 0.38657 0.10295 0.39375 0.10295 0.39375 C 0.10156 0.39004 0.09965 0.3868 0.09843 0.3831 C 0.09531 0.37453 0.0934 0.36064 0.09218 0.35208 C 0.08993 0.33889 0.08802 0.32546 0.08593 0.31227 C 0.08489 0.30602 0.08281 0.29375 0.08281 0.29375 C 0.08385 0.2831 0.0835 0.27245 0.08593 0.26227 C 0.08628 0.26018 0.08888 0.26018 0.09045 0.26041 C 0.09947 0.26088 0.10815 0.26319 0.11718 0.26458 C 0.12777 0.26805 0.13888 0.27106 0.14843 0.27893 C 0.15277 0.28287 0.16093 0.29143 0.16093 0.29143 C 0.1592 0.28588 0.15729 0.28055 0.15607 0.27477 C 0.15416 0.26389 0.15156 0.24143 0.15156 0.24143 C 0.1519 0.23541 0.15208 0.21666 0.15295 0.22291 C 0.15763 0.25023 0.15243 0.28865 0.14982 0.31458 C 0.14565 0.35902 0.14479 0.34977 0.12968 0.41041 C 0.12569 0.42569 0.12795 0.41898 0.12343 0.43125 C 0.12378 0.38032 0.12361 0.32963 0.12482 0.27893 C 0.12534 0.26134 0.12899 0.24375 0.13281 0.22708 C 0.1342 0.2206 0.13541 0.21435 0.13732 0.2081 C 0.1394 0.20208 0.14375 0.1949 0.1467 0.18958 C 0.14843 0.19097 0.15 0.19213 0.15156 0.19375 C 0.16579 0.2074 0.18142 0.22685 0.18906 0.2456 L 0.20156 0.27708 C 0.2019 0.28125 0.20243 0.28541 0.20295 0.28958 C 0.20347 0.29305 0.20468 0.29629 0.20468 0.29977 C 0.20468 0.30555 0.20364 0.31088 0.20295 0.31643 C 0.19479 0.30926 0.20173 0.31597 0.19357 0.30625 C 0.17812 0.28703 0.17934 0.29051 0.16406 0.26875 C 0.16111 0.26458 0.15868 0.26041 0.15607 0.25625 C 0.15295 0.25069 0.1467 0.23958 0.1467 0.23958 C 0.14565 0.23541 0.14409 0.23125 0.14357 0.22708 C 0.1434 0.22477 0.14357 0.22014 0.14531 0.2206 C 0.14739 0.22176 0.14722 0.22639 0.14843 0.22893 C 0.15034 0.23402 0.1526 0.23865 0.15468 0.24375 C 0.15503 0.24652 0.15555 0.2493 0.15607 0.25208 C 0.15711 0.25555 0.1585 0.25879 0.1592 0.26227 C 0.16006 0.26574 0.16024 0.26944 0.16093 0.27291 C 0.1618 0.27847 0.16406 0.28958 0.16406 0.28958 C 0.16336 0.29421 0.16354 0.2993 0.16232 0.30393 C 0.1618 0.30648 0.16111 0.31041 0.1592 0.31041 C 0.15763 0.31041 0.1585 0.30602 0.15781 0.30393 C 0.15694 0.30185 0.15572 0.29977 0.15468 0.29791 C 0.15017 0.26805 0.15225 0.28402 0.14843 0.24977 C 0.14982 0.2368 0.15017 0.22314 0.15295 0.21041 C 0.15347 0.2081 0.15607 0.2074 0.15781 0.2081 C 0.15989 0.20926 0.16111 0.21203 0.16232 0.21458 C 0.16579 0.22037 0.1684 0.22731 0.1717 0.2331 C 0.18975 0.26527 0.1651 0.21666 0.17968 0.2456 C 0.18385 0.26527 0.18593 0.26828 0.17968 0.29375 C 0.17795 0.30023 0.17482 0.30717 0.17031 0.31041 C 0.16284 0.31527 0.16406 0.31412 0.15607 0.3206 C 0.15451 0.32199 0.15312 0.32384 0.15156 0.32477 C 0.14843 0.32662 0.14531 0.32754 0.14218 0.32893 L 0.13732 0.33125 C 0.13385 0.33032 0.12986 0.33078 0.12656 0.32893 C 0.12395 0.32777 0.12256 0.32453 0.12031 0.32291 C 0.11875 0.32176 0.11701 0.32176 0.11545 0.3206 C 0.11197 0.31828 0.10538 0.31041 0.10295 0.3081 C 0.10156 0.30671 0.09982 0.30532 0.09843 0.30393 C 0.09131 0.29004 0.10017 0.30694 0.08732 0.28727 C 0.08611 0.28541 0.08541 0.2831 0.0842 0.28125 C 0.07968 0.27338 0.07552 0.26527 0.07031 0.2581 L 0.06093 0.2456 C 0.0592 0.24375 0.05815 0.24074 0.05607 0.23958 C 0.04652 0.2331 0.0519 0.23703 0.04045 0.22708 L 0.03107 0.21875 C 0.02968 0.21736 0.02829 0.21527 0.02656 0.21458 C 0.01979 0.21157 0.02343 0.21296 0.01545 0.21041 C 0.01319 0.2081 0.00937 0.20393 0.00607 0.20393 C 0.00451 0.20393 0.00277 0.20486 0.00156 0.20625 C 0.00052 0.20717 0.00052 0.20902 0 0.21041 " pathEditMode="relative" ptsTypes="AAAAAAAAAAAAAAAAAAA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C 0.01042 0.02755 -0.00225 -0.00694 0.00469 0.01436 C 0.00712 0.02176 0.00782 0.02269 0.01094 0.02894 C 0.01146 0.03102 0.01181 0.03334 0.0125 0.03519 C 0.01441 0.04028 0.01719 0.04422 0.02032 0.04769 C 0.02396 0.05209 0.02969 0.0588 0.03438 0.06227 C 0.03646 0.06389 0.03872 0.06482 0.04063 0.06644 C 0.04289 0.06829 0.04462 0.07107 0.04688 0.07269 C 0.04844 0.07385 0.05 0.07408 0.05157 0.07477 C 0.05417 0.07616 0.05695 0.07755 0.05938 0.07894 C 0.06372 0.08172 0.06771 0.0845 0.07188 0.08727 L 0.08438 0.09561 L 0.09063 0.09977 C 0.09271 0.10116 0.09497 0.10232 0.09688 0.10394 C 0.11858 0.12315 0.09636 0.10325 0.1125 0.11852 C 0.11407 0.12014 0.1158 0.12107 0.11719 0.12269 C 0.12553 0.13218 0.12153 0.12917 0.12813 0.13936 C 0.12969 0.14167 0.13125 0.14352 0.13282 0.14561 C 0.13681 0.16112 0.13299 0.15625 0.14219 0.16227 C 0.14323 0.16575 0.1441 0.16945 0.14532 0.17269 C 0.14723 0.17778 0.15018 0.18218 0.15157 0.18727 C 0.15816 0.21135 0.16181 0.23172 0.16407 0.25602 C 0.16494 0.26366 0.16528 0.2713 0.1658 0.27894 C 0.16528 0.29213 0.16528 0.30556 0.16407 0.31852 C 0.16372 0.32292 0.16216 0.32686 0.16094 0.33102 C 0.15834 0.34075 0.15799 0.34121 0.15469 0.34977 C 0.15313 0.34838 0.15105 0.34769 0.15 0.34561 C 0.14896 0.34329 0.14914 0.34005 0.14844 0.33727 C 0.14757 0.33311 0.14636 0.32894 0.14532 0.32477 C 0.14063 0.26829 0.14757 0.347 0.14063 0.28519 C 0.13994 0.27825 0.13976 0.2713 0.13907 0.26436 C 0.13785 0.24723 0.1375 0.24561 0.13594 0.22894 C 0.13646 0.21366 0.13664 0.19838 0.1375 0.18311 C 0.13768 0.18102 0.1375 0.17686 0.13907 0.17686 C 0.14098 0.17686 0.14115 0.18102 0.14219 0.18311 C 0.14375 0.19144 0.14601 0.19746 0.14063 0.20602 C 0.13959 0.20787 0.1375 0.20463 0.13594 0.20394 C 0.1323 0.19908 0.12605 0.19144 0.12344 0.18519 C 0.1224 0.18287 0.1224 0.17963 0.12188 0.17686 C 0.1224 0.172 0.12084 0.16575 0.12344 0.16227 C 0.12518 0.16019 0.1257 0.16783 0.12657 0.17061 C 0.12865 0.17662 0.12865 0.18056 0.12969 0.18727 C 0.13421 0.21389 0.12813 0.17477 0.13282 0.20602 C 0.1323 0.21297 0.13247 0.22014 0.13125 0.22686 C 0.13091 0.2294 0.12987 0.23218 0.12813 0.23311 C 0.12674 0.23403 0.125 0.23172 0.12344 0.23102 C 0.12171 0.21389 0.12119 0.21899 0.12344 0.20186 C 0.12362 0.20139 0.12587 0.18866 0.12657 0.18727 C 0.12778 0.18542 0.12969 0.1845 0.13125 0.18311 C 0.13334 0.18519 0.13594 0.18681 0.1375 0.18936 C 0.13872 0.19121 0.13837 0.19375 0.13907 0.19561 C 0.13994 0.19792 0.14115 0.19977 0.14219 0.20186 C 0.14271 0.20463 0.14306 0.20764 0.14375 0.21019 C 0.14462 0.2132 0.14688 0.21551 0.14688 0.21852 C 0.1474 0.22755 0.14584 0.23658 0.14532 0.24561 C 0.14375 0.24352 0.14185 0.2419 0.14063 0.23936 C 0.1382 0.23357 0.13698 0.22315 0.13594 0.21644 C 0.13698 0.20533 0.13803 0.19422 0.13907 0.18311 C 0.13959 0.17963 0.13959 0.17593 0.14063 0.17269 C 0.14219 0.16875 0.14445 0.16528 0.14688 0.16227 C 0.14827 0.16088 0.15 0.16088 0.15157 0.16019 C 0.15782 0.16852 0.15695 0.16598 0.16094 0.17894 C 0.16233 0.18311 0.16407 0.19144 0.16407 0.19167 C 0.16355 0.19769 0.16424 0.2044 0.1625 0.21019 C 0.16025 0.21875 0.15556 0.21274 0.15313 0.21019 C 0.15035 0.20695 0.14566 0.2 0.14375 0.19561 C 0.14219 0.1919 0.14028 0.1838 0.13907 0.17894 C 0.13959 0.17686 0.13994 0.17477 0.14063 0.17269 C 0.14514 0.16112 0.14532 0.16667 0.15782 0.16852 C 0.16042 0.1713 0.16355 0.17362 0.1658 0.17686 C 0.16719 0.17917 0.16789 0.18241 0.16893 0.18519 C 0.17014 0.18936 0.17119 0.19561 0.17205 0.19977 C 0.17153 0.20325 0.17101 0.20672 0.17049 0.21019 C 0.16997 0.21297 0.17084 0.21737 0.16893 0.21852 C 0.16737 0.21968 0.16789 0.21436 0.16737 0.21227 C 0.16494 0.1875 0.16424 0.18704 0.16737 0.15394 C 0.16754 0.15093 0.16945 0.14862 0.17049 0.14561 C 0.17101 0.14375 0.17119 0.14144 0.17205 0.13936 C 0.17553 0.13102 0.17605 0.13172 0.18143 0.12686 C 0.18299 0.12755 0.18473 0.12755 0.18612 0.12894 C 0.19271 0.13612 0.18837 0.14977 0.18768 0.15811 C 0.18594 0.17778 0.18594 0.16713 0.17987 0.19144 C 0.17935 0.19352 0.179 0.19584 0.1783 0.19769 C 0.1757 0.20487 0.17257 0.21135 0.17049 0.21852 C 0.1665 0.23172 0.16928 0.22639 0.1625 0.23519 C 0.16198 0.23727 0.16198 0.23982 0.16094 0.24144 C 0.15382 0.25371 0.14514 0.26112 0.13594 0.27061 C 0.13334 0.27338 0.13091 0.27662 0.12813 0.27894 C 0.125 0.28172 0.12188 0.28426 0.11875 0.28727 C 0.11667 0.28936 0.11494 0.2919 0.1125 0.29352 C 0.11007 0.29537 0.1073 0.29607 0.10469 0.29769 C 0.10209 0.29954 0.09966 0.30209 0.09688 0.30394 C 0.09445 0.30556 0.0915 0.30625 0.08907 0.30811 C 0.08473 0.31181 0.08039 0.31575 0.07657 0.32061 C 0.075 0.32269 0.07379 0.32524 0.07188 0.32686 C 0.07049 0.32825 0.06875 0.32825 0.06719 0.32894 C 0.06563 0.33102 0.06441 0.33357 0.0625 0.33519 C 0.06112 0.33635 0.05921 0.33612 0.05782 0.33727 C 0.0448 0.34977 0.05678 0.34098 0.04844 0.35186 C 0.04723 0.35371 0.04532 0.35463 0.04375 0.35602 C 0.03785 0.36806 0.04306 0.35649 0.03907 0.36852 C 0.0382 0.37153 0.03698 0.37408 0.03594 0.37686 C 0.03542 0.37894 0.0349 0.38102 0.03438 0.38311 C 0.03386 0.38588 0.03369 0.38889 0.03282 0.39144 C 0.03212 0.39375 0.03073 0.39561 0.02969 0.39769 C 0.02865 0.40047 0.02761 0.40325 0.02657 0.40602 C 0.02605 0.4095 0.02587 0.4132 0.025 0.41644 C 0.02431 0.41945 0.02292 0.422 0.02188 0.42477 C 0.02084 0.42825 0.01997 0.43172 0.01875 0.43519 C 0.01789 0.43797 0.0165 0.44075 0.01563 0.44352 C 0.01007 0.46204 0.01546 0.45024 0.00938 0.46227 C 0.00712 0.47107 0.00625 0.47593 0.00157 0.48519 L -0.00468 0.49769 C -0.00572 0.49977 -0.00954 0.50487 -0.00781 0.50394 C -0.00104 0.50093 -0.00468 0.50232 0.00313 0.49977 C 0.00365 0.50186 0.00313 0.50556 0.00469 0.50602 C 0.0066 0.50672 0.00851 0.50417 0.00938 0.50186 C 0.0099 0.5007 0.0073 0.50186 0.00625 0.50186 " pathEditMode="relative" rAng="0" ptsTypes="AAAAA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5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24 C 0.00296 0.00232 0.01198 0.00162 0.01719 -0.00093 C 0.03195 -0.00833 0.01407 -0.00278 0.03125 -0.00741 C 0.0349 -0.00648 0.03855 -0.00648 0.04219 -0.00509 C 0.04428 -0.0044 0.04619 -0.00208 0.04844 -0.00093 C 0.05139 0.00069 0.05469 0.00185 0.05782 0.00324 C 0.0599 0.00509 0.06181 0.00741 0.06407 0.00926 C 0.06546 0.01088 0.06737 0.01181 0.06875 0.01343 C 0.07101 0.01667 0.07292 0.02037 0.075 0.02407 C 0.08143 0.03588 0.08108 0.03611 0.08594 0.04907 C 0.08976 0.07014 0.08907 0.0625 0.09063 0.08657 C 0.09063 0.0875 0.09167 0.12014 0.09375 0.12824 C 0.09428 0.13056 0.09584 0.13241 0.09688 0.13426 C 0.10053 0.13241 0.10469 0.13148 0.10782 0.12824 C 0.11268 0.12292 0.11615 0.11574 0.12032 0.10926 C 0.12553 0.10116 0.12917 0.09028 0.13594 0.08426 L 0.14063 0.08009 C 0.14115 0.08565 0.14132 0.09144 0.14219 0.09676 C 0.14289 0.10324 0.14549 0.10926 0.14532 0.11574 C 0.14428 0.14491 0.14323 0.14352 0.13438 0.16157 C 0.13178 0.15926 0.12848 0.15833 0.12657 0.15509 C 0.125 0.15301 0.12535 0.14977 0.125 0.14676 C 0.12431 0.14144 0.12396 0.13565 0.12344 0.13009 C 0.12448 0.12801 0.12796 0.11921 0.13125 0.11991 C 0.13369 0.12037 0.13542 0.12407 0.1375 0.12593 C 0.13941 0.13403 0.14375 0.14769 0.14375 0.15741 C 0.14375 0.15949 0.14271 0.16157 0.14219 0.16343 C 0.14063 0.1588 0.13785 0.15417 0.1375 0.14907 C 0.13681 0.14074 0.13768 0.13218 0.13907 0.12407 C 0.13976 0.11944 0.14219 0.11574 0.14375 0.11157 C 0.14428 0.10949 0.1448 0.10741 0.14532 0.10509 C 0.14636 0.10741 0.14757 0.10926 0.14844 0.11157 C 0.14914 0.11412 0.14966 0.1169 0.15 0.11991 C 0.15122 0.13148 0.15209 0.14352 0.15313 0.15509 C 0.15261 0.16343 0.15313 0.17222 0.15157 0.18009 C 0.1507 0.18426 0.14462 0.19583 0.14219 0.20093 C 0.14063 0.19676 0.13872 0.19282 0.1375 0.18843 C 0.13507 0.18032 0.13125 0.16343 0.13125 0.16366 C 0.12882 0.14236 0.1257 0.12037 0.12969 0.09907 C 0.13091 0.09144 0.1349 0.08519 0.1375 0.07824 C 0.1448 0.08241 0.15261 0.08519 0.15938 0.09074 C 0.16771 0.09745 0.17205 0.12685 0.17344 0.13241 C 0.17275 0.13796 0.1724 0.15347 0.16875 0.15926 C 0.16719 0.16181 0.16459 0.16204 0.1625 0.16343 C 0.1599 0.16296 0.15695 0.16343 0.15469 0.16157 C 0.14983 0.15764 0.14584 0.15232 0.14219 0.14676 C 0.13733 0.14005 0.13299 0.13102 0.13125 0.12176 C 0.12987 0.11505 0.12917 0.10787 0.12813 0.10093 C 0.13021 0.08634 0.12882 0.09398 0.13282 0.07824 C 0.13334 0.07593 0.13264 0.07245 0.13438 0.07176 L 0.13907 0.06991 C 0.14757 0.07199 0.14723 0.06991 0.15313 0.08009 C 0.15747 0.08819 0.16563 0.10509 0.16563 0.10532 C 0.16511 0.11482 0.16528 0.12477 0.16407 0.13426 C 0.1632 0.14097 0.16146 0.14722 0.15938 0.15324 C 0.15313 0.1706 0.15 0.17569 0.13907 0.18657 C 0.13716 0.18819 0.1349 0.18958 0.13282 0.19074 C 0.13021 0.19167 0.12761 0.19213 0.125 0.19259 C 0.12292 0.19213 0.12014 0.19259 0.11875 0.19074 C 0.11494 0.18565 0.11372 0.17639 0.1125 0.16991 C 0.11355 0.16157 0.11372 0.15301 0.11563 0.14491 C 0.11702 0.13819 0.11962 0.13218 0.12188 0.12593 C 0.12275 0.12315 0.12344 0.12014 0.125 0.11759 C 0.12674 0.11458 0.12917 0.11227 0.13125 0.10926 C 0.13282 0.10671 0.13386 0.10324 0.13594 0.10093 C 0.13959 0.09653 0.14983 0.08889 0.15469 0.08657 C 0.15816 0.08472 0.16198 0.0838 0.16563 0.08241 C 0.16928 0.0838 0.17327 0.0838 0.17657 0.08657 C 0.17796 0.08773 0.17761 0.09051 0.17813 0.09259 C 0.17865 0.09537 0.17917 0.09815 0.17969 0.10093 C 0.18073 0.10995 0.18178 0.11898 0.18282 0.12824 C 0.18178 0.14491 0.18143 0.16157 0.17969 0.17824 C 0.17744 0.19792 0.17535 0.20532 0.17188 0.21991 C 0.16789 0.20417 0.17309 0.22338 0.16719 0.20741 C 0.16632 0.20532 0.16598 0.20324 0.16563 0.20093 C 0.16372 0.19236 0.16372 0.19005 0.1625 0.18009 C 0.16198 0.16898 0.16094 0.1581 0.16094 0.14676 C 0.16094 0.13982 0.1625 0.1331 0.1625 0.12593 C 0.1625 0.11065 0.16146 0.09537 0.16094 0.08009 C 0.15209 0.08403 0.15643 0.08032 0.15157 0.09907 C 0.14428 0.12662 0.14584 0.12083 0.14063 0.14907 C 0.14011 0.15347 0.13716 0.17153 0.14063 0.17824 C 0.1415 0.17986 0.14375 0.17963 0.14532 0.18009 C 0.14688 0.17732 0.14862 0.175 0.15 0.17176 C 0.15105 0.16898 0.15244 0.15972 0.15313 0.15741 C 0.15886 0.1338 0.154 0.15857 0.15782 0.13843 C 0.15834 0.13241 0.15886 0.12616 0.15938 0.11991 C 0.1599 0.11157 0.15678 0.10116 0.16094 0.09491 C 0.1632 0.09097 0.16615 0.10185 0.16875 0.10509 C 0.17084 0.11204 0.17396 0.11875 0.175 0.12593 C 0.17726 0.14421 0.175 0.13287 0.17969 0.14907 C 0.18021 0.15093 0.18021 0.15347 0.18125 0.15509 C 0.18247 0.15764 0.18438 0.15926 0.18594 0.16157 C 0.18646 0.16343 0.18681 0.16574 0.1875 0.16759 C 0.18837 0.1706 0.18976 0.17315 0.19063 0.17593 C 0.19184 0.18148 0.19375 0.19259 0.19375 0.19282 C 0.19323 0.19676 0.19289 0.20116 0.19219 0.20509 C 0.19063 0.21296 0.18959 0.21806 0.18594 0.22407 C 0.18438 0.22616 0.18282 0.22824 0.18125 0.23009 C 0.17969 0.23171 0.17813 0.23333 0.17657 0.23426 C 0.175 0.23542 0.17344 0.23565 0.17188 0.23657 C 0.16875 0.23565 0.16546 0.23565 0.1625 0.23426 C 0.16059 0.23357 0.15938 0.23125 0.15782 0.23009 C 0.15625 0.22917 0.15469 0.2287 0.15313 0.22824 C 0.15105 0.22546 0.14879 0.22269 0.14688 0.21991 C 0.14549 0.21782 0.14497 0.21528 0.14375 0.21343 C 0.14237 0.21181 0.14028 0.21111 0.13907 0.20926 C 0.13612 0.20556 0.13386 0.20093 0.13125 0.19676 C 0.12796 0.18426 0.13125 0.19421 0.12032 0.17824 C 0.1165 0.17269 0.1033 0.15069 0.10157 0.14676 C 0.09896 0.1419 0.09271 0.12986 0.09063 0.12407 C 0.08924 0.1206 0.08872 0.1169 0.0875 0.11343 C 0.08664 0.11134 0.08525 0.10949 0.08438 0.10741 C 0.08212 0.10185 0.08021 0.0963 0.07813 0.09074 L 0.07188 0.07407 C 0.07084 0.0713 0.06997 0.06829 0.06875 0.06574 C 0.06112 0.05046 0.07032 0.06944 0.0625 0.05093 C 0.06146 0.04884 0.06025 0.04699 0.05938 0.04491 C 0.05816 0.04213 0.0573 0.03912 0.05625 0.03657 C 0.05417 0.03218 0.05209 0.02824 0.05 0.02407 L 0.04375 0.01157 L 0.04063 0.00509 C 0.03959 0.00324 0.0382 0.00116 0.0375 -0.00093 C 0.03646 -0.0037 0.03559 -0.00694 0.03438 -0.00926 C 0.03299 -0.01181 0.03108 -0.01343 0.02969 -0.01574 C 0.02778 -0.01852 0.02257 -0.03056 0.02188 -0.03241 C 0.0198 -0.03657 0.01563 -0.04491 0.01563 -0.04468 C 0.01441 -0.05069 0.01285 -0.06343 0.00782 -0.06574 L 0.00313 -0.06759 C 0.00157 -0.06898 -0.00052 -0.06991 -0.00156 -0.07176 C -0.00295 -0.07407 -0.00468 -0.08796 -0.00468 -0.08843 C -0.0052 -0.09074 -0.0059 -0.09259 -0.00625 -0.09491 C -0.00694 -0.09815 -0.00729 -0.10185 -0.00781 -0.10509 C -0.00833 -0.10741 -0.00902 -0.10926 -0.00937 -0.11157 C -0.01336 -0.12986 -0.00885 -0.11111 -0.0125 -0.12593 C -0.01197 -0.12824 -0.01232 -0.13102 -0.01093 -0.13241 C -0.00833 -0.13495 -0.00399 -0.13333 -0.00156 -0.13657 L -4.44444E-6 -0.13843 " pathEditMode="relative" rAng="0" ptsTypes="AAAAAAAAAAAAAAAAAAAAAAAAAAAAAAAAAAA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45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The file ^0 has been moved or deleted.Check that the path and file name are correct.The file ^0 has been moved or deleted.Check that the path and file name are correct.M 0 0 C 0.00399 -0.00116 0.00903 -0.00231 0.01232 -0.00602 C 0.01753 -0.0118 0.02118 -0.01967 0.02639 -0.025 C 0.04653 -0.04491 0.01788 -0.01574 0.03889 -0.03935 C 0.04357 -0.04467 0.04826 -0.0493 0.05295 -0.05416 C 0.05503 -0.05625 0.05694 -0.05879 0.0592 -0.06018 C 0.06337 -0.06296 0.06805 -0.06481 0.0717 -0.06852 C 0.07378 -0.07083 0.07569 -0.07338 0.07795 -0.075 C 0.08298 -0.07824 0.08819 -0.08171 0.09357 -0.08333 C 0.09583 -0.08379 0.10521 -0.08611 0.10764 -0.0875 C 0.10989 -0.08842 0.11163 -0.09074 0.11389 -0.09166 C 0.11805 -0.09282 0.12222 -0.09282 0.12639 -0.09352 L 0.13732 -0.0956 C 0.13993 -0.09491 0.14288 -0.09514 0.14514 -0.09352 C 0.14982 -0.09051 0.15069 -0.08426 0.15295 -0.07916 C 0.15399 -0.07685 0.15503 -0.075 0.15607 -0.07268 C 0.15659 -0.06805 0.15712 -0.06296 0.15764 -0.05833 C 0.15816 -0.05532 0.15937 -0.05278 0.1592 -0.05 C 0.15885 -0.03727 0.15764 -0.02477 0.15607 -0.0125 C 0.15555 -0.0081 0.15538 -0.00301 0.15295 0 L 0.14357 0.0125 C 0.14253 0.01065 0.14062 0.0088 0.14045 0.00648 C 0.13993 -0.00231 0.14184 -0.01829 0.14514 -0.02685 L 0.14826 -0.03518 C 0.14982 -0.03102 0.15156 -0.02708 0.15295 -0.02268 C 0.15573 -0.01481 0.15712 -0.00833 0.1592 0 C 0.16215 0.02662 0.16406 0.02894 0.16076 0.05417 C 0.1592 0.06736 0.1592 0.06551 0.15295 0.07084 C 0.15139 0.06945 0.14965 0.06875 0.14826 0.06667 C 0.14427 0.06088 0.13732 0.04815 0.13732 0.04815 C 0.1368 0.04445 0.13663 0.04097 0.13576 0.0375 C 0.13281 0.02408 0.12934 0.02639 0.1342 0.00834 C 0.13489 0.00602 0.13732 0.00556 0.13889 0.00417 C 0.14045 0.00556 0.14236 0.00648 0.14357 0.00834 C 0.14722 0.01412 0.1467 0.01852 0.14826 0.025 C 0.14913 0.02871 0.15034 0.03195 0.15139 0.03565 C 0.15034 0.05324 0.15295 0.06088 0.14514 0.07315 C 0.14392 0.075 0.14219 0.07616 0.14045 0.07732 C 0.13854 0.07824 0.13628 0.07871 0.1342 0.07917 C 0.13264 0.07871 0.1309 0.07871 0.12951 0.07732 C 0.12482 0.07199 0.12448 0.06783 0.12326 0.06065 C 0.12222 0.05371 0.12014 0.03982 0.12014 0.03982 C 0.12031 0.03843 0.12066 0.02107 0.12482 0.01898 C 0.12639 0.01806 0.12795 0.02037 0.12951 0.02084 C 0.13159 0.02639 0.13403 0.03195 0.13576 0.0375 C 0.14028 0.05278 0.14826 0.08334 0.14826 0.08334 C 0.1493 0.09259 0.15139 0.09977 0.14826 0.10834 C 0.1467 0.11296 0.14201 0.12084 0.14201 0.12084 C 0.14045 0.12037 0.13854 0.12037 0.13732 0.11898 C 0.13385 0.11412 0.13385 0.10602 0.13264 0.1 C 0.13177 0.09584 0.13055 0.09167 0.12951 0.0875 C 0.13003 0.075 0.13038 0.0625 0.13107 0.05 C 0.13142 0.04653 0.13177 0.04306 0.13264 0.03982 C 0.13333 0.03727 0.13455 0.03519 0.13576 0.03334 C 0.13715 0.03171 0.13889 0.03056 0.14045 0.02917 C 0.14305 0.03009 0.146 0.02963 0.14826 0.03148 C 0.15 0.03264 0.15034 0.03565 0.15139 0.0375 C 0.15955 0.05278 0.15295 0.03866 0.16076 0.05648 C 0.16128 0.05972 0.16163 0.06343 0.16232 0.06667 C 0.16319 0.07037 0.16528 0.07338 0.16545 0.07732 C 0.1658 0.08287 0.16475 0.08843 0.16389 0.09398 C 0.16163 0.10787 0.16319 0.10533 0.15607 0.10834 C 0.15347 0.10695 0.15052 0.10671 0.14826 0.10417 C 0.14479 0.10046 0.13802 0.0875 0.13576 0.08148 C 0.13455 0.07732 0.13368 0.07315 0.13264 0.06898 C 0.13212 0.06389 0.13177 0.05903 0.13107 0.05417 C 0.13073 0.05 0.12916 0.04607 0.12951 0.04167 C 0.13021 0.03334 0.13264 0.025 0.1342 0.01667 C 0.14062 0.02199 0.1434 0.02153 0.14514 0.03148 C 0.1467 0.03959 0.14826 0.05648 0.14826 0.05648 C 0.14774 0.06482 0.14791 0.07315 0.1467 0.08148 C 0.14635 0.08449 0.14201 0.09676 0.14045 0.1 C 0.13958 0.10232 0.13889 0.10486 0.13732 0.10648 C 0.13385 0.11019 0.12916 0.11111 0.12482 0.1125 C 0.12118 0.10926 0.11875 0.10834 0.11701 0.10232 C 0.11562 0.09676 0.11389 0.08565 0.11389 0.08565 C 0.11441 0.07593 0.11423 0.06597 0.11545 0.05648 C 0.11597 0.05324 0.11736 0.05046 0.11857 0.04815 C 0.121 0.04375 0.12864 0.03611 0.13107 0.03334 C 0.13732 0.03704 0.14392 0.03935 0.14982 0.04398 C 0.15243 0.04584 0.15416 0.04931 0.15607 0.05232 C 0.15833 0.05556 0.16059 0.05903 0.16232 0.0625 C 0.16458 0.0669 0.16736 0.07685 0.16857 0.08148 C 0.16805 0.0875 0.16875 0.09421 0.16701 0.1 C 0.16649 0.10209 0.16389 0.10301 0.16232 0.10232 C 0.15972 0.1007 0.15798 0.09676 0.15607 0.09398 C 0.15486 0.0919 0.15399 0.08982 0.15295 0.0875 C 0.15034 0.08148 0.14809 0.075 0.14514 0.06898 C 0.14375 0.06597 0.14201 0.06343 0.14045 0.06065 C 0.13993 0.05695 0.13958 0.05347 0.13889 0.05 C 0.13854 0.04722 0.13732 0.04468 0.13732 0.04167 C 0.13732 0.03681 0.13784 0.03195 0.13889 0.02732 C 0.13941 0.02477 0.14062 0.02246 0.14201 0.02084 C 0.1434 0.01968 0.14514 0.01945 0.1467 0.01898 C 0.15746 0.02246 0.15278 0.01945 0.16389 0.03565 C 0.16614 0.03889 0.16823 0.04236 0.17014 0.04584 C 0.17465 0.05417 0.17812 0.06158 0.18107 0.07084 C 0.18246 0.075 0.18316 0.07917 0.1842 0.08334 C 0.18611 0.09838 0.18715 0.09931 0.1842 0.11667 C 0.18368 0.11991 0.18281 0.12292 0.18107 0.125 C 0.18003 0.12662 0.17795 0.12639 0.17639 0.12732 L 0.16545 0.125 C 0.16128 0.12431 0.15712 0.12408 0.15295 0.12315 C 0.14878 0.12199 0.14462 0.12037 0.14045 0.11898 C 0.13559 0.11713 0.12812 0.11343 0.12326 0.11065 C 0.12118 0.10926 0.11909 0.10787 0.11701 0.10648 C 0.11545 0.10417 0.11371 0.10255 0.11232 0.1 C 0.11007 0.09607 0.10607 0.0875 0.10607 0.0875 C 0.10295 0.07084 0.10382 0.07871 0.10607 0.05 C 0.10659 0.04398 0.1085 0.0375 0.11232 0.03334 C 0.11458 0.03125 0.11753 0.03056 0.12014 0.02917 C 0.1217 0.03009 0.12344 0.03009 0.12482 0.03148 C 0.12778 0.0338 0.13038 0.03658 0.13264 0.03982 C 0.13489 0.04259 0.13767 0.05093 0.13889 0.05417 C 0.13837 0.06482 0.13854 0.07523 0.13732 0.08565 C 0.13698 0.08866 0.13628 0.09537 0.1342 0.09398 C 0.13125 0.0919 0.13107 0.08148 0.13107 0.08148 C 0.13142 0.07778 0.13212 0.05903 0.1342 0.05232 C 0.13507 0.05 0.13628 0.04815 0.13732 0.04584 C 0.13854 0.04121 0.13871 0.03658 0.14357 0.03565 C 0.14583 0.03519 0.14774 0.03704 0.14982 0.0375 C 0.15243 0.04121 0.15503 0.04468 0.15764 0.04815 C 0.16024 0.05093 0.16337 0.05301 0.16545 0.05648 C 0.16771 0.05972 0.1717 0.0706 0.17326 0.075 C 0.17378 0.07917 0.17517 0.08334 0.17482 0.0875 C 0.17448 0.09375 0.1717 0.10139 0.16857 0.10648 C 0.16719 0.10857 0.16562 0.11065 0.16389 0.1125 C 0.1625 0.11412 0.16094 0.11574 0.1592 0.11667 C 0.15781 0.11783 0.15607 0.11806 0.15451 0.11898 C 0.14253 0.11806 0.13055 0.11783 0.11857 0.11667 C 0.11545 0.11644 0.11232 0.11597 0.1092 0.11482 C 0.05972 0.09537 0.10868 0.11181 0.08576 0.10417 L 0.07639 0.09584 L 0.0717 0.09167 C 0.06719 0.08264 0.06805 0.0838 0.06076 0.07315 C 0.05937 0.07084 0.05746 0.06921 0.05607 0.06667 C 0.05486 0.06435 0.05416 0.06111 0.05295 0.05834 C 0.05 0.05209 0.0467 0.04584 0.04357 0.03982 C 0.04253 0.0375 0.04166 0.03542 0.04045 0.03334 C 0.03889 0.03056 0.03732 0.02801 0.03576 0.025 C 0.03472 0.02315 0.03385 0.02084 0.03264 0.01898 C 0.03125 0.01667 0.02934 0.01505 0.02795 0.0125 C 0.02569 0.00857 0.0217 0 0.0217 0 C 0.02118 -0.00324 0.02083 -0.00694 0.02014 -0.01018 C 0.01979 -0.0125 0.01909 -0.01435 0.01857 -0.01666 C 0.01805 -0.01921 0.01753 -0.02199 0.01701 -0.025 C 0.01649 -0.02824 0.01614 -0.03194 0.01545 -0.03518 C 0.01302 -0.05 0.0151 -0.03773 0.01232 -0.05 C 0.0118 -0.05254 0.01198 -0.05579 0.01076 -0.05833 C 0.00903 -0.0625 0.00451 -0.06597 0.00139 -0.06852 L 0 -0.075 " pathEditMode="relative" ptsTypes="AAAAAAAAAAAAAAAAAAAAAAAAAAAAAAA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16 0.00278 0.0085 0.00509 0.0125 0.00834 C 0.02222 0.01713 0.01146 0.00787 0.02344 0.01667 C 0.02604 0.01875 0.02847 0.02107 0.03125 0.02292 C 0.0342 0.02523 0.03732 0.02732 0.04062 0.02917 C 0.05069 0.03519 0.0585 0.03982 0.06875 0.04375 C 0.07083 0.04468 0.07291 0.04514 0.075 0.04584 C 0.08229 0.05255 0.07778 0.04931 0.08906 0.05417 L 0.09375 0.05625 C 0.09531 0.05834 0.09705 0.06042 0.09844 0.0625 C 0.10278 0.06968 0.10052 0.06736 0.10312 0.075 C 0.10885 0.09306 0.10416 0.075 0.10781 0.08959 C 0.10989 0.08681 0.11198 0.08426 0.11406 0.08125 C 0.11614 0.07801 0.11788 0.07408 0.12031 0.07084 C 0.12639 0.06227 0.13281 0.05417 0.13906 0.04584 C 0.14323 0.04028 0.14774 0.03334 0.15312 0.02917 C 0.15451 0.02824 0.15625 0.02778 0.15781 0.02709 C 0.15989 0.02847 0.16215 0.0294 0.16406 0.03125 C 0.16701 0.03472 0.16736 0.03935 0.16875 0.04375 C 0.17066 0.05093 0.175 0.06459 0.175 0.06459 C 0.17552 0.06806 0.17587 0.07176 0.17656 0.075 C 0.17691 0.07801 0.17812 0.08056 0.17812 0.08334 C 0.17812 0.08611 0.17569 0.09514 0.175 0.09792 C 0.17291 0.09722 0.17031 0.09769 0.16875 0.09584 C 0.16736 0.09468 0.16771 0.09167 0.16719 0.08959 C 0.16614 0.08681 0.16493 0.08426 0.16406 0.08125 C 0.16284 0.07801 0.16198 0.07431 0.16094 0.07084 C 0.16041 0.06597 0.15989 0.06111 0.15937 0.05625 C 0.15885 0.05209 0.15781 0.04815 0.15781 0.04375 C 0.15781 0.03403 0.15885 0.02431 0.15937 0.01459 C 0.16805 0.01759 0.16719 0.01459 0.16719 0.03125 C 0.16719 0.06088 0.16701 0.05486 0.16094 0.07709 C 0.16024 0.07917 0.16024 0.08171 0.15937 0.08334 C 0.15816 0.08588 0.15625 0.0875 0.15469 0.08959 C 0.15364 0.0875 0.15225 0.08565 0.15156 0.08334 C 0.15069 0.08079 0.14861 0.06644 0.14844 0.06459 C 0.14948 0.04861 0.15017 0.03264 0.15156 0.01667 C 0.15173 0.01459 0.15139 0.01042 0.15312 0.01042 C 0.15486 0.01042 0.15521 0.01459 0.15625 0.01667 C 0.15573 0.02917 0.15642 0.0419 0.15469 0.05417 C 0.15104 0.07894 0.14791 0.07709 0.14062 0.09375 C 0.1375 0.1007 0.13576 0.10926 0.13125 0.11459 C 0.1283 0.11806 0.12187 0.12292 0.12187 0.12292 C 0.11979 0.12222 0.11736 0.12269 0.11562 0.12084 C 0.11146 0.1169 0.10469 0.10625 0.10469 0.10625 C 0.10364 0.09931 0.10104 0.09259 0.10156 0.08542 C 0.10208 0.07847 0.10225 0.06459 0.10469 0.05625 C 0.10538 0.05347 0.10677 0.0507 0.10781 0.04792 C 0.10937 0.05139 0.11111 0.05486 0.1125 0.05834 C 0.11371 0.0625 0.11458 0.06667 0.11562 0.07084 C 0.11875 0.08496 0.12291 0.10371 0.125 0.11875 C 0.12621 0.12847 0.12812 0.14792 0.12812 0.14792 C 0.1276 0.15486 0.12639 0.17593 0.12656 0.16875 C 0.12708 0.13681 0.12795 0.10486 0.12969 0.07292 C 0.13003 0.06528 0.13142 0.05764 0.13281 0.05 C 0.13455 0.04005 0.13819 0.02454 0.14219 0.01459 C 0.14444 0.0088 0.15 -0.00208 0.15 -0.00208 C 0.15052 0.00209 0.15069 0.00648 0.15156 0.01042 C 0.15764 0.04028 0.15173 -0.00254 0.15781 0.03542 C 0.15903 0.04375 0.15955 0.05232 0.16094 0.06042 L 0.1625 0.07084 C 0.16198 0.07639 0.16389 0.08357 0.16094 0.0875 C 0.15903 0.09005 0.15659 0.08357 0.15469 0.08125 C 0.15087 0.07709 0.14514 0.06829 0.14375 0.0625 L 0.14062 0.05 C 0.14114 0.04722 0.14132 0.03912 0.14219 0.04167 C 0.14548 0.05278 0.14253 0.09074 0.14219 0.09584 C 0.14184 0.09884 0.14114 0.10162 0.14062 0.10417 C 0.1401 0.10648 0.13871 0.11273 0.13906 0.11042 C 0.13975 0.10486 0.14132 0.09954 0.14219 0.09375 C 0.14323 0.08681 0.14323 0.07963 0.14531 0.07292 C 0.14635 0.06945 0.14739 0.06621 0.14844 0.0625 C 0.14896 0.05996 0.14913 0.05695 0.15 0.05417 C 0.15069 0.05139 0.15225 0.04884 0.15312 0.04584 C 0.15729 0.03171 0.15434 0.03658 0.15937 0.025 C 0.16024 0.02292 0.16111 0.0206 0.1625 0.01875 C 0.16371 0.01713 0.16562 0.01597 0.16719 0.01459 C 0.16996 0.00903 0.16996 0.00718 0.175 0.00417 C 0.17795 0.00255 0.18437 0 0.18437 0 C 0.18594 0.00209 0.18732 0.0044 0.18906 0.00625 C 0.19045 0.00787 0.19236 0.0088 0.19375 0.01042 C 0.19496 0.01227 0.19583 0.01459 0.19687 0.01667 C 0.19791 0.02084 0.1993 0.025 0.2 0.02917 C 0.20173 0.04398 0.20052 0.03773 0.20312 0.04792 C 0.20225 0.05602 0.20104 0.07408 0.19844 0.08125 C 0.19739 0.08403 0.19635 0.08704 0.19531 0.08959 C 0.19427 0.0919 0.19323 0.09398 0.19219 0.09584 C 0.19062 0.09815 0.18906 0.10023 0.1875 0.10209 C 0.18333 0.10671 0.18281 0.10625 0.17812 0.10834 C 0.17135 0.10764 0.16441 0.1081 0.15781 0.10625 C 0.15434 0.10533 0.15156 0.10209 0.14844 0.1 C 0.14132 0.09584 0.14236 0.10046 0.13437 0.08959 C 0.13281 0.0875 0.13142 0.08519 0.12969 0.08334 C 0.12621 0.08033 0.12222 0.07824 0.11875 0.075 C 0.11597 0.07269 0.11371 0.06921 0.11094 0.06667 C 0.10885 0.06505 0.10659 0.06435 0.10469 0.0625 C 0.08524 0.0463 0.1125 0.06736 0.09219 0.04792 C 0.0908 0.04676 0.08906 0.04653 0.0875 0.04584 C 0.07691 0.03658 0.08975 0.04838 0.075 0.03334 C 0.07344 0.03195 0.0717 0.03102 0.07031 0.02917 C 0.06805 0.02662 0.06632 0.02361 0.06406 0.02084 C 0.0625 0.01921 0.06076 0.01829 0.05937 0.01667 C 0.05503 0.01273 0.05104 0.00834 0.04687 0.00417 C 0.04479 0.00209 0.04271 0 0.04062 -0.00208 C 0.03489 -0.00694 0.03073 -0.01018 0.02656 -0.01875 C 0.01875 -0.03426 0.02882 -0.01504 0.01875 -0.03125 C 0.01753 -0.0331 0.01684 -0.03541 0.01562 -0.0375 C 0.01423 -0.03958 0.01232 -0.0412 0.01094 -0.04375 C 0.00868 -0.04768 0.00677 -0.05208 0.00469 -0.05625 L 0.00156 -0.0625 C -0.00052 -0.0706 0 -0.06643 0 -0.07477 " pathEditMode="relative" ptsTypes="AAA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0277 0.0059 -0.00486 0.00781 -0.00833 C 0.02118 -0.03148 0.03507 -0.07708 0.04219 -0.09814 C 0.04653 -0.11064 0.0533 -0.13495 0.05781 -0.14398 C 0.06667 -0.16111 0.0743 -0.17986 0.08437 -0.19583 C 0.08698 -0.2 0.08958 -0.20439 0.09219 -0.20833 C 0.09566 -0.21342 0.09983 -0.2199 0.10469 -0.22314 C 0.10625 -0.22407 0.10781 -0.22453 0.10937 -0.225 C 0.11094 -0.22222 0.11285 -0.2199 0.11406 -0.21666 C 0.11944 -0.20393 0.11892 -0.18912 0.12031 -0.175 C 0.11979 -0.15926 0.11458 -0.14213 0.11875 -0.12731 C 0.1217 -0.11713 0.12239 -0.14838 0.125 -0.15833 C 0.13559 -0.19838 0.14045 -0.2243 0.15937 -0.25416 C 0.1625 -0.25926 0.16667 -0.2625 0.17031 -0.26666 C 0.17239 -0.24977 0.17621 -0.22523 0.175 -0.20833 C 0.17257 -0.17245 0.16788 -0.14791 0.15625 -0.11666 C 0.15382 -0.10995 0.15 -0.10416 0.14687 -0.09814 C 0.14531 -0.09953 0.14219 -0.09977 0.14219 -0.10231 C 0.14219 -0.17592 0.1434 -0.16852 0.14844 -0.14814 C 0.14792 -0.13287 0.14687 -0.0868 0.14687 -0.10231 C 0.14687 -0.12453 0.14757 -0.14676 0.14844 -0.16898 C 0.14861 -0.17453 0.1493 -0.18009 0.15 -0.18564 C 0.15382 -0.21342 0.15243 -0.2074 0.15781 -0.225 C 0.16059 -0.21389 0.16198 -0.20995 0.16094 -0.19398 C 0.16007 -0.18102 0.15989 -0.13796 0.15 -0.11666 C 0.14861 -0.11389 0.14687 -0.11111 0.14531 -0.10833 C 0.13871 -0.13264 0.13576 -0.14027 0.13281 -0.16898 C 0.1316 -0.18125 0.13177 -0.19398 0.13125 -0.20648 C 0.13177 -0.2162 0.13194 -0.22592 0.13281 -0.23564 C 0.13299 -0.23773 0.13281 -0.24166 0.13437 -0.24166 C 0.13785 -0.24166 0.14062 -0.2375 0.14375 -0.23564 C 0.14687 -0.22639 0.15035 -0.21759 0.15312 -0.20833 C 0.15642 -0.19722 0.16267 -0.16227 0.16406 -0.15416 C 0.16441 -0.15069 0.16753 -0.12731 0.16406 -0.12083 C 0.16285 -0.11852 0.15989 -0.11944 0.15781 -0.11898 C 0.14757 -0.13588 0.13837 -0.15069 0.12969 -0.17083 C 0.12604 -0.17939 0.12448 -0.18889 0.12187 -0.19814 C 0.12153 -0.20139 0.11614 -0.22754 0.12031 -0.23564 C 0.12153 -0.23796 0.12448 -0.23703 0.12656 -0.2375 C 0.12812 -0.23426 0.13021 -0.23102 0.13125 -0.22731 C 0.13437 -0.2162 0.13576 -0.20509 0.1375 -0.19398 C 0.13646 -0.175 0.1368 -0.15625 0.13437 -0.1375 C 0.13177 -0.11713 0.12413 -0.10439 0.11406 -0.08981 C 0.11285 -0.08796 0.11094 -0.08703 0.10937 -0.08564 C 0.10816 -0.09375 0.10451 -0.11736 0.10469 -0.12083 C 0.10608 -0.15416 0.11667 -0.19745 0.125 -0.22731 C 0.12917 -0.24189 0.13785 -0.26088 0.14531 -0.27314 C 0.14653 -0.275 0.14844 -0.27592 0.15 -0.27731 C 0.15208 -0.27639 0.15469 -0.27708 0.15625 -0.275 C 0.16371 -0.26597 0.17118 -0.25277 0.175 -0.23981 C 0.17743 -0.23148 0.17917 -0.22314 0.18125 -0.21481 C 0.18177 -0.20833 0.18333 -0.20231 0.18281 -0.19583 C 0.18177 -0.18171 0.17899 -0.16898 0.17187 -0.15833 C 0.16962 -0.15509 0.16684 -0.15254 0.16406 -0.15 C 0.16267 -0.14884 0.16094 -0.14861 0.15937 -0.14814 C 0.15417 -0.14953 0.14861 -0.14953 0.14375 -0.15231 C 0.13455 -0.15717 0.12621 -0.17245 0.12031 -0.18148 C 0.11823 -0.19027 0.11562 -0.1993 0.11406 -0.20833 C 0.11146 -0.22384 0.11233 -0.24143 0.11562 -0.25648 C 0.11667 -0.26111 0.11979 -0.26481 0.12187 -0.26898 C 0.12344 -0.26759 0.12552 -0.26666 0.12656 -0.26481 C 0.13125 -0.25625 0.13559 -0.24722 0.13906 -0.2375 C 0.14167 -0.23032 0.14635 -0.2081 0.14844 -0.19814 C 0.14635 -0.18009 0.14496 -0.1618 0.14219 -0.14398 C 0.14184 -0.14143 0.14062 -0.13912 0.13906 -0.1375 C 0.13785 -0.13634 0.13594 -0.13611 0.13437 -0.13564 C 0.12101 -0.14745 0.11979 -0.14606 0.11094 -0.17314 C 0.10868 -0.18009 0.10885 -0.18842 0.10781 -0.19583 C 0.10868 -0.20069 0.10989 -0.21944 0.11719 -0.22083 C 0.12153 -0.22199 0.12552 -0.21805 0.12969 -0.21666 C 0.13437 -0.20671 0.1493 -0.17592 0.15 -0.16898 C 0.15156 -0.15555 0.14826 -0.14213 0.14531 -0.12916 C 0.14444 -0.12546 0.14114 -0.12361 0.13906 -0.12083 C 0.13489 -0.12222 0.12969 -0.12106 0.12656 -0.125 C 0.11684 -0.13819 0.11614 -0.15856 0.11406 -0.175 C 0.1151 -0.18148 0.11614 -0.18773 0.11719 -0.19398 C 0.11771 -0.19676 0.11771 -0.19977 0.11875 -0.20231 C 0.12031 -0.20555 0.12292 -0.20787 0.125 -0.21064 C 0.12708 -0.20972 0.13003 -0.21088 0.13125 -0.20833 C 0.13767 -0.1956 0.13906 -0.17268 0.14062 -0.15833 C 0.13871 -0.1331 0.14028 -0.11898 0.13125 -0.09814 C 0.12986 -0.09467 0.12708 -0.09259 0.125 -0.08981 C 0.12239 -0.09305 0.1191 -0.09583 0.11719 -0.1 C 0.1092 -0.11782 0.10729 -0.14722 0.10469 -0.16481 C 0.10694 -0.18865 0.10399 -0.19328 0.1125 -0.20833 C 0.11389 -0.21088 0.11562 -0.2125 0.11719 -0.21481 C 0.12239 -0.21389 0.12778 -0.21458 0.13281 -0.2125 C 0.1368 -0.21111 0.14028 -0.20717 0.14375 -0.20416 C 0.14774 -0.20092 0.15347 -0.19444 0.15625 -0.18981 C 0.15816 -0.18657 0.15937 -0.18287 0.16094 -0.17916 C 0.15868 -0.15972 0.1592 -0.14537 0.15312 -0.12916 C 0.15174 -0.12569 0.15017 -0.12222 0.14844 -0.11898 C 0.14705 -0.11597 0.14583 -0.1125 0.14375 -0.11064 C 0.14201 -0.10879 0.13958 -0.10926 0.1375 -0.10833 C 0.1276 -0.11111 0.12135 -0.11227 0.11094 -0.11898 C 0.09965 -0.12592 0.10174 -0.12754 0.09531 -0.1375 C 0.09132 -0.14398 0.08611 -0.14907 0.08281 -0.15648 C 0.07587 -0.17222 0.05799 -0.23564 0.05625 -0.24814 C 0.05469 -0.25972 0.05364 -0.27176 0.05156 -0.28333 C 0.05052 -0.28981 0.04965 -0.29606 0.04844 -0.30231 C 0.04809 -0.30509 0.04739 -0.30764 0.04687 -0.31064 C 0.04635 -0.31458 0.04618 -0.31898 0.04531 -0.32314 C 0.04462 -0.32731 0.04305 -0.33125 0.04219 -0.33564 C 0.04062 -0.34467 0.04114 -0.34375 0.0375 -0.35231 C 0.03507 -0.35787 0.02847 -0.36944 0.025 -0.37083 L 0.01094 -0.37731 C 0.00937 -0.37777 0.00799 -0.37916 0.00625 -0.37916 L -0.00451 -0.37916 " pathEditMode="relative" ptsTypes="AAAAAAAAAAA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0.00093 0.00295 0.00139 0.00434 0.00278 C 0.00521 0.00394 0.00556 0.00579 0.00642 0.00718 C 0.00712 0.00833 0.00799 0.00903 0.00868 0.01019 C 0.01024 0.01296 0.01146 0.01597 0.01302 0.01875 C 0.01372 0.02014 0.01406 0.02222 0.0151 0.02315 C 0.01615 0.02408 0.01736 0.025 0.0184 0.02593 C 0.01979 0.02755 0.02118 0.02917 0.02274 0.03033 C 0.02378 0.03125 0.02483 0.03125 0.02604 0.03195 C 0.02812 0.03125 0.03038 0.03102 0.03247 0.03033 C 0.03507 0.02963 0.03785 0.02778 0.0401 0.02593 C 0.04201 0.02477 0.04392 0.02338 0.04549 0.02176 C 0.05035 0.01713 0.05573 0.0132 0.05972 0.00718 C 0.07396 -0.01458 0.06059 0.00648 0.07604 -0.02037 C 0.08368 -0.03356 0.09722 -0.0544 0.10417 -0.07106 C 0.10885 -0.08194 0.11302 -0.09329 0.11736 -0.1044 C 0.1191 -0.10903 0.12153 -0.11366 0.12274 -0.11875 C 0.12569 -0.13079 0.12656 -0.13241 0.12812 -0.14491 C 0.12951 -0.15555 0.13125 -0.19004 0.13142 -0.1912 C 0.13177 -0.19467 0.13229 -0.19792 0.13247 -0.20139 C 0.13264 -0.20324 0.13316 -0.22106 0.13576 -0.22454 C 0.13646 -0.22546 0.13733 -0.22639 0.13802 -0.22754 C 0.1401 -0.23171 0.13924 -0.23356 0.14236 -0.23611 C 0.14566 -0.23912 0.14722 -0.23912 0.15104 -0.24051 C 0.15243 -0.24004 0.15417 -0.24028 0.15538 -0.23912 C 0.15764 -0.23634 0.16024 -0.2287 0.16181 -0.22454 C 0.1625 -0.21875 0.16458 -0.21296 0.16406 -0.20717 C 0.16337 -0.2 0.16285 -0.19259 0.16181 -0.18542 C 0.16146 -0.18287 0.16042 -0.18055 0.15972 -0.17824 C 0.15781 -0.17268 0.15712 -0.1706 0.15312 -0.16667 C 0.15191 -0.16528 0.15017 -0.16458 0.14878 -0.16366 C 0.14774 -0.16412 0.14635 -0.16412 0.14549 -0.16528 C 0.14271 -0.16898 0.13802 -0.17824 0.13802 -0.17824 C 0.13715 -0.18102 0.13628 -0.18379 0.13576 -0.1868 C 0.13194 -0.2125 0.13872 -0.24907 0.14236 -0.26805 C 0.14635 -0.28981 0.14948 -0.28611 0.15642 -0.29699 C 0.15729 -0.29838 0.15764 -0.30023 0.15851 -0.30139 C 0.15955 -0.30231 0.16076 -0.30231 0.16181 -0.30278 C 0.1625 -0.30139 0.16319 -0.29977 0.16406 -0.29838 C 0.1651 -0.29653 0.16649 -0.29467 0.16736 -0.29259 C 0.16858 -0.28935 0.16944 -0.28588 0.17049 -0.28241 C 0.1717 -0.2787 0.17292 -0.27477 0.17378 -0.27083 C 0.17483 -0.2662 0.17535 -0.26134 0.17604 -0.25648 C 0.17847 -0.23935 0.17778 -0.24398 0.17917 -0.22893 C 0.17865 -0.22176 0.1783 -0.21667 0.17708 -0.21018 C 0.17674 -0.20856 0.17639 -0.20717 0.17604 -0.20579 C 0.16823 -0.20833 0.17274 -0.20579 0.16406 -0.21736 C 0.16215 -0.21967 0.16007 -0.22176 0.15851 -0.22454 C 0.14792 -0.24444 0.15799 -0.225 0.14878 -0.24491 C 0.14375 -0.25579 0.14479 -0.25046 0.14236 -0.26227 C 0.14149 -0.26597 0.13802 -0.27662 0.1401 -0.27384 C 0.14462 -0.26782 0.14253 -0.27106 0.1467 -0.26366 C 0.1474 -0.26018 0.14826 -0.25694 0.14878 -0.25347 C 0.14931 -0.25069 0.15069 -0.23403 0.15104 -0.23171 C 0.14931 -0.20208 0.15191 -0.22222 0.14774 -0.20579 C 0.14722 -0.20393 0.1474 -0.20162 0.1467 -0.2 C 0.14583 -0.19815 0.14444 -0.19699 0.1434 -0.1956 C 0.1408 -0.19606 0.13802 -0.1956 0.13576 -0.19699 C 0.12795 -0.20231 0.11944 -0.21597 0.11615 -0.22592 L 0.11302 -0.23611 C 0.11163 -0.24884 0.11076 -0.25139 0.11302 -0.26667 C 0.11354 -0.27014 0.11753 -0.28055 0.11944 -0.28403 C 0.12205 -0.28866 0.12431 -0.28958 0.12812 -0.29259 C 0.13073 -0.29213 0.13368 -0.29305 0.13576 -0.2912 C 0.1375 -0.28958 0.14497 -0.27592 0.1467 -0.27083 C 0.14757 -0.26805 0.14809 -0.26504 0.14878 -0.26227 C 0.14913 -0.25879 0.14948 -0.25555 0.14983 -0.25208 C 0.15017 -0.24907 0.15104 -0.24629 0.15104 -0.24329 C 0.15104 -0.23912 0.15035 -0.23472 0.14983 -0.23032 C 0.14931 -0.22569 0.14844 -0.22176 0.14549 -0.21875 C 0.14358 -0.21667 0.14115 -0.21597 0.13906 -0.21435 C 0.13733 -0.21458 0.12986 -0.21528 0.12708 -0.21736 C 0.12552 -0.21852 0.12413 -0.22014 0.12274 -0.22176 C 0.11997 -0.23264 0.12101 -0.22731 0.11944 -0.2375 C 0.12014 -0.24143 0.12066 -0.24537 0.1217 -0.24907 C 0.12257 -0.25324 0.125 -0.25764 0.12708 -0.26088 C 0.12847 -0.26273 0.12969 -0.26504 0.13142 -0.26667 C 0.1342 -0.26898 0.1401 -0.27245 0.1401 -0.27245 C 0.14271 -0.27106 0.14444 -0.27083 0.1467 -0.26805 C 0.14913 -0.26481 0.15069 -0.26065 0.15208 -0.25648 C 0.15278 -0.25393 0.15365 -0.25162 0.15417 -0.24907 C 0.15573 -0.24352 0.15851 -0.23171 0.15851 -0.23171 C 0.16007 -0.21829 0.16024 -0.22199 0.15851 -0.20579 C 0.15833 -0.2037 0.15816 -0.20185 0.15747 -0.2 C 0.15642 -0.19629 0.15399 -0.19375 0.15208 -0.1912 C 0.15017 -0.19167 0.14809 -0.19143 0.1467 -0.19259 C 0.14514 -0.19398 0.14149 -0.20139 0.1401 -0.20417 C 0.13941 -0.20717 0.13889 -0.21018 0.13802 -0.21296 C 0.13698 -0.21597 0.13559 -0.21875 0.13472 -0.22176 C 0.13368 -0.225 0.13316 -0.22847 0.13247 -0.23171 C 0.13125 -0.24305 0.13021 -0.24815 0.13247 -0.26088 C 0.13403 -0.26875 0.13524 -0.27754 0.13906 -0.28403 C 0.14844 -0.29954 0.1434 -0.29653 0.15104 -0.29977 C 0.15208 -0.30092 0.15295 -0.30208 0.15417 -0.30278 C 0.15712 -0.30417 0.16302 -0.30555 0.16302 -0.30555 C 0.1684 -0.30509 0.17378 -0.30509 0.17917 -0.30417 C 0.18038 -0.30417 0.1816 -0.3037 0.18247 -0.30278 C 0.18351 -0.30162 0.18403 -0.29977 0.18472 -0.29838 L 0.18681 -0.28981 L 0.18802 -0.28542 C 0.1875 -0.27963 0.18733 -0.27384 0.18681 -0.26805 C 0.18646 -0.26342 0.18437 -0.25764 0.18351 -0.25347 C 0.18316 -0.25162 0.18299 -0.24954 0.18247 -0.24768 C 0.18073 -0.24143 0.18038 -0.24305 0.17812 -0.2375 C 0.17743 -0.23565 0.17691 -0.23356 0.17604 -0.23171 C 0.17431 -0.22847 0.17274 -0.22847 0.17049 -0.22592 C 0.16858 -0.22361 0.1658 -0.21875 0.16302 -0.21736 C 0.16007 -0.21597 0.15712 -0.21528 0.15417 -0.21435 L 0.14878 -0.21296 C 0.1467 -0.2125 0.14444 -0.21204 0.14236 -0.21157 C 0.1408 -0.21111 0.13941 -0.21065 0.13802 -0.21018 C 0.13681 -0.20972 0.13576 -0.20879 0.13472 -0.20856 C 0.12969 -0.20787 0.12448 -0.20764 0.11944 -0.20717 C 0.1184 -0.20671 0.11736 -0.20602 0.11615 -0.20579 C 0.10903 -0.20301 0.10833 -0.20301 0.10208 -0.20139 C 0.10069 -0.20046 0.09913 -0.1993 0.09774 -0.19838 C 0.0967 -0.19792 0.09549 -0.19768 0.09444 -0.19699 C 0.09323 -0.19629 0.09236 -0.19491 0.09115 -0.19421 C 0.08958 -0.19305 0.08507 -0.19167 0.08368 -0.1912 C 0.06788 -0.17546 0.08767 -0.19421 0.07604 -0.18542 C 0.07448 -0.18426 0.07326 -0.18241 0.0717 -0.18102 C 0.06094 -0.17292 0.07656 -0.1875 0.0651 -0.17685 C 0.06372 -0.17546 0.06233 -0.17384 0.06076 -0.17245 C 0.06076 -0.17245 0.0526 -0.16528 0.05104 -0.16366 C 0.04983 -0.16273 0.04878 -0.1618 0.04774 -0.16088 C 0.04201 -0.15509 0.04497 -0.15764 0.03906 -0.15347 C 0.03802 -0.15208 0.03698 -0.15046 0.03576 -0.1493 C 0.03108 -0.14398 0.03351 -0.14884 0.02934 -0.1419 C 0.02847 -0.14074 0.02795 -0.13889 0.02708 -0.13773 C 0.02604 -0.13611 0.02483 -0.13495 0.02378 -0.13333 C 0.02257 -0.13148 0.0217 -0.1294 0.02049 -0.12754 C 0.01997 -0.12639 0.01892 -0.12569 0.0184 -0.12454 C 0.01684 -0.12176 0.01562 -0.11875 0.01406 -0.11597 C 0.01354 -0.11504 0.0092 -0.10741 0.00868 -0.10579 C 0.00764 -0.10301 0.00712 -0.1 0.00642 -0.09699 C 0.00486 -0.09074 0.00556 -0.09421 0.00434 -0.08704 C 0.00469 -0.08449 0.00538 -0.08217 0.00538 -0.07963 C 0.00538 -0.07546 0.00347 -0.07407 0.00104 -0.07245 C 0.00069 -0.07222 0.00035 -0.07245 0 -0.07245 " pathEditMode="relative" ptsTypes="AAAAAAAAAAAAAAA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-0.00139 0.00312 -0.00232 0.00434 -0.0044 C 0.0066 -0.00834 0.0066 -0.01435 0.00746 -0.01875 C 0.00885 -0.0257 0.0118 -0.03912 0.0118 -0.03912 C 0.01354 -0.05672 0.01302 -0.05347 0.01736 -0.07685 C 0.01805 -0.08079 0.01857 -0.08472 0.01944 -0.08843 C 0.02031 -0.09236 0.02187 -0.09607 0.02274 -0.1 C 0.025 -0.11019 0.02708 -0.12037 0.02916 -0.13056 C 0.03038 -0.13635 0.03073 -0.14236 0.03246 -0.14792 C 0.04357 -0.18334 0.03194 -0.14699 0.04444 -0.18264 C 0.04809 -0.19329 0.05156 -0.20394 0.05538 -0.21459 C 0.05694 -0.21945 0.05851 -0.22454 0.06076 -0.22894 C 0.0625 -0.23287 0.06423 -0.23681 0.06614 -0.24074 C 0.06962 -0.24746 0.07378 -0.25371 0.07708 -0.26088 C 0.07812 -0.26343 0.07899 -0.26597 0.08021 -0.26829 C 0.0816 -0.27037 0.08333 -0.27199 0.08455 -0.27408 C 0.08611 -0.27639 0.08732 -0.27894 0.08906 -0.28125 C 0.09028 -0.28287 0.09201 -0.2838 0.0934 -0.28565 C 0.09462 -0.28727 0.09531 -0.28959 0.09653 -0.29144 C 0.10104 -0.29722 0.10069 -0.29653 0.10521 -0.29861 C 0.10642 -0.29815 0.10764 -0.29815 0.10851 -0.29722 C 0.11076 -0.29468 0.11128 -0.29028 0.1118 -0.28704 C 0.1125 -0.28218 0.11389 -0.27246 0.11389 -0.27246 C 0.11302 -0.25533 0.11354 -0.25764 0.1118 -0.24491 C 0.11146 -0.2426 0.11146 -0.24005 0.11076 -0.23773 C 0.11024 -0.23658 0.1092 -0.23588 0.10851 -0.23472 C 0.10746 -0.23542 0.1059 -0.23519 0.10521 -0.23635 C 0.10434 -0.23773 0.10451 -0.24005 0.10416 -0.24213 C 0.10382 -0.24491 0.10347 -0.24792 0.10312 -0.2507 C 0.10382 -0.26551 0.10416 -0.29746 0.10746 -0.31597 C 0.10851 -0.32246 0.10989 -0.32871 0.1118 -0.33496 C 0.11562 -0.34746 0.11979 -0.35602 0.12587 -0.36667 C 0.12969 -0.37338 0.13194 -0.37709 0.1368 -0.38125 C 0.13819 -0.38241 0.13958 -0.3831 0.14114 -0.38403 C 0.1467 -0.37292 0.14462 -0.37871 0.14757 -0.36667 C 0.14791 -0.36273 0.14982 -0.34074 0.14982 -0.33773 C 0.14948 -0.325 0.14774 -0.30139 0.14548 -0.28704 C 0.14462 -0.28172 0.14375 -0.27616 0.14219 -0.27107 C 0.13889 -0.25972 0.13732 -0.24676 0.13142 -0.23773 C 0.12882 -0.2338 0.12639 -0.22986 0.12378 -0.22616 C 0.11857 -0.21875 0.11493 -0.21366 0.10851 -0.2088 C 0.10677 -0.20741 0.10486 -0.20672 0.10312 -0.20579 C 0.10017 -0.20625 0.09687 -0.20533 0.09444 -0.20741 C 0.09219 -0.20903 0.0908 -0.21273 0.0901 -0.21597 C 0.08715 -0.22778 0.08576 -0.24005 0.08351 -0.25232 C 0.08316 -0.2581 0.08246 -0.26389 0.08246 -0.26968 C 0.08246 -0.27408 0.08298 -0.27847 0.08351 -0.28264 C 0.08403 -0.28611 0.08507 -0.28935 0.08576 -0.29283 C 0.08611 -0.29468 0.08646 -0.29676 0.0868 -0.29861 C 0.08785 -0.29769 0.08906 -0.29699 0.0901 -0.29584 C 0.09236 -0.2926 0.0967 -0.28264 0.09774 -0.27986 C 0.10121 -0.26875 0.10451 -0.25764 0.10746 -0.24653 C 0.10868 -0.24144 0.1118 -0.22246 0.11285 -0.21597 C 0.11215 -0.2088 0.11406 -0.2 0.11076 -0.19422 C 0.10833 -0.19005 0.10989 -0.20486 0.10955 -0.21019 C 0.10903 -0.22222 0.10885 -0.23426 0.10851 -0.24653 C 0.11198 -0.27292 0.11111 -0.26875 0.11614 -0.29422 C 0.11753 -0.30116 0.1184 -0.3081 0.12048 -0.31459 C 0.12847 -0.33912 0.12569 -0.33565 0.13455 -0.34352 C 0.13837 -0.32709 0.14045 -0.31968 0.14114 -0.3 C 0.14184 -0.275 0.14253 -0.26528 0.13785 -0.24653 C 0.13715 -0.24398 0.13663 -0.24144 0.13576 -0.23912 C 0.13507 -0.23773 0.1342 -0.23635 0.13351 -0.23472 C 0.12847 -0.24815 0.12656 -0.25162 0.12482 -0.27107 C 0.12344 -0.28496 0.12413 -0.29908 0.12378 -0.3132 C 0.12517 -0.33935 0.12291 -0.32593 0.12812 -0.34491 C 0.13107 -0.35602 0.12847 -0.35139 0.13351 -0.3581 C 0.13889 -0.35324 0.13524 -0.35764 0.13889 -0.34931 C 0.14028 -0.3463 0.14201 -0.34375 0.14323 -0.34074 C 0.14496 -0.33635 0.14635 -0.33195 0.14757 -0.32755 C 0.14965 -0.3206 0.15191 -0.31042 0.15312 -0.30301 C 0.15364 -0.29954 0.15382 -0.2963 0.15416 -0.29283 C 0.15382 -0.29051 0.15208 -0.27801 0.15087 -0.27685 L 0.14757 -0.27408 C 0.14618 -0.27454 0.14462 -0.27454 0.14323 -0.27547 C 0.14236 -0.27593 0.14166 -0.27732 0.14114 -0.27824 C 0.13923 -0.28172 0.1375 -0.28519 0.13576 -0.28843 C 0.13507 -0.29074 0.13142 -0.30556 0.13142 -0.30741 C 0.13142 -0.32454 0.13038 -0.33218 0.13889 -0.34213 C 0.13976 -0.34306 0.14114 -0.34306 0.14219 -0.34352 C 0.14722 -0.33681 0.14166 -0.34514 0.14548 -0.33635 C 0.14635 -0.33426 0.14791 -0.33264 0.14878 -0.33056 C 0.15104 -0.32477 0.1526 -0.31783 0.15416 -0.31158 C 0.15451 -0.30834 0.15538 -0.30486 0.15521 -0.30162 C 0.15469 -0.28935 0.15347 -0.27732 0.14653 -0.26829 C 0.14496 -0.26621 0.14236 -0.26204 0.1401 -0.26088 C 0.13802 -0.25996 0.13576 -0.25996 0.13351 -0.25949 C 0.13246 -0.25996 0.13125 -0.26019 0.13021 -0.26088 C 0.12673 -0.26366 0.1243 -0.26736 0.12153 -0.27107 C 0.11857 -0.27894 0.11632 -0.2831 0.11614 -0.29283 C 0.1158 -0.30347 0.11614 -0.31412 0.11719 -0.32477 C 0.11771 -0.32963 0.11927 -0.33449 0.12048 -0.33912 C 0.12187 -0.34468 0.12291 -0.35 0.12482 -0.3551 C 0.12847 -0.36505 0.13698 -0.37431 0.14323 -0.37986 C 0.14479 -0.38102 0.14687 -0.38079 0.14878 -0.38125 C 0.15156 -0.38079 0.15469 -0.38125 0.15746 -0.37986 C 0.16111 -0.37778 0.16423 -0.37454 0.16719 -0.37107 C 0.17361 -0.36412 0.17482 -0.36389 0.17916 -0.35371 C 0.18229 -0.34607 0.18785 -0.33056 0.18785 -0.33056 C 0.18941 -0.3132 0.1901 -0.3132 0.1868 -0.28982 C 0.18663 -0.28959 0.18281 -0.27871 0.18125 -0.27685 C 0.17934 -0.27454 0.17482 -0.27107 0.17482 -0.27107 C 0.16979 -0.27199 0.16458 -0.27246 0.15955 -0.27408 C 0.14948 -0.27685 0.13264 -0.28912 0.12691 -0.29584 C 0.12378 -0.29954 0.11979 -0.30278 0.11719 -0.30741 C 0.1125 -0.31551 0.1092 -0.32477 0.10521 -0.33334 C 0.10451 -0.33727 0.10364 -0.34121 0.10312 -0.34491 C 0.10139 -0.35672 0.10156 -0.36621 0.10312 -0.37824 C 0.1033 -0.3801 0.10451 -0.38125 0.10521 -0.38264 C 0.11198 -0.37153 0.11111 -0.37338 0.11823 -0.35672 C 0.12031 -0.35185 0.12222 -0.34722 0.12378 -0.34213 C 0.12656 -0.33241 0.1276 -0.32315 0.12916 -0.3132 C 0.12847 -0.30093 0.1283 -0.28889 0.12691 -0.27685 C 0.12691 -0.27547 0.12569 -0.27454 0.12482 -0.27408 C 0.12309 -0.27292 0.12118 -0.27292 0.11944 -0.27246 C 0.11875 -0.27338 0.11788 -0.27431 0.11719 -0.27547 C 0.11215 -0.28472 0.11371 -0.28472 0.1118 -0.29861 C 0.11215 -0.30579 0.11215 -0.3132 0.11285 -0.32037 C 0.11319 -0.32431 0.11423 -0.32824 0.1151 -0.33195 C 0.11719 -0.34121 0.11875 -0.3456 0.12257 -0.35371 C 0.1243 -0.35718 0.12587 -0.36088 0.12812 -0.36389 C 0.13107 -0.36783 0.13437 -0.37107 0.13785 -0.37408 C 0.13941 -0.37547 0.14149 -0.37593 0.14323 -0.37685 C 0.14844 -0.37639 0.15364 -0.37732 0.15851 -0.37547 C 0.16146 -0.37431 0.16371 -0.37084 0.16614 -0.36829 C 0.1684 -0.36574 0.16996 -0.36297 0.17153 -0.35949 C 0.17239 -0.35764 0.17291 -0.35556 0.17378 -0.35371 C 0.17326 -0.34653 0.17344 -0.33912 0.17257 -0.33195 C 0.17239 -0.33033 0.17101 -0.32917 0.17048 -0.32755 C 0.16962 -0.32523 0.16927 -0.32269 0.16823 -0.32037 C 0.16736 -0.31829 0.16597 -0.31667 0.16493 -0.31459 C 0.16406 -0.31227 0.16371 -0.30949 0.16285 -0.30741 C 0.16198 -0.3051 0.16059 -0.30347 0.15955 -0.30162 C 0.1441 -0.27037 0.16979 -0.31968 0.15191 -0.28704 C 0.15052 -0.28426 0.1493 -0.28102 0.14757 -0.27824 C 0.12986 -0.25 0.13107 -0.25185 0.11823 -0.23472 L 0.1118 -0.22616 C 0.10989 -0.22361 0.10833 -0.22107 0.10642 -0.21898 C 0.08559 -0.19584 0.11302 -0.22662 0.09444 -0.2044 C 0.0868 -0.19537 0.0908 -0.20209 0.08351 -0.19144 C 0.08194 -0.18912 0.08073 -0.18635 0.07916 -0.18403 C 0.07031 -0.1713 0.07118 -0.17385 0.0618 -0.16227 C 0.06024 -0.16042 0.05885 -0.15857 0.05746 -0.15648 C 0.0566 -0.15533 0.05625 -0.15347 0.05538 -0.15232 C 0.05434 -0.15093 0.05295 -0.15047 0.05208 -0.14931 C 0.02778 -0.11991 0.05035 -0.14746 0.04114 -0.13334 C 0.03993 -0.13125 0.03802 -0.12963 0.0368 -0.12755 C 0.03559 -0.12523 0.03472 -0.12269 0.03351 -0.12037 C 0.0316 -0.11644 0.02916 -0.1125 0.02708 -0.1088 L 0.02378 -0.10301 C 0.02309 -0.09954 0.02257 -0.09607 0.0217 -0.09283 C 0.02118 -0.09121 0.02014 -0.09005 0.01944 -0.08843 C 0.01857 -0.08658 0.01805 -0.08449 0.01736 -0.08264 C 0.01701 -0.08033 0.01666 -0.07778 0.01614 -0.07547 C 0.0158 -0.07338 0.01545 -0.07153 0.0151 -0.06968 C 0.01476 -0.06667 0.01441 -0.06389 0.01406 -0.06088 C 0.0125 -0.04653 0.01406 -0.05347 0.0118 -0.04491 C 0.01146 -0.04051 0.01128 -0.03635 0.01076 -0.03195 C 0.01041 -0.02894 0.01007 -0.02616 0.00972 -0.02315 C 0.00937 -0.01991 0.00903 -0.01644 0.00868 -0.01297 C 0.00903 -0.00093 0.0092 0.01111 0.00972 0.02315 C 0.00989 0.02754 0.01041 0.03194 0.01076 0.03634 C 0.01128 0.04259 0.01146 0.04884 0.0118 0.05509 C 0.01094 0.05856 0.01111 0.06041 0.00868 0.06227 C 0.00764 0.06319 0.00642 0.06319 0.00538 0.06389 C 0.00382 0.06319 0.00243 0.06227 0.00104 0.06227 C -0.00018 0.06227 0.00434 0.06389 0.00434 0.06389 " pathEditMode="relative" ptsTypes="AAAAAAAAAAAAAAAAAAAAAAAAAAAAAAAAAAAAAAAAAAAAAAAA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-0.00973 0.00157 -0.00186 0.00538 -0.0132 C 0.00643 -0.01621 0.00782 -0.01875 0.00868 -0.02176 C 0.01163 -0.03218 0.01302 -0.04306 0.01528 -0.05371 C 0.01806 -0.0669 0.02118 -0.07987 0.02396 -0.09283 C 0.02552 -0.1 0.02657 -0.10741 0.0283 -0.11459 C 0.03004 -0.122 0.03212 -0.12917 0.03368 -0.13635 C 0.03681 -0.14977 0.03889 -0.16366 0.04236 -0.17686 C 0.04427 -0.1838 0.04618 -0.19051 0.04792 -0.19723 C 0.04948 -0.20394 0.05035 -0.21088 0.05226 -0.2176 C 0.054 -0.22454 0.0566 -0.23102 0.05868 -0.23774 C 0.0632 -0.25278 0.06719 -0.26783 0.0717 -0.28288 C 0.07379 -0.28959 0.07691 -0.29584 0.0783 -0.30301 C 0.07934 -0.3088 0.08004 -0.31482 0.0816 -0.32038 C 0.08438 -0.33172 0.0882 -0.33913 0.09236 -0.34954 C 0.09566 -0.35764 0.09514 -0.35788 0.09896 -0.36551 C 0.1 -0.36737 0.10104 -0.36922 0.10226 -0.3713 C 0.10452 -0.37547 0.10729 -0.38264 0.11094 -0.38426 L 0.11736 -0.38704 C 0.11841 -0.38774 0.11962 -0.3882 0.12066 -0.38866 L 0.12934 -0.39144 C 0.13264 -0.39098 0.13611 -0.3919 0.13907 -0.39005 C 0.14063 -0.38913 0.1408 -0.38635 0.14132 -0.38426 C 0.14219 -0.38079 0.14306 -0.37269 0.14341 -0.36968 C 0.14271 -0.36065 0.14219 -0.35139 0.14132 -0.34213 C 0.14115 -0.33982 0.1408 -0.33727 0.14028 -0.33496 C 0.13907 -0.33102 0.13594 -0.32338 0.13594 -0.32338 C 0.13507 -0.32894 0.13368 -0.33704 0.13368 -0.34213 C 0.13368 -0.34908 0.13438 -0.35579 0.13473 -0.3625 C 0.13507 -0.36644 0.13525 -0.37038 0.13594 -0.37408 C 0.13663 -0.37801 0.13785 -0.38195 0.13907 -0.38565 C 0.1441 -0.40024 0.14358 -0.39885 0.14775 -0.40741 C 0.15712 -0.39098 0.15417 -0.39862 0.14896 -0.35811 C 0.14792 -0.35 0.14514 -0.34237 0.14236 -0.33496 C 0.14132 -0.33195 0.14045 -0.32894 0.13907 -0.32616 C 0.13768 -0.32315 0.1349 -0.31852 0.13264 -0.31621 C 0.1316 -0.31505 0.13038 -0.31413 0.12934 -0.3132 C 0.1283 -0.31459 0.12657 -0.31575 0.12604 -0.3176 C 0.12327 -0.32825 0.12657 -0.34306 0.1283 -0.35232 C 0.13038 -0.36389 0.13247 -0.36806 0.13698 -0.37848 C 0.13768 -0.3801 0.14341 -0.39283 0.14566 -0.39584 C 0.14653 -0.397 0.14775 -0.39769 0.14896 -0.39885 C 0.14966 -0.3963 0.15104 -0.39399 0.15104 -0.39144 C 0.15174 -0.36042 0.15313 -0.35857 0.14775 -0.33936 C 0.1474 -0.33774 0.14462 -0.32801 0.14341 -0.32616 C 0.14271 -0.325 0.14132 -0.32431 0.14028 -0.32338 C 0.13993 -0.32477 0.13941 -0.32616 0.13907 -0.32778 C 0.13698 -0.3426 0.13698 -0.34538 0.13594 -0.3595 C 0.13629 -0.36598 0.13611 -0.37223 0.13698 -0.37848 C 0.1375 -0.38241 0.14202 -0.40278 0.14341 -0.40741 C 0.14514 -0.41227 0.14775 -0.41737 0.15 -0.422 C 0.15538 -0.41713 0.15261 -0.42084 0.15538 -0.41042 C 0.15799 -0.40116 0.16146 -0.39237 0.16302 -0.38288 C 0.16736 -0.35788 0.16563 -0.37038 0.16841 -0.34514 C 0.16806 -0.33056 0.16823 -0.31598 0.16736 -0.30163 C 0.16719 -0.29908 0.16598 -0.29676 0.16528 -0.29445 C 0.16476 -0.29306 0.16511 -0.29098 0.16407 -0.29005 C 0.16302 -0.28889 0.16129 -0.28913 0.15973 -0.28866 C 0.15573 -0.29491 0.15052 -0.3 0.14775 -0.30741 C 0.14063 -0.32663 0.14393 -0.3169 0.13802 -0.33635 C 0.13681 -0.34491 0.13473 -0.35788 0.13473 -0.3669 C 0.13473 -0.3757 0.13594 -0.38843 0.13802 -0.39723 C 0.13854 -0.39954 0.14132 -0.4088 0.14341 -0.41181 C 0.14445 -0.41297 0.14566 -0.41366 0.1467 -0.41459 C 0.15452 -0.40301 0.15486 -0.40579 0.1566 -0.39144 C 0.15747 -0.38288 0.15868 -0.36551 0.15868 -0.36551 C 0.15816 -0.3595 0.15729 -0.34977 0.1566 -0.34375 C 0.15625 -0.34121 0.15608 -0.33866 0.15538 -0.33635 C 0.15452 -0.33334 0.1533 -0.33056 0.15209 -0.32778 C 0.15104 -0.32825 0.14983 -0.32825 0.14896 -0.32917 C 0.14775 -0.33033 0.14497 -0.33797 0.14462 -0.33936 C 0.13872 -0.35811 0.13993 -0.35394 0.13698 -0.36968 C 0.13542 -0.3882 0.13507 -0.38357 0.13802 -0.40741 C 0.1382 -0.40857 0.14167 -0.42454 0.14236 -0.42639 C 0.14306 -0.42801 0.14462 -0.42917 0.14566 -0.43056 C 0.14601 -0.43218 0.14601 -0.4338 0.1467 -0.43496 C 0.14896 -0.43797 0.15209 -0.43565 0.15434 -0.43496 C 0.15538 -0.43357 0.15643 -0.43195 0.15764 -0.43056 C 0.15938 -0.42871 0.16146 -0.42709 0.16302 -0.42477 C 0.16754 -0.41829 0.17153 -0.41135 0.17396 -0.40301 C 0.17483 -0.39977 0.17535 -0.3963 0.17604 -0.39283 C 0.1757 -0.38288 0.17657 -0.37246 0.175 -0.3625 C 0.17188 -0.34167 0.17049 -0.34746 0.16528 -0.33635 C 0.16441 -0.3345 0.16407 -0.33218 0.16302 -0.33056 C 0.16181 -0.32871 0.16007 -0.32778 0.15868 -0.32616 C 0.1566 -0.32732 0.15417 -0.32778 0.15209 -0.32917 C 0.15104 -0.3301 0.14479 -0.33681 0.14341 -0.33936 C 0.14254 -0.34098 0.14202 -0.34329 0.14132 -0.34514 C 0.13629 -0.35718 0.13959 -0.34723 0.13594 -0.3595 C 0.13368 -0.37663 0.13368 -0.37292 0.13594 -0.40024 C 0.13611 -0.40371 0.13733 -0.40695 0.13802 -0.41042 C 0.13872 -0.4132 0.13924 -0.41621 0.14028 -0.41899 C 0.14115 -0.42153 0.14236 -0.42385 0.14341 -0.42639 C 0.14427 -0.42825 0.14479 -0.43033 0.14566 -0.43218 C 0.14775 -0.43658 0.15157 -0.44213 0.15434 -0.44514 C 0.15643 -0.44723 0.15834 -0.44977 0.16094 -0.45093 C 0.16563 -0.45301 0.16302 -0.45209 0.16841 -0.45371 C 0.17066 -0.45325 0.17292 -0.45325 0.175 -0.45232 C 0.17969 -0.45024 0.18108 -0.44306 0.18264 -0.43797 C 0.18438 -0.422 0.18455 -0.425 0.18264 -0.40301 C 0.18004 -0.37292 0.18143 -0.38565 0.17709 -0.36968 C 0.17639 -0.3669 0.17604 -0.36389 0.175 -0.36112 C 0.17309 -0.35602 0.17066 -0.35139 0.16841 -0.34653 C 0.16736 -0.34422 0.16598 -0.3419 0.16528 -0.33936 C 0.16441 -0.33681 0.16407 -0.33426 0.16302 -0.33195 C 0.16216 -0.33033 0.16094 -0.32917 0.15973 -0.32778 C 0.15434 -0.31297 0.16146 -0.33125 0.15434 -0.31621 C 0.15348 -0.31436 0.15313 -0.31204 0.15209 -0.31042 C 0.15018 -0.30718 0.14757 -0.30463 0.14566 -0.30163 C 0.13351 -0.28264 0.14427 -0.29792 0.13473 -0.28704 C 0.13368 -0.28588 0.13282 -0.28403 0.1316 -0.28288 C 0.13021 -0.28149 0.12848 -0.28102 0.12726 -0.27987 C 0.12587 -0.27871 0.12518 -0.27686 0.12396 -0.27547 C 0.12049 -0.272 0.1165 -0.26899 0.11302 -0.26528 C 0.11163 -0.26389 0.11025 -0.2625 0.10868 -0.26112 C 0.10209 -0.25487 0.10903 -0.26158 0.10104 -0.25533 C 0.09879 -0.25348 0.09688 -0.25093 0.09462 -0.24954 C 0.09306 -0.24838 0.09167 -0.24746 0.09028 -0.24653 C 0.08768 -0.24491 0.08507 -0.24375 0.08264 -0.24213 C 0.08143 -0.24144 0.08056 -0.24005 0.07934 -0.23936 C 0.07795 -0.23843 0.07639 -0.23843 0.075 -0.23774 C 0.07344 -0.23704 0.07223 -0.23588 0.07066 -0.23496 C 0.06459 -0.23149 0.07032 -0.23612 0.06302 -0.23056 C 0.06198 -0.22963 0.06094 -0.22848 0.05973 -0.22778 C 0.05608 -0.22477 0.05591 -0.225 0.05226 -0.22338 C 0.05104 -0.22246 0.05 -0.2213 0.04896 -0.22038 C 0.04792 -0.21968 0.0467 -0.21968 0.04566 -0.21899 C 0.0441 -0.21783 0.04288 -0.21575 0.04132 -0.21459 C 0.04028 -0.21389 0.03907 -0.21389 0.03802 -0.2132 C 0.03473 -0.21065 0.0316 -0.20718 0.0283 -0.2044 C 0.02639 -0.20301 0.02466 -0.20163 0.02292 -0.20024 C 0.01632 -0.19422 0.02101 -0.197 0.01528 -0.19445 C 0.01407 -0.19283 0.0132 -0.19121 0.01198 -0.19005 C 0.0099 -0.18797 0.00729 -0.18658 0.00538 -0.18426 L 0.00104 -0.17848 C 0.0007 -0.17686 0.00052 -0.17547 0 -0.17408 C -0.00052 -0.17246 -0.00156 -0.1713 -0.00208 -0.16968 C -0.00277 -0.16783 -0.00277 -0.16575 -0.0033 -0.16389 C -0.00468 -0.15741 -0.00434 -0.16135 -0.00538 -0.15371 C -0.0059 -0.15093 -0.00607 -0.14792 -0.00642 -0.14514 C -0.00607 -0.14075 -0.00659 -0.13612 -0.00538 -0.13195 C -0.00503 -0.13033 -0.00347 -0.12917 -0.00208 -0.12917 C 0.00018 -0.12917 0.00434 -0.13195 0.00434 -0.13195 " pathEditMode="relative" ptsTypes="AAAAAAAAAAAAAAAAAAAAAAAAAAAAAAA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10" grpId="0"/>
      <p:bldP spid="11" grpId="0"/>
      <p:bldP spid="12" grpId="0"/>
      <p:bldP spid="13" grpId="0" uiExpand="1" build="p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104900"/>
            <a:ext cx="8699500" cy="5308600"/>
          </a:xfrm>
        </p:spPr>
        <p:txBody>
          <a:bodyPr/>
          <a:lstStyle/>
          <a:p>
            <a:r>
              <a:rPr lang="en-US" dirty="0" smtClean="0"/>
              <a:t>In our sample, the fruit flies who ate organic lived longer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Eating organic increases longevity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The groups differed at 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chance</a:t>
            </a:r>
          </a:p>
          <a:p>
            <a:pPr marL="971550" lvl="1" indent="-514350">
              <a:buFont typeface="+mj-lt"/>
              <a:buAutoNum type="arabicParenR"/>
            </a:pPr>
            <a:endParaRPr lang="en-US" sz="3200" dirty="0" smtClean="0"/>
          </a:p>
          <a:p>
            <a:pPr lvl="1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288004" y="3793299"/>
            <a:ext cx="6276645" cy="12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288004" y="2886587"/>
            <a:ext cx="6878096" cy="6137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88004" y="4385543"/>
            <a:ext cx="4366774" cy="10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546317" y="4749799"/>
            <a:ext cx="8051365" cy="53725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8200" b="1" dirty="0" smtClean="0">
                <a:solidFill>
                  <a:srgbClr val="C00000"/>
                </a:solidFill>
              </a:rPr>
              <a:t>EAT ORGANIC!!!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(if you’re a fruit fly)</a:t>
            </a: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222" t="23197" r="25555" b="26218"/>
          <a:stretch/>
        </p:blipFill>
        <p:spPr>
          <a:xfrm>
            <a:off x="6212544" y="5985676"/>
            <a:ext cx="899456" cy="7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 p-value???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176338"/>
            <a:ext cx="9144000" cy="5842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Students need to see, </a:t>
            </a:r>
            <a:r>
              <a:rPr lang="en-US" sz="3000" i="1" dirty="0" smtClean="0"/>
              <a:t>and understand</a:t>
            </a:r>
            <a:r>
              <a:rPr lang="en-US" sz="3000" dirty="0" smtClean="0"/>
              <a:t>, the concept of a p-value</a:t>
            </a:r>
          </a:p>
          <a:p>
            <a:r>
              <a:rPr lang="en-US" sz="3000" dirty="0" smtClean="0"/>
              <a:t>But, maybe start with extreme examples where an exact calculation isn’t needed</a:t>
            </a:r>
          </a:p>
          <a:p>
            <a:r>
              <a:rPr lang="en-US" sz="3000" dirty="0" smtClean="0"/>
              <a:t>(and where an exact threshold isn’t needed!)</a:t>
            </a:r>
          </a:p>
          <a:p>
            <a:r>
              <a:rPr lang="en-US" sz="3000" dirty="0" smtClean="0"/>
              <a:t>Get students comfortable with “would I expect a result this extreme just by chance?”</a:t>
            </a:r>
          </a:p>
          <a:p>
            <a:r>
              <a:rPr lang="en-US" sz="3000" dirty="0" smtClean="0"/>
              <a:t>THEN, p-value is a natural quantification</a:t>
            </a:r>
            <a:r>
              <a:rPr lang="mr-IN" sz="3000" dirty="0" smtClean="0"/>
              <a:t>…</a:t>
            </a:r>
            <a:endParaRPr lang="en-US" sz="3000" dirty="0" smtClean="0"/>
          </a:p>
          <a:p>
            <a:endParaRPr lang="en-US" sz="3100" dirty="0" smtClean="0"/>
          </a:p>
          <a:p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83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930" b="-816"/>
          <a:stretch/>
        </p:blipFill>
        <p:spPr>
          <a:xfrm>
            <a:off x="118187" y="1657206"/>
            <a:ext cx="8963853" cy="50276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49787" y="6040716"/>
            <a:ext cx="1159476" cy="523255"/>
          </a:xfrm>
          <a:prstGeom prst="ellipse">
            <a:avLst/>
          </a:prstGeom>
          <a:noFill/>
          <a:ln w="1270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10012" y="5764900"/>
            <a:ext cx="1143000" cy="537444"/>
          </a:xfrm>
          <a:prstGeom prst="ellipse">
            <a:avLst/>
          </a:prstGeom>
          <a:noFill/>
          <a:ln w="1270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8638" y="2079396"/>
            <a:ext cx="8338676" cy="4349979"/>
          </a:xfrm>
          <a:prstGeom prst="ellipse">
            <a:avLst/>
          </a:prstGeom>
          <a:noFill/>
          <a:ln w="1270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629525" y="3843338"/>
            <a:ext cx="1198476" cy="594390"/>
          </a:xfrm>
          <a:prstGeom prst="ellipse">
            <a:avLst/>
          </a:prstGeom>
          <a:noFill/>
          <a:ln w="1270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2914" y="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p-value: The chance of obtaining a statistic as extreme as that observed, just by random chance, if the null hypothesis is true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14" y="0"/>
            <a:ext cx="8534400" cy="1524000"/>
          </a:xfrm>
        </p:spPr>
        <p:txBody>
          <a:bodyPr>
            <a:noAutofit/>
          </a:bodyPr>
          <a:lstStyle/>
          <a:p>
            <a:pPr algn="l"/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p-value: The chance of obtaining a statistic as extreme as that observed, just by random chance, </a:t>
            </a:r>
            <a:r>
              <a:rPr lang="en-US" sz="32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null hypothesis is true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2914" y="515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p-value: The chance of obtaining a statistic as extreme as that observed, </a:t>
            </a:r>
            <a:r>
              <a:rPr lang="en-US" sz="32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by random chance,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null hypothesis is true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2914" y="-515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p-value: The chance of obtaining a statistic as extreme </a:t>
            </a:r>
            <a:r>
              <a:rPr 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that observed</a:t>
            </a:r>
            <a:r>
              <a:rPr lang="en-US" sz="32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by random chance,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null hypothesis is true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32914" y="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p-value: </a:t>
            </a:r>
            <a:r>
              <a:rPr lang="en-US" sz="3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chance of obtaining a statistic as extreme</a:t>
            </a:r>
            <a:r>
              <a:rPr lang="en-US" sz="32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that observed</a:t>
            </a:r>
            <a:r>
              <a:rPr lang="en-US" sz="3200" b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by random chance,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null hypothesis is true </a:t>
            </a:r>
          </a:p>
        </p:txBody>
      </p:sp>
    </p:spTree>
    <p:extLst>
      <p:ext uri="{BB962C8B-B14F-4D97-AF65-F5344CB8AC3E}">
        <p14:creationId xmlns:p14="http://schemas.microsoft.com/office/powerpoint/2010/main" val="128032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2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776" y="975325"/>
            <a:ext cx="8411227" cy="53990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VISUALIZATION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RANDOMIZATION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SIMULATION</a:t>
            </a: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776" y="1335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Three “-</a:t>
            </a:r>
            <a:r>
              <a:rPr lang="en-US" dirty="0" err="1" smtClean="0"/>
              <a:t>ations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940443"/>
          </a:xfrm>
        </p:spPr>
        <p:txBody>
          <a:bodyPr>
            <a:normAutofit/>
          </a:bodyPr>
          <a:lstStyle/>
          <a:p>
            <a:r>
              <a:rPr lang="en-US" dirty="0" smtClean="0"/>
              <a:t>Simulation-Based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65" y="1096662"/>
            <a:ext cx="8895147" cy="579531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Directly connected to key concepts!!!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Same process for many statistics 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More flexible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Fewer conditions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Better connection with data collection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Less reliance on prerequisite knowledge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Promotes better understanding???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4465" y="44595"/>
            <a:ext cx="85291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/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46260" y="5646466"/>
            <a:ext cx="7251480" cy="558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Let’s evaluate the evidence!</a:t>
            </a:r>
          </a:p>
        </p:txBody>
      </p:sp>
    </p:spTree>
    <p:extLst>
      <p:ext uri="{BB962C8B-B14F-4D97-AF65-F5344CB8AC3E}">
        <p14:creationId xmlns:p14="http://schemas.microsoft.com/office/powerpoint/2010/main" val="1811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41" y="39166"/>
            <a:ext cx="7811760" cy="905841"/>
          </a:xfrm>
        </p:spPr>
        <p:txBody>
          <a:bodyPr>
            <a:normAutofit/>
          </a:bodyPr>
          <a:lstStyle/>
          <a:p>
            <a:r>
              <a:rPr lang="en-US" dirty="0" smtClean="0"/>
              <a:t>GOALS Post-Test: Penn State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4519973" y="1397306"/>
            <a:ext cx="4565296" cy="4707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40" y="1342974"/>
            <a:ext cx="4685721" cy="4903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0914" y="935641"/>
            <a:ext cx="266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Intro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Biostats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5146" y="978003"/>
            <a:ext cx="233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Intro Stats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30214" y="6293702"/>
                <a:ext cx="3008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𝑆𝐵𝐼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𝑡𝑟𝑎𝑑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=18.7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214" y="6293702"/>
                <a:ext cx="3008837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78699" y="6293702"/>
                <a:ext cx="30088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𝑆𝐵𝐼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𝑡𝑟𝑎𝑑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=11.4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699" y="6293702"/>
                <a:ext cx="3008837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594" y="144872"/>
            <a:ext cx="1001062" cy="6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127"/>
          <a:stretch/>
        </p:blipFill>
        <p:spPr>
          <a:xfrm>
            <a:off x="215032" y="4696939"/>
            <a:ext cx="2198318" cy="2019648"/>
          </a:xfrm>
          <a:prstGeom prst="rect">
            <a:avLst/>
          </a:prstGeom>
        </p:spPr>
      </p:pic>
      <p:pic>
        <p:nvPicPr>
          <p:cNvPr id="4100" name="Picture 4" descr="mage result for word bub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3" y="651353"/>
            <a:ext cx="6760533" cy="45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419" y="1407987"/>
            <a:ext cx="4944908" cy="5308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“Yeah, yeah</a:t>
            </a:r>
            <a:r>
              <a:rPr lang="mr-IN" dirty="0" smtClean="0"/>
              <a:t>…</a:t>
            </a:r>
            <a:r>
              <a:rPr lang="en-US" dirty="0" smtClean="0"/>
              <a:t> obviously I </a:t>
            </a:r>
            <a:r>
              <a:rPr lang="en-US" dirty="0"/>
              <a:t>already cover confounding and inference in intro stat</a:t>
            </a:r>
            <a:r>
              <a:rPr lang="en-US" dirty="0" smtClean="0"/>
              <a:t>.”  </a:t>
            </a:r>
            <a:endParaRPr lang="en-US" dirty="0"/>
          </a:p>
        </p:txBody>
      </p:sp>
      <p:pic>
        <p:nvPicPr>
          <p:cNvPr id="4102" name="Picture 6" descr="mage result for on smartphone clipart black and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39" y="5013729"/>
            <a:ext cx="956880" cy="9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344465" y="-171552"/>
            <a:ext cx="4816258" cy="1143000"/>
          </a:xfrm>
        </p:spPr>
        <p:txBody>
          <a:bodyPr/>
          <a:lstStyle/>
          <a:p>
            <a:r>
              <a:rPr lang="en-US" dirty="0" smtClean="0"/>
              <a:t>Yeah, yeah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8100"/>
            <a:ext cx="9144000" cy="5308600"/>
          </a:xfrm>
        </p:spPr>
        <p:txBody>
          <a:bodyPr/>
          <a:lstStyle/>
          <a:p>
            <a:r>
              <a:rPr lang="en-US" dirty="0" smtClean="0"/>
              <a:t>In our sample, the students in the SBI classes had higher GOALS scores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SBI better for conceptual understanding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The groups differed at 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chance</a:t>
            </a:r>
          </a:p>
          <a:p>
            <a:pPr marL="971550" lvl="1" indent="-514350">
              <a:buFont typeface="+mj-lt"/>
              <a:buAutoNum type="arabicParenR"/>
            </a:pPr>
            <a:endParaRPr lang="en-US" sz="3200" dirty="0" smtClean="0"/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4282325"/>
            <a:ext cx="345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p-value &lt; </a:t>
            </a:r>
            <a:r>
              <a:rPr lang="en-US" sz="28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10</a:t>
            </a:r>
            <a:r>
              <a:rPr lang="en-US" sz="2800" baseline="300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-16</a:t>
            </a:r>
            <a:endParaRPr lang="en-US" sz="28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95795" y="4637588"/>
            <a:ext cx="4366774" cy="10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3284" y="3631669"/>
            <a:ext cx="1079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???</a:t>
            </a:r>
            <a:endParaRPr lang="en-US" sz="3200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989" b="4463"/>
          <a:stretch/>
        </p:blipFill>
        <p:spPr>
          <a:xfrm>
            <a:off x="457200" y="878239"/>
            <a:ext cx="8051800" cy="4122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559800" cy="957262"/>
          </a:xfrm>
        </p:spPr>
        <p:txBody>
          <a:bodyPr>
            <a:normAutofit/>
          </a:bodyPr>
          <a:lstStyle/>
          <a:p>
            <a:r>
              <a:rPr lang="en-US" dirty="0" smtClean="0"/>
              <a:t>Baseline Differences?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44988" y="4571189"/>
                <a:ext cx="13855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=38.2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988" y="4571189"/>
                <a:ext cx="138550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405" t="-3333" r="-5286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05599" y="4571189"/>
                <a:ext cx="13949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=38.4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599" y="4571189"/>
                <a:ext cx="139499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386" t="-3333" r="-526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5100" y="5163535"/>
            <a:ext cx="9144000" cy="530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Propensity score matching to create groups similar with respect to all measured baseline variables: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37426" y="6082280"/>
                <a:ext cx="635616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Post-test difference: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𝑆𝐵𝐼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𝑡𝑟𝑎𝑑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=10.9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426" y="6082280"/>
                <a:ext cx="6356164" cy="492443"/>
              </a:xfrm>
              <a:prstGeom prst="rect">
                <a:avLst/>
              </a:prstGeom>
              <a:blipFill rotWithShape="0">
                <a:blip r:embed="rId5"/>
                <a:stretch>
                  <a:fillRect l="-3455" t="-16049" b="-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6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3" y="39166"/>
            <a:ext cx="8229600" cy="942536"/>
          </a:xfrm>
        </p:spPr>
        <p:txBody>
          <a:bodyPr>
            <a:normAutofit/>
          </a:bodyPr>
          <a:lstStyle/>
          <a:p>
            <a:r>
              <a:rPr lang="en-US" dirty="0" smtClean="0"/>
              <a:t>Within-Instructor Comparisons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477" y="981702"/>
            <a:ext cx="529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Same instructor A, S17/F17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4609" y="981702"/>
            <a:ext cx="51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Same instructor B, S17/F17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3" y="1659364"/>
            <a:ext cx="4286250" cy="476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" y="1672064"/>
            <a:ext cx="4286250" cy="476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91422" y="1406564"/>
                <a:ext cx="2152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𝑆𝐵𝐼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𝑡𝑟𝑎𝑑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=12.5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422" y="1406564"/>
                <a:ext cx="2152320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266" t="-4000" r="-28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80363" y="1387466"/>
                <a:ext cx="2152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𝑆𝐵𝐼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𝑡𝑟𝑎𝑑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=10.8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363" y="1387466"/>
                <a:ext cx="2152320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266" t="-4000" r="-255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20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 (not exhaustive!!!)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43000"/>
            <a:ext cx="88138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Meaningful effect size?</a:t>
            </a:r>
          </a:p>
          <a:p>
            <a:pPr lvl="1"/>
            <a:r>
              <a:rPr lang="en-US" i="1" dirty="0" smtClean="0"/>
              <a:t>Intro </a:t>
            </a:r>
            <a:r>
              <a:rPr lang="en-US" i="1" dirty="0" err="1" smtClean="0"/>
              <a:t>Biostat</a:t>
            </a:r>
            <a:r>
              <a:rPr lang="en-US" i="1" dirty="0" smtClean="0"/>
              <a:t>: </a:t>
            </a:r>
          </a:p>
          <a:p>
            <a:pPr lvl="2"/>
            <a:r>
              <a:rPr lang="en-US" sz="2800" dirty="0" smtClean="0"/>
              <a:t>Difference in means: 18.7 percentage points </a:t>
            </a:r>
          </a:p>
          <a:p>
            <a:pPr lvl="2"/>
            <a:r>
              <a:rPr lang="en-US" sz="2800" dirty="0" smtClean="0"/>
              <a:t>95% CI: (11.6, 25.9)</a:t>
            </a:r>
          </a:p>
          <a:p>
            <a:pPr lvl="2"/>
            <a:r>
              <a:rPr lang="en-US" sz="2800" dirty="0" smtClean="0"/>
              <a:t>Standardized effect size  = 1.04</a:t>
            </a:r>
          </a:p>
          <a:p>
            <a:pPr lvl="1"/>
            <a:r>
              <a:rPr lang="en-US" i="1" dirty="0" smtClean="0"/>
              <a:t>Intro Stat:</a:t>
            </a:r>
          </a:p>
          <a:p>
            <a:pPr lvl="2"/>
            <a:r>
              <a:rPr lang="en-US" sz="2800" dirty="0"/>
              <a:t>Difference in means: </a:t>
            </a:r>
            <a:r>
              <a:rPr lang="en-US" sz="2800" dirty="0" smtClean="0"/>
              <a:t>11.4 </a:t>
            </a:r>
            <a:r>
              <a:rPr lang="en-US" sz="2800" dirty="0"/>
              <a:t>percentage </a:t>
            </a:r>
            <a:r>
              <a:rPr lang="en-US" sz="2800" dirty="0" smtClean="0"/>
              <a:t>points </a:t>
            </a:r>
          </a:p>
          <a:p>
            <a:pPr lvl="2"/>
            <a:r>
              <a:rPr lang="en-US" sz="2800" dirty="0" smtClean="0"/>
              <a:t>95% CI: (9.0, 13.8)</a:t>
            </a:r>
            <a:endParaRPr lang="en-US" sz="2800" dirty="0"/>
          </a:p>
          <a:p>
            <a:pPr lvl="2"/>
            <a:r>
              <a:rPr lang="en-US" sz="2800" dirty="0" smtClean="0"/>
              <a:t>Standardized effect </a:t>
            </a:r>
            <a:r>
              <a:rPr lang="en-US" sz="2800" dirty="0"/>
              <a:t>size  = </a:t>
            </a:r>
            <a:r>
              <a:rPr lang="en-US" sz="2800" dirty="0" smtClean="0"/>
              <a:t>0.76</a:t>
            </a:r>
            <a:endParaRPr lang="en-US" sz="2800" dirty="0"/>
          </a:p>
          <a:p>
            <a:pPr lvl="1"/>
            <a:endParaRPr lang="en-US" dirty="0" smtClean="0"/>
          </a:p>
          <a:p>
            <a:r>
              <a:rPr lang="en-US" dirty="0" smtClean="0"/>
              <a:t>Missing data?</a:t>
            </a:r>
          </a:p>
          <a:p>
            <a:pPr lvl="1"/>
            <a:r>
              <a:rPr lang="en-US" dirty="0"/>
              <a:t>Penn state </a:t>
            </a:r>
            <a:r>
              <a:rPr lang="en-US" dirty="0" smtClean="0"/>
              <a:t>intro stat SBI </a:t>
            </a:r>
            <a:r>
              <a:rPr lang="en-US" dirty="0"/>
              <a:t>data: Post-test missing for</a:t>
            </a:r>
            <a:r>
              <a:rPr lang="mr-IN" dirty="0" smtClean="0"/>
              <a:t>…</a:t>
            </a:r>
            <a:endParaRPr lang="en-US" dirty="0"/>
          </a:p>
          <a:p>
            <a:pPr lvl="2"/>
            <a:r>
              <a:rPr lang="en-US" sz="2800" dirty="0"/>
              <a:t>36% of control students</a:t>
            </a:r>
          </a:p>
          <a:p>
            <a:pPr lvl="2"/>
            <a:r>
              <a:rPr lang="en-US" sz="2800" dirty="0"/>
              <a:t>8% of treatment students</a:t>
            </a:r>
          </a:p>
          <a:p>
            <a:endParaRPr lang="en-US" sz="29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93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934071"/>
          </a:xfrm>
        </p:spPr>
        <p:txBody>
          <a:bodyPr/>
          <a:lstStyle/>
          <a:p>
            <a:r>
              <a:rPr lang="en-US" dirty="0" smtClean="0"/>
              <a:t>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74" y="967409"/>
            <a:ext cx="8998226" cy="6076122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Maurer, K. &amp; Lock, D. (2016).  “</a:t>
            </a:r>
            <a:r>
              <a:rPr lang="en-US" sz="2900" dirty="0" smtClean="0">
                <a:hlinkClick r:id="rId2"/>
              </a:rPr>
              <a:t>Comparison on Learning Outcomes for Simulation-based and Traditional Inference Curricula in a Designed Educational Experiment</a:t>
            </a:r>
            <a:r>
              <a:rPr lang="en-US" sz="2900" dirty="0" smtClean="0"/>
              <a:t>,” </a:t>
            </a:r>
            <a:r>
              <a:rPr lang="en-US" sz="2900" i="1" dirty="0" smtClean="0"/>
              <a:t>TISE</a:t>
            </a:r>
            <a:r>
              <a:rPr lang="en-US" sz="2900" dirty="0" smtClean="0"/>
              <a:t>, </a:t>
            </a:r>
            <a:r>
              <a:rPr lang="en-US" sz="2900" b="1" dirty="0" smtClean="0"/>
              <a:t>9</a:t>
            </a:r>
            <a:r>
              <a:rPr lang="en-US" sz="2900" dirty="0" smtClean="0"/>
              <a:t>(1). </a:t>
            </a:r>
            <a:r>
              <a:rPr lang="en-US" sz="2900" b="1" dirty="0" smtClean="0">
                <a:solidFill>
                  <a:srgbClr val="FF0000"/>
                </a:solidFill>
              </a:rPr>
              <a:t>[random assignment!!]</a:t>
            </a:r>
            <a:endParaRPr lang="en-US" sz="2900" dirty="0" smtClean="0"/>
          </a:p>
          <a:p>
            <a:r>
              <a:rPr lang="en-US" sz="2900" dirty="0" smtClean="0"/>
              <a:t>Chance, B., Mendoza, S., </a:t>
            </a:r>
            <a:r>
              <a:rPr lang="en-US" sz="2900" dirty="0" err="1" smtClean="0"/>
              <a:t>Tintle</a:t>
            </a:r>
            <a:r>
              <a:rPr lang="en-US" sz="2900" dirty="0" smtClean="0"/>
              <a:t>, N. (2018).  “</a:t>
            </a:r>
            <a:r>
              <a:rPr lang="en-US" sz="2900" dirty="0" smtClean="0">
                <a:hlinkClick r:id="rId3"/>
              </a:rPr>
              <a:t>Student Gains in Conceptual Understanding in Introductory Statistic With and Without a Curriculum Focused on Simulation-Based Inference</a:t>
            </a:r>
            <a:r>
              <a:rPr lang="en-US" sz="2900" dirty="0" smtClean="0"/>
              <a:t>,” </a:t>
            </a:r>
            <a:r>
              <a:rPr lang="en-US" sz="2900" i="1" dirty="0" smtClean="0"/>
              <a:t>ICOTS 10</a:t>
            </a:r>
            <a:r>
              <a:rPr lang="en-US" sz="2900" dirty="0" smtClean="0"/>
              <a:t>.</a:t>
            </a:r>
          </a:p>
          <a:p>
            <a:r>
              <a:rPr lang="en-US" sz="2900" dirty="0" err="1" smtClean="0"/>
              <a:t>Tintle</a:t>
            </a:r>
            <a:r>
              <a:rPr lang="en-US" sz="2900" dirty="0" smtClean="0"/>
              <a:t>, N., Clark, J., Fisher, K., Chance, B., Cobb, G. Roy, S. (2018</a:t>
            </a:r>
            <a:r>
              <a:rPr lang="en-US" sz="2900" dirty="0"/>
              <a:t>).  “</a:t>
            </a:r>
            <a:r>
              <a:rPr lang="en-US" sz="2900" dirty="0">
                <a:hlinkClick r:id="rId4"/>
              </a:rPr>
              <a:t>Assessing the Association Between </a:t>
            </a:r>
            <a:r>
              <a:rPr lang="en-US" sz="2900" dirty="0" err="1">
                <a:hlinkClick r:id="rId4"/>
              </a:rPr>
              <a:t>Precourse</a:t>
            </a:r>
            <a:r>
              <a:rPr lang="en-US" sz="2900" dirty="0">
                <a:hlinkClick r:id="rId4"/>
              </a:rPr>
              <a:t> Metrics of Student Preparation and Student Performance in Introductory Statistics: Results from Early Data on Simulation-Based Inference vs. Nonsimulation-Based </a:t>
            </a:r>
            <a:r>
              <a:rPr lang="en-US" sz="2900" dirty="0" smtClean="0">
                <a:hlinkClick r:id="rId4"/>
              </a:rPr>
              <a:t>Inference</a:t>
            </a:r>
            <a:r>
              <a:rPr lang="en-US" sz="2900" dirty="0" smtClean="0"/>
              <a:t>,” </a:t>
            </a:r>
            <a:r>
              <a:rPr lang="en-US" sz="2900" i="1" dirty="0" smtClean="0"/>
              <a:t>JSE, </a:t>
            </a:r>
            <a:r>
              <a:rPr lang="en-US" sz="2900" b="1" dirty="0" smtClean="0"/>
              <a:t>26</a:t>
            </a:r>
            <a:r>
              <a:rPr lang="en-US" sz="2900" dirty="0" smtClean="0"/>
              <a:t>(2</a:t>
            </a:r>
            <a:r>
              <a:rPr lang="en-US" sz="2900" dirty="0" smtClean="0"/>
              <a:t>).</a:t>
            </a:r>
          </a:p>
          <a:p>
            <a:r>
              <a:rPr lang="en-US" sz="2900" dirty="0" smtClean="0"/>
              <a:t>Chance, B., Wong, J., &amp; </a:t>
            </a:r>
            <a:r>
              <a:rPr lang="en-US" sz="2900" dirty="0" err="1" smtClean="0"/>
              <a:t>Tintle</a:t>
            </a:r>
            <a:r>
              <a:rPr lang="en-US" sz="2900" dirty="0" smtClean="0"/>
              <a:t>, N. (2016).  “</a:t>
            </a:r>
            <a:r>
              <a:rPr lang="en-US" sz="2900" dirty="0">
                <a:hlinkClick r:id="rId5"/>
              </a:rPr>
              <a:t>Student Performance in Curricula Centered on Simulation-Based Inference: A Preliminary </a:t>
            </a:r>
            <a:r>
              <a:rPr lang="en-US" sz="2900" dirty="0" smtClean="0">
                <a:hlinkClick r:id="rId5"/>
              </a:rPr>
              <a:t>Report</a:t>
            </a:r>
            <a:r>
              <a:rPr lang="en-US" sz="2900" dirty="0" smtClean="0"/>
              <a:t>,” </a:t>
            </a:r>
            <a:r>
              <a:rPr lang="en-US" sz="2900" i="1" dirty="0" smtClean="0"/>
              <a:t>JSE, </a:t>
            </a:r>
            <a:r>
              <a:rPr lang="en-US" sz="2900" b="1" dirty="0" smtClean="0"/>
              <a:t>24</a:t>
            </a:r>
            <a:r>
              <a:rPr lang="en-US" sz="2900" dirty="0" smtClean="0"/>
              <a:t>(3</a:t>
            </a:r>
            <a:r>
              <a:rPr lang="en-US" sz="2900" dirty="0" smtClean="0"/>
              <a:t>).</a:t>
            </a:r>
          </a:p>
          <a:p>
            <a:pPr marL="0" indent="0">
              <a:buNone/>
            </a:pPr>
            <a:r>
              <a:rPr lang="en-US" sz="4000" b="1" i="1" dirty="0">
                <a:solidFill>
                  <a:srgbClr val="C00000"/>
                </a:solidFill>
              </a:rPr>
              <a:t>All find </a:t>
            </a:r>
            <a:r>
              <a:rPr lang="en-US" sz="4000" b="1" i="1" dirty="0" smtClean="0">
                <a:solidFill>
                  <a:srgbClr val="C00000"/>
                </a:solidFill>
              </a:rPr>
              <a:t>better conceptual understanding with SBI!</a:t>
            </a:r>
            <a:endParaRPr lang="en-US" sz="4000" b="1" i="1" dirty="0">
              <a:solidFill>
                <a:srgbClr val="C00000"/>
              </a:solidFill>
            </a:endParaRPr>
          </a:p>
          <a:p>
            <a:endParaRPr lang="en-US" sz="2900" dirty="0" smtClean="0"/>
          </a:p>
        </p:txBody>
      </p:sp>
      <p:pic>
        <p:nvPicPr>
          <p:cNvPr id="5" name="one-stars.png" descr="one-star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64981" y="5883100"/>
            <a:ext cx="3424237" cy="723859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8" name="two-stars.png" descr="two-star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64981" y="5877057"/>
            <a:ext cx="3424237" cy="723859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11" name="three-stars-alpha.png" descr="three-stars-alph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64981" y="5877057"/>
            <a:ext cx="3424236" cy="723859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14" name="four-stars.png" descr="four-star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58979" y="5871014"/>
            <a:ext cx="3424237" cy="723859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17" name="five-stars.png" descr="five-star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70982" y="5871014"/>
            <a:ext cx="3424237" cy="723859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5036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08100"/>
            <a:ext cx="8572500" cy="5422900"/>
          </a:xfrm>
        </p:spPr>
        <p:txBody>
          <a:bodyPr>
            <a:normAutofit/>
          </a:bodyPr>
          <a:lstStyle/>
          <a:p>
            <a:r>
              <a:rPr lang="en-US" dirty="0"/>
              <a:t>Suppose, in our sample, group A has better outcomes than group B</a:t>
            </a:r>
          </a:p>
          <a:p>
            <a:r>
              <a:rPr lang="en-US" dirty="0" smtClean="0"/>
              <a:t>Possible explanations?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A causes better outcomes than B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/>
              <a:t>the groups differed at </a:t>
            </a:r>
            <a:r>
              <a:rPr lang="en-US" sz="3200" dirty="0" smtClean="0"/>
              <a:t>baseline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sz="3200" dirty="0" smtClean="0"/>
              <a:t>just random </a:t>
            </a:r>
            <a:r>
              <a:rPr lang="en-US" sz="3200" dirty="0"/>
              <a:t>chance</a:t>
            </a:r>
          </a:p>
          <a:p>
            <a:pPr marL="5715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Evaluating evidence for (1) requires evaluating evidence </a:t>
            </a:r>
            <a:r>
              <a:rPr lang="en-US" b="1" i="1" dirty="0" smtClean="0">
                <a:solidFill>
                  <a:srgbClr val="C00000"/>
                </a:solidFill>
              </a:rPr>
              <a:t>against </a:t>
            </a:r>
            <a:r>
              <a:rPr lang="en-US" b="1" dirty="0" smtClean="0">
                <a:solidFill>
                  <a:srgbClr val="C00000"/>
                </a:solidFill>
              </a:rPr>
              <a:t>(2) and (3)</a:t>
            </a:r>
          </a:p>
        </p:txBody>
      </p:sp>
    </p:spTree>
    <p:extLst>
      <p:ext uri="{BB962C8B-B14F-4D97-AF65-F5344CB8AC3E}">
        <p14:creationId xmlns:p14="http://schemas.microsoft.com/office/powerpoint/2010/main" val="3243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3776" y="975325"/>
            <a:ext cx="8411227" cy="53990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VISUALIZATION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RANDOMIZATION</a:t>
            </a:r>
          </a:p>
          <a:p>
            <a:pPr algn="l"/>
            <a:endParaRPr lang="en-US" sz="6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6800" b="1" dirty="0" smtClean="0">
                <a:solidFill>
                  <a:srgbClr val="C00000"/>
                </a:solidFill>
              </a:rPr>
              <a:t>SIMULATION</a:t>
            </a:r>
          </a:p>
          <a:p>
            <a:pPr marL="1371600" indent="-1371600">
              <a:buAutoNum type="arabicParenR"/>
            </a:pPr>
            <a:endParaRPr lang="en-US" sz="6800" b="1" dirty="0" smtClean="0">
              <a:solidFill>
                <a:srgbClr val="C00000"/>
              </a:solidFill>
            </a:endParaRPr>
          </a:p>
          <a:p>
            <a:pPr marL="1371600" indent="-1371600">
              <a:buAutoNum type="arabicParenR"/>
            </a:pPr>
            <a:endParaRPr lang="en-US" sz="7400" b="1" dirty="0" smtClean="0">
              <a:solidFill>
                <a:srgbClr val="C00000"/>
              </a:solidFill>
            </a:endParaRPr>
          </a:p>
          <a:p>
            <a:endParaRPr lang="en-US" sz="6000" b="1" dirty="0"/>
          </a:p>
          <a:p>
            <a:endParaRPr lang="en-US" sz="6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776" y="1335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Three “-</a:t>
            </a:r>
            <a:r>
              <a:rPr lang="en-US" dirty="0" err="1" smtClean="0"/>
              <a:t>ations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01" y="296011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hlinkClick r:id="rId3"/>
              </a:rPr>
              <a:t>klm47@psu.edu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6275" b="41215"/>
          <a:stretch/>
        </p:blipFill>
        <p:spPr>
          <a:xfrm>
            <a:off x="420944" y="519659"/>
            <a:ext cx="8240557" cy="22499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8497" y="4745038"/>
            <a:ext cx="8845449" cy="530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Want to continue the conversation?  </a:t>
            </a:r>
          </a:p>
          <a:p>
            <a:pPr marL="0" indent="0" algn="ctr">
              <a:buNone/>
            </a:pPr>
            <a:r>
              <a:rPr lang="en-US" sz="2800" dirty="0" smtClean="0"/>
              <a:t>Join us for a collaborative discussion in Room 208!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38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458200" cy="10476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</a:t>
            </a:r>
            <a:r>
              <a:rPr lang="en-US" smtClean="0"/>
              <a:t>National Post-Test Data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5489"/>
              </p:ext>
            </p:extLst>
          </p:nvPr>
        </p:nvGraphicFramePr>
        <p:xfrm>
          <a:off x="319414" y="1752498"/>
          <a:ext cx="8505172" cy="256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164"/>
                <a:gridCol w="1929008"/>
              </a:tblGrid>
              <a:tr h="57730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Learning 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 Correct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32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Able to reason about the purpose of random assignment</a:t>
                      </a:r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32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Able to reason about how correlation does not imply causation</a:t>
                      </a:r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" y="1080989"/>
            <a:ext cx="8572500" cy="558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Related to confounding: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168542" y="2580747"/>
            <a:ext cx="1361684" cy="55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26.9%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68542" y="3532788"/>
            <a:ext cx="1361684" cy="55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22.5%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376866"/>
            <a:ext cx="8572500" cy="558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rgbClr val="FF0000"/>
                </a:solidFill>
              </a:rPr>
              <a:t>*Significantly worse than random guessing*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4300" y="5214953"/>
            <a:ext cx="8572500" cy="558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Thanks to Bob </a:t>
            </a:r>
            <a:r>
              <a:rPr lang="en-US" sz="2400" dirty="0" err="1" smtClean="0"/>
              <a:t>DelMas</a:t>
            </a:r>
            <a:r>
              <a:rPr lang="en-US" sz="2400" dirty="0" smtClean="0"/>
              <a:t> for the GOALS data!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" y="5773231"/>
            <a:ext cx="8891914" cy="93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GOALS reference: </a:t>
            </a:r>
            <a:r>
              <a:rPr lang="en-US" sz="2000" dirty="0" err="1" smtClean="0"/>
              <a:t>Sabbag</a:t>
            </a:r>
            <a:r>
              <a:rPr lang="en-US" sz="2000" dirty="0" smtClean="0"/>
              <a:t>, A. G. &amp; </a:t>
            </a:r>
            <a:r>
              <a:rPr lang="en-US" sz="2000" dirty="0" err="1" smtClean="0"/>
              <a:t>Zieffler</a:t>
            </a:r>
            <a:r>
              <a:rPr lang="en-US" sz="2000" dirty="0" smtClean="0"/>
              <a:t>, A. (2015).  “</a:t>
            </a:r>
            <a:r>
              <a:rPr lang="en-US" sz="2000" dirty="0" smtClean="0">
                <a:hlinkClick r:id="rId2"/>
              </a:rPr>
              <a:t>Assessing Learning Outcomes: An Analysis of the GOALS-2 Instrument</a:t>
            </a:r>
            <a:r>
              <a:rPr lang="en-US" sz="2000" dirty="0" smtClean="0"/>
              <a:t>,” </a:t>
            </a:r>
            <a:r>
              <a:rPr lang="en-US" sz="2000" i="1" dirty="0" smtClean="0"/>
              <a:t>Statistics Education Research Journal (SERJ), </a:t>
            </a:r>
            <a:r>
              <a:rPr lang="en-US" sz="2000" b="1" dirty="0" smtClean="0"/>
              <a:t>14</a:t>
            </a:r>
            <a:r>
              <a:rPr lang="en-US" sz="2000" dirty="0" smtClean="0"/>
              <a:t>(2), 92-116.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36914"/>
              </p:ext>
            </p:extLst>
          </p:nvPr>
        </p:nvGraphicFramePr>
        <p:xfrm>
          <a:off x="296711" y="1687448"/>
          <a:ext cx="8356425" cy="481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153"/>
                <a:gridCol w="1895272"/>
              </a:tblGrid>
              <a:tr h="57730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Learning 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 Correct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3244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Able to reason that a smaller </a:t>
                      </a:r>
                      <a:r>
                        <a:rPr lang="en-US" sz="2600" i="1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p-</a:t>
                      </a:r>
                      <a:r>
                        <a:rPr lang="en-US" sz="26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value provides stronger evidence against the null hypothesis than a larger </a:t>
                      </a:r>
                      <a:r>
                        <a:rPr lang="en-US" sz="2600" i="1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p-</a:t>
                      </a:r>
                      <a:r>
                        <a:rPr lang="en-US" sz="26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value. </a:t>
                      </a:r>
                      <a:endParaRPr lang="en-US" sz="26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32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Able to reason about a conclusion based on a statistically significant </a:t>
                      </a:r>
                      <a:r>
                        <a:rPr lang="en-US" sz="2600" i="1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p-</a:t>
                      </a:r>
                      <a:r>
                        <a:rPr lang="en-US" sz="2600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value in the context of a research study that compares two groups </a:t>
                      </a:r>
                      <a:endParaRPr lang="en-US" sz="26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32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Able to reason about an incorrect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interpretation of a </a:t>
                      </a:r>
                      <a:r>
                        <a:rPr lang="en-US" sz="2600" i="1" kern="1200" dirty="0" smtClean="0">
                          <a:solidFill>
                            <a:schemeClr val="dk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p-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value (probability of a treatment being more effective).</a:t>
                      </a:r>
                      <a:r>
                        <a:rPr lang="en-US" sz="2600" dirty="0" smtClean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endParaRPr lang="en-US" sz="2600" dirty="0" smtClean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636" y="1003909"/>
            <a:ext cx="8572500" cy="558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Related to p-values: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41452" y="2558258"/>
            <a:ext cx="1361684" cy="55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45.2%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41452" y="4094461"/>
            <a:ext cx="1361684" cy="55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58.3%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188111" y="5630664"/>
            <a:ext cx="1215025" cy="55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50%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3338"/>
            <a:ext cx="8458200" cy="1047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GOALS National Post-Test Data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3606800"/>
            <a:ext cx="764540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200" y="3784600"/>
            <a:ext cx="7645400" cy="1193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7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of the Day</a:t>
            </a:r>
            <a:endParaRPr lang="en-US" dirty="0"/>
          </a:p>
        </p:txBody>
      </p:sp>
      <p:sp>
        <p:nvSpPr>
          <p:cNvPr id="4" name="AutoShape 2" descr="mage result for organic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285749" y="4291397"/>
            <a:ext cx="85725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Does eating organic improve your health?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402523"/>
            <a:ext cx="2666642" cy="26666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9606" y="5742774"/>
            <a:ext cx="7944785" cy="558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b="1" i="1" dirty="0" smtClean="0">
                <a:solidFill>
                  <a:srgbClr val="FF0000"/>
                </a:solidFill>
              </a:rPr>
              <a:t>Let’s evaluate the evidence!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10" y="1402523"/>
            <a:ext cx="2332348" cy="288887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943350" y="2627715"/>
            <a:ext cx="1257300" cy="12700"/>
          </a:xfrm>
          <a:prstGeom prst="straightConnector1">
            <a:avLst/>
          </a:prstGeom>
          <a:ln w="730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AutoShape 2" descr="mage result for organic"/>
          <p:cNvSpPr txBox="1">
            <a:spLocks noChangeAspect="1" noChangeArrowheads="1"/>
          </p:cNvSpPr>
          <p:nvPr/>
        </p:nvSpPr>
        <p:spPr bwMode="auto">
          <a:xfrm>
            <a:off x="4210050" y="1929683"/>
            <a:ext cx="723900" cy="6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559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#1: NHANES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890" y="1176338"/>
            <a:ext cx="8956110" cy="5308600"/>
          </a:xfrm>
        </p:spPr>
        <p:txBody>
          <a:bodyPr>
            <a:normAutofit/>
          </a:bodyPr>
          <a:lstStyle/>
          <a:p>
            <a:r>
              <a:rPr lang="en-US" dirty="0" smtClean="0"/>
              <a:t>NHANES: National Health and Nutrition Examination Survey </a:t>
            </a:r>
            <a:endParaRPr lang="en-US" dirty="0"/>
          </a:p>
          <a:p>
            <a:r>
              <a:rPr lang="en-US" dirty="0" smtClean="0"/>
              <a:t>Large national random sample</a:t>
            </a:r>
          </a:p>
          <a:p>
            <a:r>
              <a:rPr lang="en-US" dirty="0" smtClean="0"/>
              <a:t>2009 </a:t>
            </a:r>
            <a:r>
              <a:rPr lang="mr-IN" dirty="0"/>
              <a:t>–</a:t>
            </a:r>
            <a:r>
              <a:rPr lang="en-US" dirty="0"/>
              <a:t> 2010 </a:t>
            </a:r>
            <a:r>
              <a:rPr lang="en-US" dirty="0" smtClean="0"/>
              <a:t>data</a:t>
            </a:r>
          </a:p>
          <a:p>
            <a:r>
              <a:rPr lang="en-US" dirty="0"/>
              <a:t>n = 5060</a:t>
            </a:r>
          </a:p>
        </p:txBody>
      </p:sp>
      <p:pic>
        <p:nvPicPr>
          <p:cNvPr id="2052" name="Picture 4" descr="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5341"/>
          <a:stretch/>
        </p:blipFill>
        <p:spPr bwMode="auto">
          <a:xfrm>
            <a:off x="4470400" y="3685237"/>
            <a:ext cx="4394200" cy="30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elcome to Penn State!!! (and the stat major)&amp;quot;&quot;/&gt;&lt;property id=&quot;20307&quot; value=&quot;256&quot;/&gt;&lt;/object&gt;&lt;object type=&quot;3&quot; unique_id=&quot;10109&quot;&gt;&lt;property id=&quot;20148&quot; value=&quot;5&quot;/&gt;&lt;property id=&quot;20300&quot; value=&quot;Slide 2 - &amp;quot;Introductions&amp;quot;&quot;/&gt;&lt;property id=&quot;20307&quot; value=&quot;264&quot;/&gt;&lt;/object&gt;&lt;object type=&quot;3&quot; unique_id=&quot;10110&quot;&gt;&lt;property id=&quot;20148&quot; value=&quot;5&quot;/&gt;&lt;property id=&quot;20300&quot; value=&quot;Slide 3 - &amp;quot;Stat Major&amp;quot;&quot;/&gt;&lt;property id=&quot;20307&quot; value=&quot;267&quot;/&gt;&lt;/object&gt;&lt;object type=&quot;3&quot; unique_id=&quot;10111&quot;&gt;&lt;property id=&quot;20148&quot; value=&quot;5&quot;/&gt;&lt;property id=&quot;20300&quot; value=&quot;Slide 4 - &amp;quot;Online Info&amp;quot;&quot;/&gt;&lt;property id=&quot;20307&quot; value=&quot;268&quot;/&gt;&lt;/object&gt;&lt;object type=&quot;3&quot; unique_id=&quot;10112&quot;&gt;&lt;property id=&quot;20148&quot; value=&quot;5&quot;/&gt;&lt;property id=&quot;20300&quot; value=&quot;Slide 5 - &amp;quot;Course Schedule&amp;quot;&quot;/&gt;&lt;property id=&quot;20307&quot; value=&quot;265&quot;/&gt;&lt;/object&gt;&lt;object type=&quot;3&quot; unique_id=&quot;10113&quot;&gt;&lt;property id=&quot;20148&quot; value=&quot;5&quot;/&gt;&lt;property id=&quot;20300&quot; value=&quot;Slide 7 - &amp;quot;Who to Contact for help?&amp;quot;&quot;/&gt;&lt;property id=&quot;20307&quot; value=&quot;266&quot;/&gt;&lt;/object&gt;&lt;object type=&quot;3&quot; unique_id=&quot;10235&quot;&gt;&lt;property id=&quot;20148&quot; value=&quot;5&quot;/&gt;&lt;property id=&quot;20300&quot; value=&quot;Slide 6 - &amp;quot;PSU 016&amp;quot;&quot;/&gt;&lt;property id=&quot;20307&quot; value=&quot;270&quot;/&gt;&lt;/object&gt;&lt;object type=&quot;3&quot; unique_id=&quot;10322&quot;&gt;&lt;property id=&quot;20148&quot; value=&quot;5&quot;/&gt;&lt;property id=&quot;20300&quot; value=&quot;Slide 8 - &amp;quot;Advisor&amp;quot;&quot;/&gt;&lt;property id=&quot;20307&quot; value=&quot;271&quot;/&gt;&lt;/object&gt;&lt;object type=&quot;3&quot; unique_id=&quot;10323&quot;&gt;&lt;property id=&quot;20148&quot; value=&quot;5&quot;/&gt;&lt;property id=&quot;20300&quot; value=&quot;Slide 9 - &amp;quot;Problems?&amp;quot;&quot;/&gt;&lt;property id=&quot;20307&quot; value=&quot;272&quot;/&gt;&lt;/object&gt;&lt;object type=&quot;3&quot; unique_id=&quot;10324&quot;&gt;&lt;property id=&quot;20148&quot; value=&quot;5&quot;/&gt;&lt;property id=&quot;20300&quot; value=&quot;Slide 10 - &amp;quot;Email&amp;quot;&quot;/&gt;&lt;property id=&quot;20307&quot; value=&quot;274&quot;/&gt;&lt;/object&gt;&lt;object type=&quot;3&quot; unique_id=&quot;10325&quot;&gt;&lt;property id=&quot;20148&quot; value=&quot;5&quot;/&gt;&lt;property id=&quot;20300&quot; value=&quot;Slide 11 - &amp;quot;General Advice&amp;quot;&quot;/&gt;&lt;property id=&quot;20307&quot; value=&quot;275&quot;/&gt;&lt;/object&gt;&lt;object type=&quot;3&quot; unique_id=&quot;10326&quot;&gt;&lt;property id=&quot;20148&quot; value=&quot;5&quot;/&gt;&lt;property id=&quot;20300&quot; value=&quot;Slide 12 - &amp;quot;Make the most of it!&amp;quot;&quot;/&gt;&lt;property id=&quot;20307&quot; value=&quot;276&quot;/&gt;&lt;/object&gt;&lt;object type=&quot;3&quot; unique_id=&quot;10327&quot;&gt;&lt;property id=&quot;20148&quot; value=&quot;5&quot;/&gt;&lt;property id=&quot;20300&quot; value=&quot;Slide 13 - &amp;quot;Questions?&amp;quot;&quot;/&gt;&lt;property id=&quot;20307&quot; value=&quot;273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31090</TotalTime>
  <Words>1939</Words>
  <Application>Microsoft Macintosh PowerPoint</Application>
  <PresentationFormat>On-screen Show (4:3)</PresentationFormat>
  <Paragraphs>357</Paragraphs>
  <Slides>57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</vt:lpstr>
      <vt:lpstr>Cambria Math</vt:lpstr>
      <vt:lpstr>Century Gothic</vt:lpstr>
      <vt:lpstr>Symbol</vt:lpstr>
      <vt:lpstr>Office Theme</vt:lpstr>
      <vt:lpstr>Teaching Introductory Students How to Evaluate Evidence</vt:lpstr>
      <vt:lpstr>PowerPoint Presentation</vt:lpstr>
      <vt:lpstr>PowerPoint Presentation</vt:lpstr>
      <vt:lpstr>Evaluating Evidence</vt:lpstr>
      <vt:lpstr>Yeah, yeah…</vt:lpstr>
      <vt:lpstr>GOALS National Post-Test Data</vt:lpstr>
      <vt:lpstr>PowerPoint Presentation</vt:lpstr>
      <vt:lpstr>Question of the Day</vt:lpstr>
      <vt:lpstr>Dataset #1: NHANES</vt:lpstr>
      <vt:lpstr>PowerPoint Presentation</vt:lpstr>
      <vt:lpstr>PowerPoint Presentation</vt:lpstr>
      <vt:lpstr>Current Health Status</vt:lpstr>
      <vt:lpstr>Health by Organic</vt:lpstr>
      <vt:lpstr>Evaluating Evidence</vt:lpstr>
      <vt:lpstr>People who buy organic are richer</vt:lpstr>
      <vt:lpstr>Richer people are healthier</vt:lpstr>
      <vt:lpstr>Richer people are healthier</vt:lpstr>
      <vt:lpstr>People who buy organic are richer</vt:lpstr>
      <vt:lpstr>PowerPoint Presentation</vt:lpstr>
      <vt:lpstr>Evaluating Evidence</vt:lpstr>
      <vt:lpstr>Non-comparable groups</vt:lpstr>
      <vt:lpstr>Health by Organic, by Income</vt:lpstr>
      <vt:lpstr>People who buy organic are more likely to have green vegetables</vt:lpstr>
      <vt:lpstr>People who buy organic are less likely to smoke</vt:lpstr>
      <vt:lpstr>Multiple Examples</vt:lpstr>
      <vt:lpstr>Simulate “organic” based only on income</vt:lpstr>
      <vt:lpstr>Fake Organic by Health by Income </vt:lpstr>
      <vt:lpstr>Randomization</vt:lpstr>
      <vt:lpstr>PowerPoint Presentation</vt:lpstr>
      <vt:lpstr>Simulate a randomization</vt:lpstr>
      <vt:lpstr>Baseline Differences?</vt:lpstr>
      <vt:lpstr>Baseline Differences?</vt:lpstr>
      <vt:lpstr>Baseline Differences?</vt:lpstr>
      <vt:lpstr>Randomization!!</vt:lpstr>
      <vt:lpstr>Evaluating Evidence</vt:lpstr>
      <vt:lpstr>Randomizing Within Similar Groups</vt:lpstr>
      <vt:lpstr>Why “groups differ at baseline”?</vt:lpstr>
      <vt:lpstr>Teaching Confounding</vt:lpstr>
      <vt:lpstr>PowerPoint Presentation</vt:lpstr>
      <vt:lpstr>Dataset #2: Fruit Flies</vt:lpstr>
      <vt:lpstr>Longevity by Organic</vt:lpstr>
      <vt:lpstr>Evaluating Evidence</vt:lpstr>
      <vt:lpstr>Simulating Random Chance</vt:lpstr>
      <vt:lpstr>Evaluating Evidence</vt:lpstr>
      <vt:lpstr>What about a p-value???</vt:lpstr>
      <vt:lpstr>p-value: The chance of obtaining a statistic as extreme as that observed, just by random chance, if the null hypothesis is true</vt:lpstr>
      <vt:lpstr>PowerPoint Presentation</vt:lpstr>
      <vt:lpstr>Simulation-Based Inference</vt:lpstr>
      <vt:lpstr>GOALS Post-Test: Penn State</vt:lpstr>
      <vt:lpstr>Evaluating Evidence</vt:lpstr>
      <vt:lpstr>Baseline Differences?  </vt:lpstr>
      <vt:lpstr>Within-Instructor Comparisons</vt:lpstr>
      <vt:lpstr>What else? (not exhaustive!!!)</vt:lpstr>
      <vt:lpstr>Replication</vt:lpstr>
      <vt:lpstr>Evaluating Evidence</vt:lpstr>
      <vt:lpstr>PowerPoint Presentation</vt:lpstr>
      <vt:lpstr>klm47@psu.edu</vt:lpstr>
    </vt:vector>
  </TitlesOfParts>
  <Company>Duke University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Crank or Two?</dc:title>
  <dc:creator>Kari Lock Morgan</dc:creator>
  <cp:lastModifiedBy>Kari Lock Morgan</cp:lastModifiedBy>
  <cp:revision>577</cp:revision>
  <cp:lastPrinted>2019-05-08T13:23:46Z</cp:lastPrinted>
  <dcterms:created xsi:type="dcterms:W3CDTF">2014-07-23T18:53:33Z</dcterms:created>
  <dcterms:modified xsi:type="dcterms:W3CDTF">2019-05-18T16:12:41Z</dcterms:modified>
</cp:coreProperties>
</file>