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7" r:id="rId1"/>
  </p:sldMasterIdLst>
  <p:sldIdLst>
    <p:sldId id="256" r:id="rId2"/>
    <p:sldId id="276" r:id="rId3"/>
    <p:sldId id="277" r:id="rId4"/>
    <p:sldId id="275" r:id="rId5"/>
    <p:sldId id="278" r:id="rId6"/>
    <p:sldId id="279" r:id="rId7"/>
    <p:sldId id="280" r:id="rId8"/>
    <p:sldId id="290" r:id="rId9"/>
    <p:sldId id="281" r:id="rId10"/>
    <p:sldId id="291" r:id="rId11"/>
    <p:sldId id="282" r:id="rId12"/>
    <p:sldId id="285" r:id="rId13"/>
    <p:sldId id="286" r:id="rId14"/>
    <p:sldId id="287" r:id="rId15"/>
    <p:sldId id="289" r:id="rId16"/>
  </p:sldIdLst>
  <p:sldSz cx="7620000" cy="5715000"/>
  <p:notesSz cx="6858000" cy="9144000"/>
  <p:defaultTextStyle>
    <a:defPPr>
      <a:defRPr lang="en-US"/>
    </a:defPPr>
    <a:lvl1pPr marL="0" algn="l" defTabSz="356616" rtl="0" eaLnBrk="1" latinLnBrk="0" hangingPunct="1">
      <a:defRPr sz="1404" kern="1200">
        <a:solidFill>
          <a:schemeClr val="tx1"/>
        </a:solidFill>
        <a:latin typeface="+mn-lt"/>
        <a:ea typeface="+mn-ea"/>
        <a:cs typeface="+mn-cs"/>
      </a:defRPr>
    </a:lvl1pPr>
    <a:lvl2pPr marL="356616" algn="l" defTabSz="356616" rtl="0" eaLnBrk="1" latinLnBrk="0" hangingPunct="1">
      <a:defRPr sz="1404" kern="1200">
        <a:solidFill>
          <a:schemeClr val="tx1"/>
        </a:solidFill>
        <a:latin typeface="+mn-lt"/>
        <a:ea typeface="+mn-ea"/>
        <a:cs typeface="+mn-cs"/>
      </a:defRPr>
    </a:lvl2pPr>
    <a:lvl3pPr marL="713232" algn="l" defTabSz="356616" rtl="0" eaLnBrk="1" latinLnBrk="0" hangingPunct="1">
      <a:defRPr sz="1404" kern="1200">
        <a:solidFill>
          <a:schemeClr val="tx1"/>
        </a:solidFill>
        <a:latin typeface="+mn-lt"/>
        <a:ea typeface="+mn-ea"/>
        <a:cs typeface="+mn-cs"/>
      </a:defRPr>
    </a:lvl3pPr>
    <a:lvl4pPr marL="1069848" algn="l" defTabSz="356616" rtl="0" eaLnBrk="1" latinLnBrk="0" hangingPunct="1">
      <a:defRPr sz="1404" kern="1200">
        <a:solidFill>
          <a:schemeClr val="tx1"/>
        </a:solidFill>
        <a:latin typeface="+mn-lt"/>
        <a:ea typeface="+mn-ea"/>
        <a:cs typeface="+mn-cs"/>
      </a:defRPr>
    </a:lvl4pPr>
    <a:lvl5pPr marL="1426464" algn="l" defTabSz="356616" rtl="0" eaLnBrk="1" latinLnBrk="0" hangingPunct="1">
      <a:defRPr sz="1404" kern="1200">
        <a:solidFill>
          <a:schemeClr val="tx1"/>
        </a:solidFill>
        <a:latin typeface="+mn-lt"/>
        <a:ea typeface="+mn-ea"/>
        <a:cs typeface="+mn-cs"/>
      </a:defRPr>
    </a:lvl5pPr>
    <a:lvl6pPr marL="1783080" algn="l" defTabSz="356616" rtl="0" eaLnBrk="1" latinLnBrk="0" hangingPunct="1">
      <a:defRPr sz="1404" kern="1200">
        <a:solidFill>
          <a:schemeClr val="tx1"/>
        </a:solidFill>
        <a:latin typeface="+mn-lt"/>
        <a:ea typeface="+mn-ea"/>
        <a:cs typeface="+mn-cs"/>
      </a:defRPr>
    </a:lvl6pPr>
    <a:lvl7pPr marL="2139696" algn="l" defTabSz="356616" rtl="0" eaLnBrk="1" latinLnBrk="0" hangingPunct="1">
      <a:defRPr sz="1404" kern="1200">
        <a:solidFill>
          <a:schemeClr val="tx1"/>
        </a:solidFill>
        <a:latin typeface="+mn-lt"/>
        <a:ea typeface="+mn-ea"/>
        <a:cs typeface="+mn-cs"/>
      </a:defRPr>
    </a:lvl7pPr>
    <a:lvl8pPr marL="2496312" algn="l" defTabSz="356616" rtl="0" eaLnBrk="1" latinLnBrk="0" hangingPunct="1">
      <a:defRPr sz="1404" kern="1200">
        <a:solidFill>
          <a:schemeClr val="tx1"/>
        </a:solidFill>
        <a:latin typeface="+mn-lt"/>
        <a:ea typeface="+mn-ea"/>
        <a:cs typeface="+mn-cs"/>
      </a:defRPr>
    </a:lvl8pPr>
    <a:lvl9pPr marL="2852928" algn="l" defTabSz="356616"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982" autoAdjust="0"/>
    <p:restoredTop sz="94660"/>
  </p:normalViewPr>
  <p:slideViewPr>
    <p:cSldViewPr snapToGrid="0">
      <p:cViewPr>
        <p:scale>
          <a:sx n="130" d="100"/>
          <a:sy n="130" d="100"/>
        </p:scale>
        <p:origin x="-978"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985" y="5334000"/>
            <a:ext cx="7618016" cy="38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0" y="5278597"/>
            <a:ext cx="7618016" cy="53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5800" y="632460"/>
            <a:ext cx="6286500" cy="2971800"/>
          </a:xfrm>
        </p:spPr>
        <p:txBody>
          <a:bodyPr anchor="b">
            <a:normAutofit/>
          </a:bodyPr>
          <a:lstStyle>
            <a:lvl1pPr algn="l">
              <a:lnSpc>
                <a:spcPct val="85000"/>
              </a:lnSpc>
              <a:defRPr sz="6666" spc="-42"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687532" y="3713018"/>
            <a:ext cx="6286500" cy="952500"/>
          </a:xfrm>
        </p:spPr>
        <p:txBody>
          <a:bodyPr lIns="91440" rIns="91440">
            <a:normAutofit/>
          </a:bodyPr>
          <a:lstStyle>
            <a:lvl1pPr marL="0" indent="0" algn="l">
              <a:buNone/>
              <a:defRPr sz="2000" cap="all" spc="167" baseline="0">
                <a:solidFill>
                  <a:schemeClr val="tx2"/>
                </a:solidFill>
                <a:latin typeface="+mj-lt"/>
              </a:defRPr>
            </a:lvl1pPr>
            <a:lvl2pPr marL="380985" indent="0" algn="ctr">
              <a:buNone/>
              <a:defRPr sz="2000"/>
            </a:lvl2pPr>
            <a:lvl3pPr marL="761970" indent="0" algn="ctr">
              <a:buNone/>
              <a:defRPr sz="2000"/>
            </a:lvl3pPr>
            <a:lvl4pPr marL="1142954" indent="0" algn="ctr">
              <a:buNone/>
              <a:defRPr sz="1667"/>
            </a:lvl4pPr>
            <a:lvl5pPr marL="1523939" indent="0" algn="ctr">
              <a:buNone/>
              <a:defRPr sz="1667"/>
            </a:lvl5pPr>
            <a:lvl6pPr marL="1904924" indent="0" algn="ctr">
              <a:buNone/>
              <a:defRPr sz="1667"/>
            </a:lvl6pPr>
            <a:lvl7pPr marL="2285909" indent="0" algn="ctr">
              <a:buNone/>
              <a:defRPr sz="1667"/>
            </a:lvl7pPr>
            <a:lvl8pPr marL="2666893" indent="0" algn="ctr">
              <a:buNone/>
              <a:defRPr sz="1667"/>
            </a:lvl8pPr>
            <a:lvl9pPr marL="3047878" indent="0" algn="ctr">
              <a:buNone/>
              <a:defRPr sz="166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754787" y="3619500"/>
            <a:ext cx="61722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728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053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985" y="5334000"/>
            <a:ext cx="7618016" cy="38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0" y="5278597"/>
            <a:ext cx="7618016" cy="53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5453063" y="343585"/>
            <a:ext cx="1643063" cy="479991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23875" y="343585"/>
            <a:ext cx="4833938" cy="4799915"/>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9461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107249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985" y="5334000"/>
            <a:ext cx="7618016" cy="38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0" y="5278597"/>
            <a:ext cx="7618016" cy="53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632460"/>
            <a:ext cx="6286500" cy="2971800"/>
          </a:xfrm>
        </p:spPr>
        <p:txBody>
          <a:bodyPr anchor="b" anchorCtr="0">
            <a:normAutofit/>
          </a:bodyPr>
          <a:lstStyle>
            <a:lvl1pPr>
              <a:lnSpc>
                <a:spcPct val="85000"/>
              </a:lnSpc>
              <a:defRPr sz="6666"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685800" y="3710940"/>
            <a:ext cx="6286500" cy="952500"/>
          </a:xfrm>
        </p:spPr>
        <p:txBody>
          <a:bodyPr lIns="91440" rIns="91440" anchor="t" anchorCtr="0">
            <a:normAutofit/>
          </a:bodyPr>
          <a:lstStyle>
            <a:lvl1pPr marL="0" indent="0">
              <a:buNone/>
              <a:defRPr sz="2000" cap="all" spc="167" baseline="0">
                <a:solidFill>
                  <a:schemeClr val="tx2"/>
                </a:solidFill>
                <a:latin typeface="+mj-lt"/>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754787" y="3619500"/>
            <a:ext cx="61722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625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685800" y="238837"/>
            <a:ext cx="6286500" cy="120896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538112"/>
            <a:ext cx="30861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86200" y="1538113"/>
            <a:ext cx="30861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5/18/2017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38687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85800" y="238837"/>
            <a:ext cx="6286500" cy="1208964"/>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1538377"/>
            <a:ext cx="3086100" cy="613568"/>
          </a:xfrm>
        </p:spPr>
        <p:txBody>
          <a:bodyPr lIns="91440" rIns="91440" anchor="ctr">
            <a:normAutofit/>
          </a:bodyPr>
          <a:lstStyle>
            <a:lvl1pPr marL="0" indent="0">
              <a:buNone/>
              <a:defRPr sz="1667" b="0" cap="all" baseline="0">
                <a:solidFill>
                  <a:schemeClr val="tx2"/>
                </a:solidFill>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85800" y="2151945"/>
            <a:ext cx="3086100" cy="2815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86200" y="1538377"/>
            <a:ext cx="3086100" cy="613568"/>
          </a:xfrm>
        </p:spPr>
        <p:txBody>
          <a:bodyPr lIns="91440" rIns="91440" anchor="ctr">
            <a:normAutofit/>
          </a:bodyPr>
          <a:lstStyle>
            <a:lvl1pPr marL="0" indent="0">
              <a:buNone/>
              <a:defRPr sz="1667" b="0" cap="all" baseline="0">
                <a:solidFill>
                  <a:schemeClr val="tx2"/>
                </a:solidFill>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3886200" y="2151945"/>
            <a:ext cx="3086100" cy="2815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5/18/2017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22972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5/18/2017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13794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985" y="5334000"/>
            <a:ext cx="7618016" cy="38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0" y="5278597"/>
            <a:ext cx="7618016" cy="53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t>5/18/2017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01824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1" y="0"/>
            <a:ext cx="2531744" cy="571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525044" y="0"/>
            <a:ext cx="40005" cy="57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85750" y="495299"/>
            <a:ext cx="2000250" cy="1905000"/>
          </a:xfrm>
        </p:spPr>
        <p:txBody>
          <a:bodyPr anchor="b">
            <a:normAutofit/>
          </a:bodyPr>
          <a:lstStyle>
            <a:lvl1pPr>
              <a:defRPr sz="30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000375" y="609600"/>
            <a:ext cx="4057650"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85750" y="2438400"/>
            <a:ext cx="2000250" cy="2815937"/>
          </a:xfrm>
        </p:spPr>
        <p:txBody>
          <a:bodyPr lIns="91440" rIns="91440">
            <a:normAutofit/>
          </a:bodyPr>
          <a:lstStyle>
            <a:lvl1pPr marL="0" indent="0">
              <a:buNone/>
              <a:defRPr sz="1250">
                <a:solidFill>
                  <a:srgbClr val="FFFFFF"/>
                </a:solidFill>
              </a:defRPr>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a:xfrm>
            <a:off x="290946" y="5383155"/>
            <a:ext cx="1636569" cy="304271"/>
          </a:xfrm>
        </p:spPr>
        <p:txBody>
          <a:bodyPr/>
          <a:lstStyle>
            <a:lvl1pPr algn="l">
              <a:defRPr/>
            </a:lvl1pPr>
          </a:lstStyle>
          <a:p>
            <a:fld id="{32ABBEA6-7C60-4B02-AE87-00D78D8422AF}" type="datetimeFigureOut">
              <a:rPr lang="en-US" smtClean="0"/>
              <a:t>5/18/2017</a:t>
            </a:fld>
            <a:endParaRPr lang="en-US" dirty="0"/>
          </a:p>
        </p:txBody>
      </p:sp>
      <p:sp>
        <p:nvSpPr>
          <p:cNvPr id="6" name="Footer Placeholder 5"/>
          <p:cNvSpPr>
            <a:spLocks noGrp="1"/>
          </p:cNvSpPr>
          <p:nvPr>
            <p:ph type="ftr" sz="quarter" idx="11"/>
          </p:nvPr>
        </p:nvSpPr>
        <p:spPr>
          <a:xfrm>
            <a:off x="3000375" y="5383155"/>
            <a:ext cx="2905125" cy="304271"/>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4769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127500"/>
            <a:ext cx="7618016" cy="1587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 y="4095897"/>
            <a:ext cx="7618016" cy="53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4229100"/>
            <a:ext cx="6321028" cy="685800"/>
          </a:xfrm>
        </p:spPr>
        <p:txBody>
          <a:bodyPr tIns="0" bIns="0" anchor="b">
            <a:noAutofit/>
          </a:bodyPr>
          <a:lstStyle>
            <a:lvl1pPr>
              <a:defRPr sz="30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0" y="0"/>
            <a:ext cx="7619991" cy="4095897"/>
          </a:xfrm>
          <a:solidFill>
            <a:schemeClr val="bg2">
              <a:lumMod val="90000"/>
            </a:schemeClr>
          </a:solidFill>
        </p:spPr>
        <p:txBody>
          <a:bodyPr lIns="457200" tIns="457200"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800" y="4922520"/>
            <a:ext cx="6324600" cy="495300"/>
          </a:xfrm>
        </p:spPr>
        <p:txBody>
          <a:bodyPr lIns="91440" tIns="0" rIns="91440" bIns="0">
            <a:normAutofit/>
          </a:bodyPr>
          <a:lstStyle>
            <a:lvl1pPr marL="0" indent="0">
              <a:spcBef>
                <a:spcPts val="0"/>
              </a:spcBef>
              <a:spcAft>
                <a:spcPts val="500"/>
              </a:spcAft>
              <a:buNone/>
              <a:defRPr sz="1250">
                <a:solidFill>
                  <a:srgbClr val="FFFFFF"/>
                </a:solidFill>
              </a:defRPr>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5/18/2017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6629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5334000"/>
            <a:ext cx="7620001" cy="38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5278596"/>
            <a:ext cx="7620001" cy="54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800" y="238837"/>
            <a:ext cx="6286500" cy="120896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85799" y="1538112"/>
            <a:ext cx="6286501" cy="33528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1" y="5383155"/>
            <a:ext cx="1545169" cy="304271"/>
          </a:xfrm>
          <a:prstGeom prst="rect">
            <a:avLst/>
          </a:prstGeom>
        </p:spPr>
        <p:txBody>
          <a:bodyPr vert="horz" lIns="91440" tIns="45720" rIns="91440" bIns="45720" rtlCol="0" anchor="ctr"/>
          <a:lstStyle>
            <a:lvl1pPr algn="l">
              <a:defRPr sz="750">
                <a:solidFill>
                  <a:srgbClr val="FFFFFF"/>
                </a:solidFill>
              </a:defRPr>
            </a:lvl1pPr>
          </a:lstStyle>
          <a:p>
            <a:fld id="{98624D31-43A5-475A-80CF-332C9F6DCF35}" type="datetimeFigureOut">
              <a:rPr lang="en-US" smtClean="0"/>
              <a:t>5/18/2017</a:t>
            </a:fld>
            <a:endParaRPr lang="en-US" dirty="0"/>
          </a:p>
        </p:txBody>
      </p:sp>
      <p:sp>
        <p:nvSpPr>
          <p:cNvPr id="5" name="Footer Placeholder 4"/>
          <p:cNvSpPr>
            <a:spLocks noGrp="1"/>
          </p:cNvSpPr>
          <p:nvPr>
            <p:ph type="ftr" sz="quarter" idx="3"/>
          </p:nvPr>
        </p:nvSpPr>
        <p:spPr>
          <a:xfrm>
            <a:off x="2303866" y="5383155"/>
            <a:ext cx="3014253" cy="304271"/>
          </a:xfrm>
          <a:prstGeom prst="rect">
            <a:avLst/>
          </a:prstGeom>
        </p:spPr>
        <p:txBody>
          <a:bodyPr vert="horz" lIns="91440" tIns="45720" rIns="91440" bIns="45720" rtlCol="0" anchor="ctr"/>
          <a:lstStyle>
            <a:lvl1pPr algn="ctr">
              <a:defRPr sz="75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187787" y="5383155"/>
            <a:ext cx="820016" cy="304271"/>
          </a:xfrm>
          <a:prstGeom prst="rect">
            <a:avLst/>
          </a:prstGeom>
        </p:spPr>
        <p:txBody>
          <a:bodyPr vert="horz" lIns="91440" tIns="45720" rIns="91440" bIns="45720" rtlCol="0" anchor="ctr"/>
          <a:lstStyle>
            <a:lvl1pPr algn="r">
              <a:defRPr sz="875">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745958" y="1448204"/>
            <a:ext cx="622935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8107"/>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sldNum="0" hdr="0" ftr="0" dt="0"/>
  <p:txStyles>
    <p:titleStyle>
      <a:lvl1pPr algn="l" defTabSz="761970" rtl="0" eaLnBrk="1" latinLnBrk="0" hangingPunct="1">
        <a:lnSpc>
          <a:spcPct val="85000"/>
        </a:lnSpc>
        <a:spcBef>
          <a:spcPct val="0"/>
        </a:spcBef>
        <a:buNone/>
        <a:defRPr sz="4000" kern="1200" spc="-42" baseline="0">
          <a:solidFill>
            <a:schemeClr val="tx1">
              <a:lumMod val="75000"/>
              <a:lumOff val="25000"/>
            </a:schemeClr>
          </a:solidFill>
          <a:latin typeface="+mj-lt"/>
          <a:ea typeface="+mj-ea"/>
          <a:cs typeface="+mj-cs"/>
        </a:defRPr>
      </a:lvl1pPr>
    </p:titleStyle>
    <p:bodyStyle>
      <a:lvl1pPr marL="76197" indent="-76197" algn="l" defTabSz="761970" rtl="0" eaLnBrk="1" latinLnBrk="0" hangingPunct="1">
        <a:lnSpc>
          <a:spcPct val="90000"/>
        </a:lnSpc>
        <a:spcBef>
          <a:spcPts val="1000"/>
        </a:spcBef>
        <a:spcAft>
          <a:spcPts val="167"/>
        </a:spcAft>
        <a:buClr>
          <a:schemeClr val="accent1"/>
        </a:buClr>
        <a:buSzPct val="100000"/>
        <a:buFont typeface="Calibri" panose="020F0502020204030204" pitchFamily="34" charset="0"/>
        <a:buChar char=" "/>
        <a:defRPr sz="1667" kern="1200">
          <a:solidFill>
            <a:schemeClr val="tx1">
              <a:lumMod val="75000"/>
              <a:lumOff val="25000"/>
            </a:schemeClr>
          </a:solidFill>
          <a:latin typeface="+mn-lt"/>
          <a:ea typeface="+mn-ea"/>
          <a:cs typeface="+mn-cs"/>
        </a:defRPr>
      </a:lvl1pPr>
      <a:lvl2pPr marL="320027" indent="-152394" algn="l" defTabSz="761970" rtl="0" eaLnBrk="1" latinLnBrk="0" hangingPunct="1">
        <a:lnSpc>
          <a:spcPct val="90000"/>
        </a:lnSpc>
        <a:spcBef>
          <a:spcPts val="167"/>
        </a:spcBef>
        <a:spcAft>
          <a:spcPts val="333"/>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2pPr>
      <a:lvl3pPr marL="472421" indent="-152394" algn="l" defTabSz="761970" rtl="0" eaLnBrk="1" latinLnBrk="0" hangingPunct="1">
        <a:lnSpc>
          <a:spcPct val="90000"/>
        </a:lnSpc>
        <a:spcBef>
          <a:spcPts val="167"/>
        </a:spcBef>
        <a:spcAft>
          <a:spcPts val="333"/>
        </a:spcAft>
        <a:buClr>
          <a:schemeClr val="accent1"/>
        </a:buClr>
        <a:buFont typeface="Calibri" pitchFamily="34" charset="0"/>
        <a:buChar char="◦"/>
        <a:defRPr sz="1167" kern="1200">
          <a:solidFill>
            <a:schemeClr val="tx1">
              <a:lumMod val="75000"/>
              <a:lumOff val="25000"/>
            </a:schemeClr>
          </a:solidFill>
          <a:latin typeface="+mn-lt"/>
          <a:ea typeface="+mn-ea"/>
          <a:cs typeface="+mn-cs"/>
        </a:defRPr>
      </a:lvl3pPr>
      <a:lvl4pPr marL="624815" indent="-152394" algn="l" defTabSz="761970" rtl="0" eaLnBrk="1" latinLnBrk="0" hangingPunct="1">
        <a:lnSpc>
          <a:spcPct val="90000"/>
        </a:lnSpc>
        <a:spcBef>
          <a:spcPts val="167"/>
        </a:spcBef>
        <a:spcAft>
          <a:spcPts val="333"/>
        </a:spcAft>
        <a:buClr>
          <a:schemeClr val="accent1"/>
        </a:buClr>
        <a:buFont typeface="Calibri" pitchFamily="34" charset="0"/>
        <a:buChar char="◦"/>
        <a:defRPr sz="1167" kern="1200">
          <a:solidFill>
            <a:schemeClr val="tx1">
              <a:lumMod val="75000"/>
              <a:lumOff val="25000"/>
            </a:schemeClr>
          </a:solidFill>
          <a:latin typeface="+mn-lt"/>
          <a:ea typeface="+mn-ea"/>
          <a:cs typeface="+mn-cs"/>
        </a:defRPr>
      </a:lvl4pPr>
      <a:lvl5pPr marL="777209" indent="-152394" algn="l" defTabSz="761970" rtl="0" eaLnBrk="1" latinLnBrk="0" hangingPunct="1">
        <a:lnSpc>
          <a:spcPct val="90000"/>
        </a:lnSpc>
        <a:spcBef>
          <a:spcPts val="167"/>
        </a:spcBef>
        <a:spcAft>
          <a:spcPts val="333"/>
        </a:spcAft>
        <a:buClr>
          <a:schemeClr val="accent1"/>
        </a:buClr>
        <a:buFont typeface="Calibri" pitchFamily="34" charset="0"/>
        <a:buChar char="◦"/>
        <a:defRPr sz="1167" kern="1200">
          <a:solidFill>
            <a:schemeClr val="tx1">
              <a:lumMod val="75000"/>
              <a:lumOff val="25000"/>
            </a:schemeClr>
          </a:solidFill>
          <a:latin typeface="+mn-lt"/>
          <a:ea typeface="+mn-ea"/>
          <a:cs typeface="+mn-cs"/>
        </a:defRPr>
      </a:lvl5pPr>
      <a:lvl6pPr marL="916630" indent="-190492" algn="l" defTabSz="761970" rtl="0" eaLnBrk="1" latinLnBrk="0" hangingPunct="1">
        <a:lnSpc>
          <a:spcPct val="90000"/>
        </a:lnSpc>
        <a:spcBef>
          <a:spcPts val="167"/>
        </a:spcBef>
        <a:spcAft>
          <a:spcPts val="333"/>
        </a:spcAft>
        <a:buClr>
          <a:schemeClr val="accent1"/>
        </a:buClr>
        <a:buFont typeface="Calibri" pitchFamily="34" charset="0"/>
        <a:buChar char="◦"/>
        <a:defRPr sz="1167" kern="1200">
          <a:solidFill>
            <a:schemeClr val="tx1">
              <a:lumMod val="75000"/>
              <a:lumOff val="25000"/>
            </a:schemeClr>
          </a:solidFill>
          <a:latin typeface="+mn-lt"/>
          <a:ea typeface="+mn-ea"/>
          <a:cs typeface="+mn-cs"/>
        </a:defRPr>
      </a:lvl6pPr>
      <a:lvl7pPr marL="1083290" indent="-190492" algn="l" defTabSz="761970" rtl="0" eaLnBrk="1" latinLnBrk="0" hangingPunct="1">
        <a:lnSpc>
          <a:spcPct val="90000"/>
        </a:lnSpc>
        <a:spcBef>
          <a:spcPts val="167"/>
        </a:spcBef>
        <a:spcAft>
          <a:spcPts val="333"/>
        </a:spcAft>
        <a:buClr>
          <a:schemeClr val="accent1"/>
        </a:buClr>
        <a:buFont typeface="Calibri" pitchFamily="34" charset="0"/>
        <a:buChar char="◦"/>
        <a:defRPr sz="1167" kern="1200">
          <a:solidFill>
            <a:schemeClr val="tx1">
              <a:lumMod val="75000"/>
              <a:lumOff val="25000"/>
            </a:schemeClr>
          </a:solidFill>
          <a:latin typeface="+mn-lt"/>
          <a:ea typeface="+mn-ea"/>
          <a:cs typeface="+mn-cs"/>
        </a:defRPr>
      </a:lvl7pPr>
      <a:lvl8pPr marL="1249950" indent="-190492" algn="l" defTabSz="761970" rtl="0" eaLnBrk="1" latinLnBrk="0" hangingPunct="1">
        <a:lnSpc>
          <a:spcPct val="90000"/>
        </a:lnSpc>
        <a:spcBef>
          <a:spcPts val="167"/>
        </a:spcBef>
        <a:spcAft>
          <a:spcPts val="333"/>
        </a:spcAft>
        <a:buClr>
          <a:schemeClr val="accent1"/>
        </a:buClr>
        <a:buFont typeface="Calibri" pitchFamily="34" charset="0"/>
        <a:buChar char="◦"/>
        <a:defRPr sz="1167" kern="1200">
          <a:solidFill>
            <a:schemeClr val="tx1">
              <a:lumMod val="75000"/>
              <a:lumOff val="25000"/>
            </a:schemeClr>
          </a:solidFill>
          <a:latin typeface="+mn-lt"/>
          <a:ea typeface="+mn-ea"/>
          <a:cs typeface="+mn-cs"/>
        </a:defRPr>
      </a:lvl8pPr>
      <a:lvl9pPr marL="1416610" indent="-190492" algn="l" defTabSz="761970" rtl="0" eaLnBrk="1" latinLnBrk="0" hangingPunct="1">
        <a:lnSpc>
          <a:spcPct val="90000"/>
        </a:lnSpc>
        <a:spcBef>
          <a:spcPts val="167"/>
        </a:spcBef>
        <a:spcAft>
          <a:spcPts val="333"/>
        </a:spcAft>
        <a:buClr>
          <a:schemeClr val="accent1"/>
        </a:buClr>
        <a:buFont typeface="Calibri" pitchFamily="34" charset="0"/>
        <a:buChar char="◦"/>
        <a:defRPr sz="1167" kern="1200">
          <a:solidFill>
            <a:schemeClr val="tx1">
              <a:lumMod val="75000"/>
              <a:lumOff val="25000"/>
            </a:schemeClr>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jpg"/><Relationship Id="rId2" Type="http://schemas.openxmlformats.org/officeDocument/2006/relationships/image" Target="../media/image11.JPG"/><Relationship Id="rId1" Type="http://schemas.openxmlformats.org/officeDocument/2006/relationships/slideLayout" Target="../slideLayouts/slideLayout6.xml"/><Relationship Id="rId6" Type="http://schemas.openxmlformats.org/officeDocument/2006/relationships/image" Target="../media/image1.jpg"/><Relationship Id="rId5" Type="http://schemas.openxmlformats.org/officeDocument/2006/relationships/image" Target="../media/image13.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urface.syr.edu/etd/396" TargetMode="External"/><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hyperlink" Target="http://wordpress.unlvcoe.net/wordpress/wp-%20content/uploads/2013/01/Pelican-Colonies-MEA-Teacher-Materials.pdf" TargetMode="External"/><Relationship Id="rId4" Type="http://schemas.openxmlformats.org/officeDocument/2006/relationships/hyperlink" Target="https://www.youtube.com/watch?v=Cc0otVujNl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Cc0otVujNlE" TargetMode="External"/><Relationship Id="rId5" Type="http://schemas.openxmlformats.org/officeDocument/2006/relationships/image" Target="../media/image3.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image" Target="../media/image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3600" b="1" dirty="0"/>
              <a:t>Fostering Active Learning with Model Eliciting Activities</a:t>
            </a:r>
            <a:br>
              <a:rPr lang="en-US" sz="2800" b="1" dirty="0"/>
            </a:br>
            <a:br>
              <a:rPr lang="en-US" sz="2800" b="1" dirty="0"/>
            </a:br>
            <a:br>
              <a:rPr lang="en-US" sz="2800" b="1" dirty="0"/>
            </a:br>
            <a:endParaRPr lang="en-US" sz="2800" dirty="0"/>
          </a:p>
        </p:txBody>
      </p:sp>
      <p:sp>
        <p:nvSpPr>
          <p:cNvPr id="3" name="Subtitle 2"/>
          <p:cNvSpPr>
            <a:spLocks noGrp="1"/>
          </p:cNvSpPr>
          <p:nvPr>
            <p:ph type="subTitle" idx="1"/>
          </p:nvPr>
        </p:nvSpPr>
        <p:spPr/>
        <p:txBody>
          <a:bodyPr numCol="2">
            <a:noAutofit/>
          </a:bodyPr>
          <a:lstStyle/>
          <a:p>
            <a:pPr algn="ctr">
              <a:spcBef>
                <a:spcPts val="250"/>
              </a:spcBef>
            </a:pPr>
            <a:r>
              <a:rPr lang="en-US" sz="1400" cap="none" dirty="0">
                <a:latin typeface="+mn-lt"/>
              </a:rPr>
              <a:t>Jeffrey A. McLean</a:t>
            </a:r>
          </a:p>
          <a:p>
            <a:pPr algn="ctr">
              <a:spcBef>
                <a:spcPts val="250"/>
              </a:spcBef>
            </a:pPr>
            <a:r>
              <a:rPr lang="en-US" sz="1400" cap="none" dirty="0">
                <a:latin typeface="+mn-lt"/>
              </a:rPr>
              <a:t>St. Lawrence University</a:t>
            </a:r>
          </a:p>
          <a:p>
            <a:pPr algn="ctr">
              <a:spcBef>
                <a:spcPts val="250"/>
              </a:spcBef>
            </a:pPr>
            <a:r>
              <a:rPr lang="en-US" sz="1400" cap="none" dirty="0">
                <a:latin typeface="+mn-lt"/>
              </a:rPr>
              <a:t>jmclean@stlawu.edu</a:t>
            </a:r>
          </a:p>
          <a:p>
            <a:pPr algn="ctr">
              <a:spcBef>
                <a:spcPts val="250"/>
              </a:spcBef>
            </a:pPr>
            <a:r>
              <a:rPr lang="en-US" sz="1400" cap="none" dirty="0">
                <a:latin typeface="+mn-lt"/>
              </a:rPr>
              <a:t>Michael E. </a:t>
            </a:r>
            <a:r>
              <a:rPr lang="en-US" sz="1400" cap="none" dirty="0" err="1">
                <a:latin typeface="+mn-lt"/>
              </a:rPr>
              <a:t>Schuckers</a:t>
            </a:r>
            <a:endParaRPr lang="en-US" sz="1400" cap="none" dirty="0">
              <a:latin typeface="+mn-lt"/>
            </a:endParaRPr>
          </a:p>
          <a:p>
            <a:pPr algn="ctr">
              <a:spcBef>
                <a:spcPts val="250"/>
              </a:spcBef>
            </a:pPr>
            <a:r>
              <a:rPr lang="en-US" sz="1400" cap="none" dirty="0">
                <a:latin typeface="+mn-lt"/>
              </a:rPr>
              <a:t>St. Lawrence University</a:t>
            </a:r>
          </a:p>
          <a:p>
            <a:pPr algn="ctr">
              <a:spcBef>
                <a:spcPts val="250"/>
              </a:spcBef>
            </a:pPr>
            <a:r>
              <a:rPr lang="en-US" sz="1400" cap="none" dirty="0" err="1">
                <a:latin typeface="+mn-lt"/>
              </a:rPr>
              <a:t>schuckers@stlawu.edu</a:t>
            </a:r>
            <a:r>
              <a:rPr lang="en-US" sz="1400" cap="none" dirty="0">
                <a:latin typeface="+mn-lt"/>
              </a:rPr>
              <a:t> </a:t>
            </a:r>
          </a:p>
        </p:txBody>
      </p:sp>
      <p:sp>
        <p:nvSpPr>
          <p:cNvPr id="4" name="TextBox 3"/>
          <p:cNvSpPr txBox="1"/>
          <p:nvPr/>
        </p:nvSpPr>
        <p:spPr>
          <a:xfrm>
            <a:off x="-56644" y="5333567"/>
            <a:ext cx="7620000" cy="307777"/>
          </a:xfrm>
          <a:prstGeom prst="rect">
            <a:avLst/>
          </a:prstGeom>
          <a:noFill/>
        </p:spPr>
        <p:txBody>
          <a:bodyPr wrap="square" rtlCol="0">
            <a:spAutoFit/>
          </a:bodyPr>
          <a:lstStyle/>
          <a:p>
            <a:r>
              <a:rPr lang="en-US" sz="1400" dirty="0">
                <a:solidFill>
                  <a:schemeClr val="bg1"/>
                </a:solidFill>
              </a:rPr>
              <a:t>            USCOTS 2017	  													May 19, 2017</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4" y="5303087"/>
            <a:ext cx="365760" cy="365760"/>
          </a:xfrm>
          <a:prstGeom prst="rect">
            <a:avLst/>
          </a:prstGeom>
        </p:spPr>
      </p:pic>
      <p:grpSp>
        <p:nvGrpSpPr>
          <p:cNvPr id="10" name="Group 9"/>
          <p:cNvGrpSpPr/>
          <p:nvPr/>
        </p:nvGrpSpPr>
        <p:grpSpPr>
          <a:xfrm>
            <a:off x="3056021" y="5369522"/>
            <a:ext cx="1536605" cy="299325"/>
            <a:chOff x="3056021" y="5369522"/>
            <a:chExt cx="1536605" cy="299325"/>
          </a:xfrm>
        </p:grpSpPr>
        <p:sp>
          <p:nvSpPr>
            <p:cNvPr id="9" name="Rectangle 8"/>
            <p:cNvSpPr/>
            <p:nvPr/>
          </p:nvSpPr>
          <p:spPr>
            <a:xfrm>
              <a:off x="3056021" y="5369522"/>
              <a:ext cx="1536605" cy="299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244" t="60313" r="2957"/>
            <a:stretch/>
          </p:blipFill>
          <p:spPr>
            <a:xfrm>
              <a:off x="3092500" y="5403600"/>
              <a:ext cx="1473100" cy="237744"/>
            </a:xfrm>
            <a:prstGeom prst="rect">
              <a:avLst/>
            </a:prstGeom>
          </p:spPr>
        </p:pic>
      </p:grpSp>
    </p:spTree>
    <p:extLst>
      <p:ext uri="{BB962C8B-B14F-4D97-AF65-F5344CB8AC3E}">
        <p14:creationId xmlns:p14="http://schemas.microsoft.com/office/powerpoint/2010/main" val="2929381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200" b="1" dirty="0"/>
              <a:t>The Models and Modeling Perspective</a:t>
            </a:r>
          </a:p>
        </p:txBody>
      </p:sp>
      <p:sp>
        <p:nvSpPr>
          <p:cNvPr id="9" name="TextBox 8"/>
          <p:cNvSpPr txBox="1"/>
          <p:nvPr/>
        </p:nvSpPr>
        <p:spPr>
          <a:xfrm>
            <a:off x="-56644" y="5333567"/>
            <a:ext cx="7620000" cy="307777"/>
          </a:xfrm>
          <a:prstGeom prst="rect">
            <a:avLst/>
          </a:prstGeom>
          <a:noFill/>
        </p:spPr>
        <p:txBody>
          <a:bodyPr wrap="square" rtlCol="0">
            <a:spAutoFit/>
          </a:bodyPr>
          <a:lstStyle/>
          <a:p>
            <a:r>
              <a:rPr lang="en-US" sz="1400" dirty="0">
                <a:solidFill>
                  <a:schemeClr val="bg1"/>
                </a:solidFill>
              </a:rPr>
              <a:t>            USCOTS 2017	  													May 19, 2017</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4" y="5303087"/>
            <a:ext cx="365760" cy="365760"/>
          </a:xfrm>
          <a:prstGeom prst="rect">
            <a:avLst/>
          </a:prstGeom>
        </p:spPr>
      </p:pic>
      <p:sp>
        <p:nvSpPr>
          <p:cNvPr id="4" name="Rectangle 3"/>
          <p:cNvSpPr/>
          <p:nvPr/>
        </p:nvSpPr>
        <p:spPr>
          <a:xfrm>
            <a:off x="685800" y="1868557"/>
            <a:ext cx="6286500" cy="2822713"/>
          </a:xfrm>
          <a:prstGeom prst="rect">
            <a:avLst/>
          </a:prstGeom>
        </p:spPr>
        <p:txBody>
          <a:bodyPr wrap="square">
            <a:noAutofit/>
          </a:bodyPr>
          <a:lstStyle/>
          <a:p>
            <a:r>
              <a:rPr lang="en-US" sz="1600" i="1" dirty="0"/>
              <a:t>Model-Eliciting Activities </a:t>
            </a:r>
            <a:r>
              <a:rPr lang="en-US" sz="1600" dirty="0"/>
              <a:t>(MEAs)</a:t>
            </a:r>
          </a:p>
          <a:p>
            <a:endParaRPr lang="en-US" sz="1600" dirty="0"/>
          </a:p>
          <a:p>
            <a:r>
              <a:rPr lang="en-US" sz="1600" dirty="0"/>
              <a:t>Students are presented with authentic, real-world situations where they repeatedly express, test, and refine or revise their current ways of thinking as they endeavor to generate a structurally significant product—that is, a model, comprising conceptual structures for solving the given problem. </a:t>
            </a:r>
          </a:p>
          <a:p>
            <a:endParaRPr lang="en-US" sz="1800" dirty="0"/>
          </a:p>
          <a:p>
            <a:r>
              <a:rPr lang="en-US" sz="1200" dirty="0"/>
              <a:t>(</a:t>
            </a:r>
            <a:r>
              <a:rPr lang="en-US" sz="1200" dirty="0" err="1"/>
              <a:t>Lesh</a:t>
            </a:r>
            <a:r>
              <a:rPr lang="en-US" sz="1200" dirty="0"/>
              <a:t> et al., 2003)</a:t>
            </a:r>
          </a:p>
        </p:txBody>
      </p:sp>
      <p:grpSp>
        <p:nvGrpSpPr>
          <p:cNvPr id="8" name="Group 7"/>
          <p:cNvGrpSpPr/>
          <p:nvPr/>
        </p:nvGrpSpPr>
        <p:grpSpPr>
          <a:xfrm>
            <a:off x="3056021" y="5369522"/>
            <a:ext cx="1536605" cy="299325"/>
            <a:chOff x="3056021" y="5369522"/>
            <a:chExt cx="1536605" cy="299325"/>
          </a:xfrm>
        </p:grpSpPr>
        <p:sp>
          <p:nvSpPr>
            <p:cNvPr id="12" name="Rectangle 11"/>
            <p:cNvSpPr/>
            <p:nvPr/>
          </p:nvSpPr>
          <p:spPr>
            <a:xfrm>
              <a:off x="3056021" y="5369522"/>
              <a:ext cx="1536605" cy="299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8244" t="60313" r="2957"/>
            <a:stretch/>
          </p:blipFill>
          <p:spPr>
            <a:xfrm>
              <a:off x="3092500" y="5403600"/>
              <a:ext cx="1473100" cy="237744"/>
            </a:xfrm>
            <a:prstGeom prst="rect">
              <a:avLst/>
            </a:prstGeom>
          </p:spPr>
        </p:pic>
      </p:grpSp>
    </p:spTree>
    <p:extLst>
      <p:ext uri="{BB962C8B-B14F-4D97-AF65-F5344CB8AC3E}">
        <p14:creationId xmlns:p14="http://schemas.microsoft.com/office/powerpoint/2010/main" val="1693927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200" b="1" dirty="0"/>
              <a:t>Model Eliciting Activity Design</a:t>
            </a:r>
          </a:p>
        </p:txBody>
      </p:sp>
      <p:sp>
        <p:nvSpPr>
          <p:cNvPr id="9" name="TextBox 8"/>
          <p:cNvSpPr txBox="1"/>
          <p:nvPr/>
        </p:nvSpPr>
        <p:spPr>
          <a:xfrm>
            <a:off x="-56644" y="5333567"/>
            <a:ext cx="7620000" cy="307777"/>
          </a:xfrm>
          <a:prstGeom prst="rect">
            <a:avLst/>
          </a:prstGeom>
          <a:noFill/>
        </p:spPr>
        <p:txBody>
          <a:bodyPr wrap="square" rtlCol="0">
            <a:spAutoFit/>
          </a:bodyPr>
          <a:lstStyle/>
          <a:p>
            <a:r>
              <a:rPr lang="en-US" sz="1400" dirty="0">
                <a:solidFill>
                  <a:schemeClr val="bg1"/>
                </a:solidFill>
              </a:rPr>
              <a:t>            USCOTS 2017	  													May 19, 2017</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4" y="5303087"/>
            <a:ext cx="365760" cy="365760"/>
          </a:xfrm>
          <a:prstGeom prst="rect">
            <a:avLst/>
          </a:prstGeom>
        </p:spPr>
      </p:pic>
      <p:sp>
        <p:nvSpPr>
          <p:cNvPr id="12" name="TextBox 11"/>
          <p:cNvSpPr txBox="1"/>
          <p:nvPr/>
        </p:nvSpPr>
        <p:spPr>
          <a:xfrm>
            <a:off x="460504" y="1962363"/>
            <a:ext cx="3125534" cy="3213891"/>
          </a:xfrm>
          <a:prstGeom prst="rect">
            <a:avLst/>
          </a:prstGeom>
          <a:noFill/>
        </p:spPr>
        <p:txBody>
          <a:bodyPr wrap="square" numCol="1" rtlCol="0">
            <a:noAutofit/>
          </a:bodyPr>
          <a:lstStyle/>
          <a:p>
            <a:pPr marL="285750" indent="-285750">
              <a:buFont typeface="Arial" charset="0"/>
              <a:buChar char="•"/>
            </a:pPr>
            <a:r>
              <a:rPr lang="en-US" dirty="0"/>
              <a:t>Students perceive the task as meaningful, based on their own real-life experiences. </a:t>
            </a:r>
          </a:p>
          <a:p>
            <a:endParaRPr lang="en-US" dirty="0"/>
          </a:p>
          <a:p>
            <a:pPr marL="285750" indent="-285750">
              <a:buFont typeface="Arial" charset="0"/>
              <a:buChar char="•"/>
            </a:pPr>
            <a:r>
              <a:rPr lang="en-US" dirty="0"/>
              <a:t>To solve the problem, students must articulate an explicit and definite conceptual system (model). </a:t>
            </a:r>
          </a:p>
          <a:p>
            <a:endParaRPr lang="en-US" dirty="0"/>
          </a:p>
          <a:p>
            <a:pPr marL="285750" indent="-285750">
              <a:buFont typeface="Arial" charset="0"/>
              <a:buChar char="•"/>
            </a:pPr>
            <a:r>
              <a:rPr lang="en-US" dirty="0"/>
              <a:t>Students are able to judge the adequacy of their in-process solution. </a:t>
            </a:r>
          </a:p>
        </p:txBody>
      </p:sp>
      <p:sp>
        <p:nvSpPr>
          <p:cNvPr id="13" name="TextBox 12"/>
          <p:cNvSpPr txBox="1"/>
          <p:nvPr/>
        </p:nvSpPr>
        <p:spPr>
          <a:xfrm>
            <a:off x="3880237" y="1962363"/>
            <a:ext cx="3165971" cy="3213892"/>
          </a:xfrm>
          <a:prstGeom prst="rect">
            <a:avLst/>
          </a:prstGeom>
          <a:noFill/>
        </p:spPr>
        <p:txBody>
          <a:bodyPr wrap="square" numCol="1" rtlCol="0">
            <a:noAutofit/>
          </a:bodyPr>
          <a:lstStyle/>
          <a:p>
            <a:pPr marL="285750" indent="-285750">
              <a:buFont typeface="Arial" charset="0"/>
              <a:buChar char="•"/>
            </a:pPr>
            <a:r>
              <a:rPr lang="en-US" dirty="0"/>
              <a:t>Students’ solutions are applicable to a whole range of problems</a:t>
            </a:r>
          </a:p>
          <a:p>
            <a:pPr marL="285750" indent="-285750">
              <a:buFont typeface="Arial" charset="0"/>
              <a:buChar char="•"/>
            </a:pPr>
            <a:endParaRPr lang="en-US" dirty="0"/>
          </a:p>
          <a:p>
            <a:pPr marL="285750" indent="-285750">
              <a:buFont typeface="Arial" charset="0"/>
              <a:buChar char="•"/>
            </a:pPr>
            <a:r>
              <a:rPr lang="en-US" dirty="0"/>
              <a:t>Students generate external representations of their thinking during the problem-solving process. </a:t>
            </a:r>
          </a:p>
          <a:p>
            <a:pPr marL="285750" indent="-285750">
              <a:buFont typeface="Arial" charset="0"/>
              <a:buChar char="•"/>
            </a:pPr>
            <a:endParaRPr lang="en-US" dirty="0"/>
          </a:p>
          <a:p>
            <a:pPr marL="285750" indent="-285750">
              <a:buFont typeface="Arial" charset="0"/>
              <a:buChar char="•"/>
            </a:pPr>
            <a:r>
              <a:rPr lang="en-US" dirty="0"/>
              <a:t>The problem serves as a memorable representative of a kind of mathematical structure, which can be invoked in future problem solving.</a:t>
            </a:r>
          </a:p>
        </p:txBody>
      </p:sp>
      <p:sp>
        <p:nvSpPr>
          <p:cNvPr id="14" name="Rectangle 13"/>
          <p:cNvSpPr/>
          <p:nvPr/>
        </p:nvSpPr>
        <p:spPr>
          <a:xfrm>
            <a:off x="1753759" y="4913007"/>
            <a:ext cx="4150581" cy="276999"/>
          </a:xfrm>
          <a:prstGeom prst="rect">
            <a:avLst/>
          </a:prstGeom>
        </p:spPr>
        <p:txBody>
          <a:bodyPr wrap="square">
            <a:spAutoFit/>
          </a:bodyPr>
          <a:lstStyle/>
          <a:p>
            <a:r>
              <a:rPr lang="en-US" sz="1200" dirty="0">
                <a:ea typeface="Simang" charset="0"/>
              </a:rPr>
              <a:t>(</a:t>
            </a:r>
            <a:r>
              <a:rPr lang="en-US" sz="1200" dirty="0" err="1">
                <a:ea typeface="Simang" charset="0"/>
              </a:rPr>
              <a:t>Lesh</a:t>
            </a:r>
            <a:r>
              <a:rPr lang="en-US" sz="1200" dirty="0">
                <a:ea typeface="Simang" charset="0"/>
              </a:rPr>
              <a:t> &amp; </a:t>
            </a:r>
            <a:r>
              <a:rPr lang="en-US" sz="1200" dirty="0" err="1">
                <a:ea typeface="Simang" charset="0"/>
              </a:rPr>
              <a:t>Harel</a:t>
            </a:r>
            <a:r>
              <a:rPr lang="en-US" sz="1200" dirty="0">
                <a:ea typeface="Simang" charset="0"/>
              </a:rPr>
              <a:t>, 2003; </a:t>
            </a:r>
            <a:r>
              <a:rPr lang="en-US" sz="1200" dirty="0" err="1">
                <a:ea typeface="Simang" charset="0"/>
              </a:rPr>
              <a:t>Lesh</a:t>
            </a:r>
            <a:r>
              <a:rPr lang="en-US" sz="1200" dirty="0">
                <a:ea typeface="Simang" charset="0"/>
              </a:rPr>
              <a:t> et al., 2000; </a:t>
            </a:r>
            <a:r>
              <a:rPr lang="en-US" sz="1200" dirty="0" err="1">
                <a:ea typeface="Simang" charset="0"/>
              </a:rPr>
              <a:t>Hjalmarson</a:t>
            </a:r>
            <a:r>
              <a:rPr lang="en-US" sz="1200" dirty="0">
                <a:ea typeface="Simang" charset="0"/>
              </a:rPr>
              <a:t> &amp; </a:t>
            </a:r>
            <a:r>
              <a:rPr lang="en-US" sz="1200" dirty="0" err="1">
                <a:ea typeface="Simang" charset="0"/>
              </a:rPr>
              <a:t>Lesh</a:t>
            </a:r>
            <a:r>
              <a:rPr lang="en-US" sz="1200" dirty="0">
                <a:ea typeface="Simang" charset="0"/>
              </a:rPr>
              <a:t>, 2007)</a:t>
            </a:r>
            <a:r>
              <a:rPr lang="en-US" sz="1200" dirty="0"/>
              <a:t> </a:t>
            </a:r>
          </a:p>
        </p:txBody>
      </p:sp>
      <p:grpSp>
        <p:nvGrpSpPr>
          <p:cNvPr id="16" name="Group 15"/>
          <p:cNvGrpSpPr/>
          <p:nvPr/>
        </p:nvGrpSpPr>
        <p:grpSpPr>
          <a:xfrm>
            <a:off x="3056021" y="5369522"/>
            <a:ext cx="1536605" cy="299325"/>
            <a:chOff x="3056021" y="5369522"/>
            <a:chExt cx="1536605" cy="299325"/>
          </a:xfrm>
        </p:grpSpPr>
        <p:sp>
          <p:nvSpPr>
            <p:cNvPr id="17" name="Rectangle 16"/>
            <p:cNvSpPr/>
            <p:nvPr/>
          </p:nvSpPr>
          <p:spPr>
            <a:xfrm>
              <a:off x="3056021" y="5369522"/>
              <a:ext cx="1536605" cy="299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8244" t="60313" r="2957"/>
            <a:stretch/>
          </p:blipFill>
          <p:spPr>
            <a:xfrm>
              <a:off x="3092500" y="5403600"/>
              <a:ext cx="1473100" cy="237744"/>
            </a:xfrm>
            <a:prstGeom prst="rect">
              <a:avLst/>
            </a:prstGeom>
          </p:spPr>
        </p:pic>
      </p:grpSp>
    </p:spTree>
    <p:extLst>
      <p:ext uri="{BB962C8B-B14F-4D97-AF65-F5344CB8AC3E}">
        <p14:creationId xmlns:p14="http://schemas.microsoft.com/office/powerpoint/2010/main" val="208781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200" b="1" dirty="0"/>
              <a:t>Pelican MEA</a:t>
            </a:r>
          </a:p>
        </p:txBody>
      </p:sp>
      <p:sp>
        <p:nvSpPr>
          <p:cNvPr id="3" name="Rectangle 2"/>
          <p:cNvSpPr/>
          <p:nvPr/>
        </p:nvSpPr>
        <p:spPr>
          <a:xfrm>
            <a:off x="460504" y="4070294"/>
            <a:ext cx="6911340" cy="1082348"/>
          </a:xfrm>
          <a:prstGeom prst="rect">
            <a:avLst/>
          </a:prstGeom>
        </p:spPr>
        <p:txBody>
          <a:bodyPr wrap="square">
            <a:spAutoFit/>
          </a:bodyPr>
          <a:lstStyle/>
          <a:p>
            <a:pPr>
              <a:spcAft>
                <a:spcPts val="1000"/>
              </a:spcAft>
            </a:pPr>
            <a:r>
              <a:rPr lang="en-US" sz="1400" dirty="0">
                <a:latin typeface="Cambria" charset="0"/>
                <a:ea typeface="Times New Roman" charset="0"/>
                <a:cs typeface="Times New Roman" charset="0"/>
              </a:rPr>
              <a:t>We are enlisting your team’s help to create a procedure that will allow us to estimate the number of nests in a pelican colony, based on the photograph that shows a sample of the colony, and a map that shows the size and shape of the entire site.</a:t>
            </a:r>
          </a:p>
          <a:p>
            <a:pPr marL="91440" indent="-457200">
              <a:spcAft>
                <a:spcPts val="600"/>
              </a:spcAft>
            </a:pPr>
            <a:r>
              <a:rPr lang="en-US" sz="1200" dirty="0"/>
              <a:t>(Moore et al, 2015;  </a:t>
            </a:r>
            <a:r>
              <a:rPr lang="en-US" sz="1200" dirty="0" err="1"/>
              <a:t>Pompei</a:t>
            </a:r>
            <a:r>
              <a:rPr lang="en-US" sz="1200" dirty="0"/>
              <a:t>, 2010)</a:t>
            </a:r>
            <a:endParaRPr lang="en-US" sz="1200" dirty="0">
              <a:effectLst/>
              <a:latin typeface="Cambria" charset="0"/>
              <a:ea typeface="맑은 고딕" charset="-127"/>
              <a:cs typeface="Times New Roman" charset="0"/>
            </a:endParaRPr>
          </a:p>
        </p:txBody>
      </p:sp>
      <p:grpSp>
        <p:nvGrpSpPr>
          <p:cNvPr id="4" name="Group 3"/>
          <p:cNvGrpSpPr>
            <a:grpSpLocks noChangeAspect="1"/>
          </p:cNvGrpSpPr>
          <p:nvPr/>
        </p:nvGrpSpPr>
        <p:grpSpPr>
          <a:xfrm>
            <a:off x="685800" y="1675376"/>
            <a:ext cx="3017520" cy="2194107"/>
            <a:chOff x="0" y="0"/>
            <a:chExt cx="3886200" cy="2743200"/>
          </a:xfrm>
          <a:extLst>
            <a:ext uri="{0CCBE362-F206-4b92-989A-16890622DB6E}">
              <ma14:wrappingTextBoxFlag xmlns:ma14="http://schemas.microsoft.com/office/mac/drawingml/2011/main" xmlns=""/>
            </a:ext>
          </a:extLst>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86200" cy="2743200"/>
            </a:xfrm>
            <a:prstGeom prst="rect">
              <a:avLst/>
            </a:prstGeom>
          </p:spPr>
        </p:pic>
        <p:pic>
          <p:nvPicPr>
            <p:cNvPr id="6" name="Picture 5" descr="::::::Desktop:Untitled.png"/>
            <p:cNvPicPr>
              <a:picLocks noChangeAspect="1"/>
            </p:cNvPicPr>
            <p:nvPr/>
          </p:nvPicPr>
          <p:blipFill>
            <a:blip r:embed="rId3">
              <a:extLst>
                <a:ext uri="{BEBA8EAE-BF5A-486C-A8C5-ECC9F3942E4B}">
                  <a14:imgProps xmlns:a14="http://schemas.microsoft.com/office/drawing/2010/main">
                    <a14:imgLayer r:embed="rId4">
                      <a14:imgEffect>
                        <a14:colorTemperature colorTemp="6283"/>
                      </a14:imgEffect>
                      <a14:imgEffect>
                        <a14:saturation sat="61000"/>
                      </a14:imgEffect>
                      <a14:imgEffect>
                        <a14:brightnessContrast bright="100000" contrast="7000"/>
                      </a14:imgEffect>
                    </a14:imgLayer>
                  </a14:imgProps>
                </a:ext>
              </a:extLst>
            </a:blip>
            <a:srcRect/>
            <a:stretch>
              <a:fillRect/>
            </a:stretch>
          </p:blipFill>
          <p:spPr bwMode="auto">
            <a:xfrm>
              <a:off x="2922270" y="134620"/>
              <a:ext cx="900430" cy="272415"/>
            </a:xfrm>
            <a:prstGeom prst="rect">
              <a:avLst/>
            </a:prstGeom>
            <a:noFill/>
            <a:ln w="9525">
              <a:noFill/>
              <a:miter lim="800000"/>
              <a:headEnd/>
              <a:tailEnd/>
            </a:ln>
          </p:spPr>
        </p:pic>
      </p:grpSp>
      <p:grpSp>
        <p:nvGrpSpPr>
          <p:cNvPr id="7" name="Group 6"/>
          <p:cNvGrpSpPr>
            <a:grpSpLocks noChangeAspect="1"/>
          </p:cNvGrpSpPr>
          <p:nvPr/>
        </p:nvGrpSpPr>
        <p:grpSpPr>
          <a:xfrm>
            <a:off x="4110383" y="1891993"/>
            <a:ext cx="3017520" cy="1611077"/>
            <a:chOff x="0" y="0"/>
            <a:chExt cx="6169663" cy="3319780"/>
          </a:xfrm>
        </p:grpSpPr>
        <p:pic>
          <p:nvPicPr>
            <p:cNvPr id="8" name="Picture 7" descr="::::::Desktop:Untitled.png"/>
            <p:cNvPicPr>
              <a:picLocks noChangeAspect="1"/>
            </p:cNvPicPr>
            <p:nvPr/>
          </p:nvPicPr>
          <p:blipFill>
            <a:blip r:embed="rId5"/>
            <a:srcRect/>
            <a:stretch>
              <a:fillRect/>
            </a:stretch>
          </p:blipFill>
          <p:spPr bwMode="auto">
            <a:xfrm>
              <a:off x="518160" y="2397760"/>
              <a:ext cx="751205" cy="213995"/>
            </a:xfrm>
            <a:prstGeom prst="rect">
              <a:avLst/>
            </a:prstGeom>
            <a:noFill/>
            <a:ln w="9525">
              <a:noFill/>
              <a:miter lim="800000"/>
              <a:headEnd/>
              <a:tailEnd/>
            </a:ln>
          </p:spPr>
        </p:pic>
        <p:cxnSp>
          <p:nvCxnSpPr>
            <p:cNvPr id="9" name="Line 44"/>
            <p:cNvCxnSpPr>
              <a:cxnSpLocks noChangeShapeType="1"/>
            </p:cNvCxnSpPr>
            <p:nvPr/>
          </p:nvCxnSpPr>
          <p:spPr bwMode="auto">
            <a:xfrm flipV="1">
              <a:off x="1371600" y="2519680"/>
              <a:ext cx="0" cy="457200"/>
            </a:xfrm>
            <a:prstGeom prst="line">
              <a:avLst/>
            </a:prstGeom>
            <a:noFill/>
            <a:ln w="9525">
              <a:solidFill>
                <a:srgbClr val="000000"/>
              </a:solidFill>
              <a:round/>
              <a:headEnd/>
              <a:tailEnd type="triangle" w="med" len="med"/>
            </a:ln>
            <a:extLst>
              <a:ext uri="{909E8E84-426E-40dd-AFC4-6F175D3DCCD1}">
                <a14:hiddenFill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w="http://schemas.openxmlformats.org/wordprocessingml/2006/main" xmlns:w10="urn:schemas-microsoft-com:office:word" xmlns:v="urn:schemas-microsoft-com:vml" xmlns:o="urn:schemas-microsoft-com:office:office" xmlns="" xmlns:lc="http://schemas.openxmlformats.org/drawingml/2006/lockedCanvas">
                  <a:noFill/>
                </a14:hiddenFill>
              </a:ext>
            </a:extLst>
          </p:spPr>
        </p:cxnSp>
        <p:sp>
          <p:nvSpPr>
            <p:cNvPr id="10" name="Text Box 45"/>
            <p:cNvSpPr txBox="1">
              <a:spLocks noChangeArrowheads="1"/>
            </p:cNvSpPr>
            <p:nvPr/>
          </p:nvSpPr>
          <p:spPr bwMode="auto">
            <a:xfrm>
              <a:off x="1209040" y="2976880"/>
              <a:ext cx="342900" cy="342900"/>
            </a:xfrm>
            <a:prstGeom prst="rect">
              <a:avLst/>
            </a:prstGeom>
            <a:solidFill>
              <a:srgbClr val="FFFFFF"/>
            </a:solidFill>
            <a:ln>
              <a:noFill/>
            </a:ln>
            <a:extLst>
              <a:ext uri="{91240B29-F687-4f45-9708-019B960494DF}">
                <a14:hiddenLine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w="http://schemas.openxmlformats.org/wordprocessingml/2006/main" xmlns:w10="urn:schemas-microsoft-com:office:word" xmlns:v="urn:schemas-microsoft-com:vml" xmlns:o="urn:schemas-microsoft-com:office:office" xmlns="" xmlns:lc="http://schemas.openxmlformats.org/drawingml/2006/lockedCanvas" w="9525">
                  <a:solidFill>
                    <a:srgbClr val="000000"/>
                  </a:solidFill>
                  <a:miter lim="800000"/>
                  <a:headEnd/>
                  <a:tailEnd/>
                </a14:hiddenLine>
              </a:ext>
            </a:extLst>
          </p:spPr>
          <p:txBody>
            <a:bodyPr rot="0" vert="horz" wrap="square" lIns="91440" tIns="45720" rIns="91440" bIns="45720" anchor="t" anchorCtr="0" upright="1">
              <a:noAutofit/>
            </a:bodyPr>
            <a:lstStyle/>
            <a:p>
              <a:pPr marL="0" marR="0">
                <a:spcBef>
                  <a:spcPts val="0"/>
                </a:spcBef>
                <a:spcAft>
                  <a:spcPts val="1000"/>
                </a:spcAft>
              </a:pPr>
              <a:r>
                <a:rPr lang="en-US" sz="1400" b="1">
                  <a:effectLst/>
                  <a:latin typeface="Cambria" charset="0"/>
                  <a:ea typeface="맑은 고딕" charset="-127"/>
                  <a:cs typeface="Times New Roman" charset="0"/>
                </a:rPr>
                <a:t>N</a:t>
              </a:r>
              <a:endParaRPr lang="en-US" sz="1200">
                <a:effectLst/>
                <a:latin typeface="Cambria" charset="0"/>
                <a:ea typeface="맑은 고딕" charset="-127"/>
                <a:cs typeface="Times New Roman" charset="0"/>
              </a:endParaRPr>
            </a:p>
          </p:txBody>
        </p:sp>
        <p:sp>
          <p:nvSpPr>
            <p:cNvPr id="11" name="Freeform 10"/>
            <p:cNvSpPr/>
            <p:nvPr/>
          </p:nvSpPr>
          <p:spPr>
            <a:xfrm>
              <a:off x="1778000" y="0"/>
              <a:ext cx="4391663" cy="2727908"/>
            </a:xfrm>
            <a:custGeom>
              <a:avLst/>
              <a:gdLst>
                <a:gd name="connsiteX0" fmla="*/ 0 w 4391663"/>
                <a:gd name="connsiteY0" fmla="*/ 527856 h 2727908"/>
                <a:gd name="connsiteX1" fmla="*/ 177800 w 4391663"/>
                <a:gd name="connsiteY1" fmla="*/ 629456 h 2727908"/>
                <a:gd name="connsiteX2" fmla="*/ 355600 w 4391663"/>
                <a:gd name="connsiteY2" fmla="*/ 610406 h 2727908"/>
                <a:gd name="connsiteX3" fmla="*/ 628650 w 4391663"/>
                <a:gd name="connsiteY3" fmla="*/ 712006 h 2727908"/>
                <a:gd name="connsiteX4" fmla="*/ 736600 w 4391663"/>
                <a:gd name="connsiteY4" fmla="*/ 686606 h 2727908"/>
                <a:gd name="connsiteX5" fmla="*/ 927100 w 4391663"/>
                <a:gd name="connsiteY5" fmla="*/ 743756 h 2727908"/>
                <a:gd name="connsiteX6" fmla="*/ 1181100 w 4391663"/>
                <a:gd name="connsiteY6" fmla="*/ 515156 h 2727908"/>
                <a:gd name="connsiteX7" fmla="*/ 1289050 w 4391663"/>
                <a:gd name="connsiteY7" fmla="*/ 546906 h 2727908"/>
                <a:gd name="connsiteX8" fmla="*/ 1384300 w 4391663"/>
                <a:gd name="connsiteY8" fmla="*/ 445306 h 2727908"/>
                <a:gd name="connsiteX9" fmla="*/ 1504950 w 4391663"/>
                <a:gd name="connsiteY9" fmla="*/ 369106 h 2727908"/>
                <a:gd name="connsiteX10" fmla="*/ 1752600 w 4391663"/>
                <a:gd name="connsiteY10" fmla="*/ 565956 h 2727908"/>
                <a:gd name="connsiteX11" fmla="*/ 2006600 w 4391663"/>
                <a:gd name="connsiteY11" fmla="*/ 826306 h 2727908"/>
                <a:gd name="connsiteX12" fmla="*/ 2311400 w 4391663"/>
                <a:gd name="connsiteY12" fmla="*/ 877106 h 2727908"/>
                <a:gd name="connsiteX13" fmla="*/ 2476500 w 4391663"/>
                <a:gd name="connsiteY13" fmla="*/ 1029506 h 2727908"/>
                <a:gd name="connsiteX14" fmla="*/ 2647950 w 4391663"/>
                <a:gd name="connsiteY14" fmla="*/ 991406 h 2727908"/>
                <a:gd name="connsiteX15" fmla="*/ 2933700 w 4391663"/>
                <a:gd name="connsiteY15" fmla="*/ 1054906 h 2727908"/>
                <a:gd name="connsiteX16" fmla="*/ 3333750 w 4391663"/>
                <a:gd name="connsiteY16" fmla="*/ 223056 h 2727908"/>
                <a:gd name="connsiteX17" fmla="*/ 4057650 w 4391663"/>
                <a:gd name="connsiteY17" fmla="*/ 134156 h 2727908"/>
                <a:gd name="connsiteX18" fmla="*/ 4375150 w 4391663"/>
                <a:gd name="connsiteY18" fmla="*/ 1880406 h 2727908"/>
                <a:gd name="connsiteX19" fmla="*/ 3581400 w 4391663"/>
                <a:gd name="connsiteY19" fmla="*/ 1620056 h 2727908"/>
                <a:gd name="connsiteX20" fmla="*/ 3124200 w 4391663"/>
                <a:gd name="connsiteY20" fmla="*/ 1937556 h 2727908"/>
                <a:gd name="connsiteX21" fmla="*/ 2743200 w 4391663"/>
                <a:gd name="connsiteY21" fmla="*/ 2528106 h 2727908"/>
                <a:gd name="connsiteX22" fmla="*/ 2603500 w 4391663"/>
                <a:gd name="connsiteY22" fmla="*/ 2629706 h 27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91663" h="2727908">
                  <a:moveTo>
                    <a:pt x="0" y="527856"/>
                  </a:moveTo>
                  <a:cubicBezTo>
                    <a:pt x="59266" y="571777"/>
                    <a:pt x="118533" y="615698"/>
                    <a:pt x="177800" y="629456"/>
                  </a:cubicBezTo>
                  <a:cubicBezTo>
                    <a:pt x="237067" y="643214"/>
                    <a:pt x="280458" y="596648"/>
                    <a:pt x="355600" y="610406"/>
                  </a:cubicBezTo>
                  <a:cubicBezTo>
                    <a:pt x="430742" y="624164"/>
                    <a:pt x="565150" y="699306"/>
                    <a:pt x="628650" y="712006"/>
                  </a:cubicBezTo>
                  <a:cubicBezTo>
                    <a:pt x="692150" y="724706"/>
                    <a:pt x="686858" y="681314"/>
                    <a:pt x="736600" y="686606"/>
                  </a:cubicBezTo>
                  <a:cubicBezTo>
                    <a:pt x="786342" y="691898"/>
                    <a:pt x="853017" y="772331"/>
                    <a:pt x="927100" y="743756"/>
                  </a:cubicBezTo>
                  <a:cubicBezTo>
                    <a:pt x="1001183" y="715181"/>
                    <a:pt x="1120775" y="547964"/>
                    <a:pt x="1181100" y="515156"/>
                  </a:cubicBezTo>
                  <a:cubicBezTo>
                    <a:pt x="1241425" y="482348"/>
                    <a:pt x="1255183" y="558548"/>
                    <a:pt x="1289050" y="546906"/>
                  </a:cubicBezTo>
                  <a:cubicBezTo>
                    <a:pt x="1322917" y="535264"/>
                    <a:pt x="1348317" y="474939"/>
                    <a:pt x="1384300" y="445306"/>
                  </a:cubicBezTo>
                  <a:cubicBezTo>
                    <a:pt x="1420283" y="415673"/>
                    <a:pt x="1443567" y="348998"/>
                    <a:pt x="1504950" y="369106"/>
                  </a:cubicBezTo>
                  <a:cubicBezTo>
                    <a:pt x="1566333" y="389214"/>
                    <a:pt x="1668992" y="489756"/>
                    <a:pt x="1752600" y="565956"/>
                  </a:cubicBezTo>
                  <a:cubicBezTo>
                    <a:pt x="1836208" y="642156"/>
                    <a:pt x="1913467" y="774448"/>
                    <a:pt x="2006600" y="826306"/>
                  </a:cubicBezTo>
                  <a:cubicBezTo>
                    <a:pt x="2099733" y="878164"/>
                    <a:pt x="2233083" y="843239"/>
                    <a:pt x="2311400" y="877106"/>
                  </a:cubicBezTo>
                  <a:cubicBezTo>
                    <a:pt x="2389717" y="910973"/>
                    <a:pt x="2420408" y="1010456"/>
                    <a:pt x="2476500" y="1029506"/>
                  </a:cubicBezTo>
                  <a:cubicBezTo>
                    <a:pt x="2532592" y="1048556"/>
                    <a:pt x="2571750" y="987173"/>
                    <a:pt x="2647950" y="991406"/>
                  </a:cubicBezTo>
                  <a:cubicBezTo>
                    <a:pt x="2724150" y="995639"/>
                    <a:pt x="2819400" y="1182964"/>
                    <a:pt x="2933700" y="1054906"/>
                  </a:cubicBezTo>
                  <a:cubicBezTo>
                    <a:pt x="3048000" y="926848"/>
                    <a:pt x="3146425" y="376514"/>
                    <a:pt x="3333750" y="223056"/>
                  </a:cubicBezTo>
                  <a:cubicBezTo>
                    <a:pt x="3521075" y="69598"/>
                    <a:pt x="3884083" y="-142069"/>
                    <a:pt x="4057650" y="134156"/>
                  </a:cubicBezTo>
                  <a:cubicBezTo>
                    <a:pt x="4231217" y="410381"/>
                    <a:pt x="4454525" y="1632756"/>
                    <a:pt x="4375150" y="1880406"/>
                  </a:cubicBezTo>
                  <a:cubicBezTo>
                    <a:pt x="4295775" y="2128056"/>
                    <a:pt x="3789892" y="1610531"/>
                    <a:pt x="3581400" y="1620056"/>
                  </a:cubicBezTo>
                  <a:cubicBezTo>
                    <a:pt x="3372908" y="1629581"/>
                    <a:pt x="3263900" y="1786214"/>
                    <a:pt x="3124200" y="1937556"/>
                  </a:cubicBezTo>
                  <a:cubicBezTo>
                    <a:pt x="2984500" y="2088898"/>
                    <a:pt x="2829983" y="2412748"/>
                    <a:pt x="2743200" y="2528106"/>
                  </a:cubicBezTo>
                  <a:cubicBezTo>
                    <a:pt x="2656417" y="2643464"/>
                    <a:pt x="2150533" y="2851956"/>
                    <a:pt x="2603500" y="2629706"/>
                  </a:cubicBezTo>
                </a:path>
              </a:pathLst>
            </a:cu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Freeform 11"/>
            <p:cNvSpPr/>
            <p:nvPr/>
          </p:nvSpPr>
          <p:spPr>
            <a:xfrm>
              <a:off x="0" y="396240"/>
              <a:ext cx="4200474" cy="2425625"/>
            </a:xfrm>
            <a:custGeom>
              <a:avLst/>
              <a:gdLst>
                <a:gd name="connsiteX0" fmla="*/ 4200474 w 4200474"/>
                <a:gd name="connsiteY0" fmla="*/ 2330494 h 2425625"/>
                <a:gd name="connsiteX1" fmla="*/ 4098874 w 4200474"/>
                <a:gd name="connsiteY1" fmla="*/ 2374944 h 2425625"/>
                <a:gd name="connsiteX2" fmla="*/ 3927424 w 4200474"/>
                <a:gd name="connsiteY2" fmla="*/ 2413044 h 2425625"/>
                <a:gd name="connsiteX3" fmla="*/ 3616274 w 4200474"/>
                <a:gd name="connsiteY3" fmla="*/ 2139994 h 2425625"/>
                <a:gd name="connsiteX4" fmla="*/ 3463874 w 4200474"/>
                <a:gd name="connsiteY4" fmla="*/ 2000294 h 2425625"/>
                <a:gd name="connsiteX5" fmla="*/ 3394024 w 4200474"/>
                <a:gd name="connsiteY5" fmla="*/ 2108244 h 2425625"/>
                <a:gd name="connsiteX6" fmla="*/ 3235274 w 4200474"/>
                <a:gd name="connsiteY6" fmla="*/ 2165394 h 2425625"/>
                <a:gd name="connsiteX7" fmla="*/ 2771724 w 4200474"/>
                <a:gd name="connsiteY7" fmla="*/ 2012994 h 2425625"/>
                <a:gd name="connsiteX8" fmla="*/ 2346274 w 4200474"/>
                <a:gd name="connsiteY8" fmla="*/ 2051094 h 2425625"/>
                <a:gd name="connsiteX9" fmla="*/ 2111324 w 4200474"/>
                <a:gd name="connsiteY9" fmla="*/ 1905044 h 2425625"/>
                <a:gd name="connsiteX10" fmla="*/ 2009724 w 4200474"/>
                <a:gd name="connsiteY10" fmla="*/ 1911394 h 2425625"/>
                <a:gd name="connsiteX11" fmla="*/ 1927174 w 4200474"/>
                <a:gd name="connsiteY11" fmla="*/ 2006644 h 2425625"/>
                <a:gd name="connsiteX12" fmla="*/ 1755724 w 4200474"/>
                <a:gd name="connsiteY12" fmla="*/ 1828844 h 2425625"/>
                <a:gd name="connsiteX13" fmla="*/ 1603324 w 4200474"/>
                <a:gd name="connsiteY13" fmla="*/ 1758994 h 2425625"/>
                <a:gd name="connsiteX14" fmla="*/ 1482674 w 4200474"/>
                <a:gd name="connsiteY14" fmla="*/ 1612944 h 2425625"/>
                <a:gd name="connsiteX15" fmla="*/ 1387424 w 4200474"/>
                <a:gd name="connsiteY15" fmla="*/ 1612944 h 2425625"/>
                <a:gd name="connsiteX16" fmla="*/ 1235024 w 4200474"/>
                <a:gd name="connsiteY16" fmla="*/ 1695494 h 2425625"/>
                <a:gd name="connsiteX17" fmla="*/ 739724 w 4200474"/>
                <a:gd name="connsiteY17" fmla="*/ 1758994 h 2425625"/>
                <a:gd name="connsiteX18" fmla="*/ 168224 w 4200474"/>
                <a:gd name="connsiteY18" fmla="*/ 1485944 h 2425625"/>
                <a:gd name="connsiteX19" fmla="*/ 3124 w 4200474"/>
                <a:gd name="connsiteY19" fmla="*/ 831894 h 2425625"/>
                <a:gd name="connsiteX20" fmla="*/ 276174 w 4200474"/>
                <a:gd name="connsiteY20" fmla="*/ 209594 h 2425625"/>
                <a:gd name="connsiteX21" fmla="*/ 911174 w 4200474"/>
                <a:gd name="connsiteY21" fmla="*/ 44 h 2425625"/>
                <a:gd name="connsiteX22" fmla="*/ 1469974 w 4200474"/>
                <a:gd name="connsiteY22" fmla="*/ 222294 h 2425625"/>
                <a:gd name="connsiteX23" fmla="*/ 1577924 w 4200474"/>
                <a:gd name="connsiteY23" fmla="*/ 241344 h 2425625"/>
                <a:gd name="connsiteX24" fmla="*/ 1768424 w 4200474"/>
                <a:gd name="connsiteY24" fmla="*/ 133394 h 242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00474" h="2425625">
                  <a:moveTo>
                    <a:pt x="4200474" y="2330494"/>
                  </a:moveTo>
                  <a:cubicBezTo>
                    <a:pt x="4172428" y="2345840"/>
                    <a:pt x="4144382" y="2361186"/>
                    <a:pt x="4098874" y="2374944"/>
                  </a:cubicBezTo>
                  <a:cubicBezTo>
                    <a:pt x="4053366" y="2388702"/>
                    <a:pt x="4007857" y="2452202"/>
                    <a:pt x="3927424" y="2413044"/>
                  </a:cubicBezTo>
                  <a:cubicBezTo>
                    <a:pt x="3846991" y="2373886"/>
                    <a:pt x="3693532" y="2208786"/>
                    <a:pt x="3616274" y="2139994"/>
                  </a:cubicBezTo>
                  <a:cubicBezTo>
                    <a:pt x="3539016" y="2071202"/>
                    <a:pt x="3500916" y="2005586"/>
                    <a:pt x="3463874" y="2000294"/>
                  </a:cubicBezTo>
                  <a:cubicBezTo>
                    <a:pt x="3426832" y="1995002"/>
                    <a:pt x="3432124" y="2080727"/>
                    <a:pt x="3394024" y="2108244"/>
                  </a:cubicBezTo>
                  <a:cubicBezTo>
                    <a:pt x="3355924" y="2135761"/>
                    <a:pt x="3338991" y="2181269"/>
                    <a:pt x="3235274" y="2165394"/>
                  </a:cubicBezTo>
                  <a:cubicBezTo>
                    <a:pt x="3131557" y="2149519"/>
                    <a:pt x="2919891" y="2032044"/>
                    <a:pt x="2771724" y="2012994"/>
                  </a:cubicBezTo>
                  <a:cubicBezTo>
                    <a:pt x="2623557" y="1993944"/>
                    <a:pt x="2456340" y="2069086"/>
                    <a:pt x="2346274" y="2051094"/>
                  </a:cubicBezTo>
                  <a:cubicBezTo>
                    <a:pt x="2236208" y="2033102"/>
                    <a:pt x="2167416" y="1928327"/>
                    <a:pt x="2111324" y="1905044"/>
                  </a:cubicBezTo>
                  <a:cubicBezTo>
                    <a:pt x="2055232" y="1881761"/>
                    <a:pt x="2040416" y="1894461"/>
                    <a:pt x="2009724" y="1911394"/>
                  </a:cubicBezTo>
                  <a:cubicBezTo>
                    <a:pt x="1979032" y="1928327"/>
                    <a:pt x="1969507" y="2020402"/>
                    <a:pt x="1927174" y="2006644"/>
                  </a:cubicBezTo>
                  <a:cubicBezTo>
                    <a:pt x="1884841" y="1992886"/>
                    <a:pt x="1809699" y="1870119"/>
                    <a:pt x="1755724" y="1828844"/>
                  </a:cubicBezTo>
                  <a:cubicBezTo>
                    <a:pt x="1701749" y="1787569"/>
                    <a:pt x="1648832" y="1794977"/>
                    <a:pt x="1603324" y="1758994"/>
                  </a:cubicBezTo>
                  <a:cubicBezTo>
                    <a:pt x="1557816" y="1723011"/>
                    <a:pt x="1518657" y="1637286"/>
                    <a:pt x="1482674" y="1612944"/>
                  </a:cubicBezTo>
                  <a:cubicBezTo>
                    <a:pt x="1446691" y="1588602"/>
                    <a:pt x="1428699" y="1599186"/>
                    <a:pt x="1387424" y="1612944"/>
                  </a:cubicBezTo>
                  <a:cubicBezTo>
                    <a:pt x="1346149" y="1626702"/>
                    <a:pt x="1342974" y="1671152"/>
                    <a:pt x="1235024" y="1695494"/>
                  </a:cubicBezTo>
                  <a:cubicBezTo>
                    <a:pt x="1127074" y="1719836"/>
                    <a:pt x="917524" y="1793919"/>
                    <a:pt x="739724" y="1758994"/>
                  </a:cubicBezTo>
                  <a:cubicBezTo>
                    <a:pt x="561924" y="1724069"/>
                    <a:pt x="290991" y="1640461"/>
                    <a:pt x="168224" y="1485944"/>
                  </a:cubicBezTo>
                  <a:cubicBezTo>
                    <a:pt x="45457" y="1331427"/>
                    <a:pt x="-14868" y="1044619"/>
                    <a:pt x="3124" y="831894"/>
                  </a:cubicBezTo>
                  <a:cubicBezTo>
                    <a:pt x="21116" y="619169"/>
                    <a:pt x="124832" y="348236"/>
                    <a:pt x="276174" y="209594"/>
                  </a:cubicBezTo>
                  <a:cubicBezTo>
                    <a:pt x="427516" y="70952"/>
                    <a:pt x="712207" y="-2073"/>
                    <a:pt x="911174" y="44"/>
                  </a:cubicBezTo>
                  <a:cubicBezTo>
                    <a:pt x="1110141" y="2161"/>
                    <a:pt x="1358849" y="182077"/>
                    <a:pt x="1469974" y="222294"/>
                  </a:cubicBezTo>
                  <a:cubicBezTo>
                    <a:pt x="1581099" y="262511"/>
                    <a:pt x="1528182" y="256161"/>
                    <a:pt x="1577924" y="241344"/>
                  </a:cubicBezTo>
                  <a:cubicBezTo>
                    <a:pt x="1627666" y="226527"/>
                    <a:pt x="1768424" y="133394"/>
                    <a:pt x="1768424" y="133394"/>
                  </a:cubicBezTo>
                </a:path>
              </a:pathLst>
            </a:cu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3" name="TextBox 12"/>
          <p:cNvSpPr txBox="1"/>
          <p:nvPr/>
        </p:nvSpPr>
        <p:spPr>
          <a:xfrm>
            <a:off x="-56644" y="5333567"/>
            <a:ext cx="7620000" cy="307777"/>
          </a:xfrm>
          <a:prstGeom prst="rect">
            <a:avLst/>
          </a:prstGeom>
          <a:noFill/>
        </p:spPr>
        <p:txBody>
          <a:bodyPr wrap="square" rtlCol="0">
            <a:spAutoFit/>
          </a:bodyPr>
          <a:lstStyle/>
          <a:p>
            <a:r>
              <a:rPr lang="en-US" sz="1400" dirty="0">
                <a:solidFill>
                  <a:schemeClr val="bg1"/>
                </a:solidFill>
              </a:rPr>
              <a:t>            USCOTS 2017	  													May 19, 2017</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44" y="5303087"/>
            <a:ext cx="365760" cy="365760"/>
          </a:xfrm>
          <a:prstGeom prst="rect">
            <a:avLst/>
          </a:prstGeom>
        </p:spPr>
      </p:pic>
      <p:grpSp>
        <p:nvGrpSpPr>
          <p:cNvPr id="17" name="Group 16"/>
          <p:cNvGrpSpPr/>
          <p:nvPr/>
        </p:nvGrpSpPr>
        <p:grpSpPr>
          <a:xfrm>
            <a:off x="3056021" y="5369522"/>
            <a:ext cx="1536605" cy="299325"/>
            <a:chOff x="3056021" y="5369522"/>
            <a:chExt cx="1536605" cy="299325"/>
          </a:xfrm>
        </p:grpSpPr>
        <p:sp>
          <p:nvSpPr>
            <p:cNvPr id="18" name="Rectangle 17"/>
            <p:cNvSpPr/>
            <p:nvPr/>
          </p:nvSpPr>
          <p:spPr>
            <a:xfrm>
              <a:off x="3056021" y="5369522"/>
              <a:ext cx="1536605" cy="299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9" name="Picture 18"/>
            <p:cNvPicPr>
              <a:picLocks noChangeAspect="1"/>
            </p:cNvPicPr>
            <p:nvPr/>
          </p:nvPicPr>
          <p:blipFill rotWithShape="1">
            <a:blip r:embed="rId7">
              <a:extLst>
                <a:ext uri="{28A0092B-C50C-407E-A947-70E740481C1C}">
                  <a14:useLocalDpi xmlns:a14="http://schemas.microsoft.com/office/drawing/2010/main" val="0"/>
                </a:ext>
              </a:extLst>
            </a:blip>
            <a:srcRect l="8244" t="60313" r="2957"/>
            <a:stretch/>
          </p:blipFill>
          <p:spPr>
            <a:xfrm>
              <a:off x="3092500" y="5403600"/>
              <a:ext cx="1473100" cy="237744"/>
            </a:xfrm>
            <a:prstGeom prst="rect">
              <a:avLst/>
            </a:prstGeom>
          </p:spPr>
        </p:pic>
      </p:grpSp>
    </p:spTree>
    <p:extLst>
      <p:ext uri="{BB962C8B-B14F-4D97-AF65-F5344CB8AC3E}">
        <p14:creationId xmlns:p14="http://schemas.microsoft.com/office/powerpoint/2010/main" val="333355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200" b="1" dirty="0"/>
              <a:t>Pelican MEA Implementation</a:t>
            </a:r>
          </a:p>
        </p:txBody>
      </p:sp>
      <p:sp>
        <p:nvSpPr>
          <p:cNvPr id="13" name="TextBox 12"/>
          <p:cNvSpPr txBox="1"/>
          <p:nvPr/>
        </p:nvSpPr>
        <p:spPr>
          <a:xfrm>
            <a:off x="-56644" y="5333567"/>
            <a:ext cx="7620000" cy="307777"/>
          </a:xfrm>
          <a:prstGeom prst="rect">
            <a:avLst/>
          </a:prstGeom>
          <a:noFill/>
        </p:spPr>
        <p:txBody>
          <a:bodyPr wrap="square" rtlCol="0">
            <a:spAutoFit/>
          </a:bodyPr>
          <a:lstStyle/>
          <a:p>
            <a:r>
              <a:rPr lang="en-US" sz="1400" dirty="0">
                <a:solidFill>
                  <a:schemeClr val="bg1"/>
                </a:solidFill>
              </a:rPr>
              <a:t>            USCOTS 2017	  													May 19, 2017</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4" y="5303087"/>
            <a:ext cx="365760" cy="365760"/>
          </a:xfrm>
          <a:prstGeom prst="rect">
            <a:avLst/>
          </a:prstGeom>
        </p:spPr>
      </p:pic>
      <p:sp>
        <p:nvSpPr>
          <p:cNvPr id="8" name="TextBox 7"/>
          <p:cNvSpPr txBox="1"/>
          <p:nvPr/>
        </p:nvSpPr>
        <p:spPr>
          <a:xfrm>
            <a:off x="771277" y="1757238"/>
            <a:ext cx="6201023" cy="3180521"/>
          </a:xfrm>
          <a:prstGeom prst="rect">
            <a:avLst/>
          </a:prstGeom>
          <a:noFill/>
        </p:spPr>
        <p:txBody>
          <a:bodyPr wrap="square" rtlCol="0">
            <a:noAutofit/>
          </a:bodyPr>
          <a:lstStyle/>
          <a:p>
            <a:r>
              <a:rPr lang="en-US" sz="1400" dirty="0"/>
              <a:t>Play the role of your student and work in a small group to develop a procedure for estimating the number of nests at each pelican colony</a:t>
            </a:r>
          </a:p>
          <a:p>
            <a:pPr>
              <a:spcAft>
                <a:spcPts val="600"/>
              </a:spcAft>
            </a:pPr>
            <a:endParaRPr lang="en-US" sz="1400" dirty="0"/>
          </a:p>
          <a:p>
            <a:pPr>
              <a:spcAft>
                <a:spcPts val="600"/>
              </a:spcAft>
            </a:pPr>
            <a:r>
              <a:rPr lang="en-US" sz="1400" dirty="0"/>
              <a:t>Write a memo to Alice Heart that includes: </a:t>
            </a:r>
          </a:p>
          <a:p>
            <a:pPr marL="642366" lvl="1" indent="-285750">
              <a:spcAft>
                <a:spcPts val="600"/>
              </a:spcAft>
              <a:buFont typeface="Arial" charset="0"/>
              <a:buChar char="•"/>
            </a:pPr>
            <a:r>
              <a:rPr lang="en-US" sz="1400" dirty="0"/>
              <a:t>An explanation of your procedure</a:t>
            </a:r>
          </a:p>
          <a:p>
            <a:pPr marL="642366" lvl="1" indent="-285750">
              <a:spcAft>
                <a:spcPts val="600"/>
              </a:spcAft>
              <a:buFont typeface="Arial" charset="0"/>
              <a:buChar char="•"/>
            </a:pPr>
            <a:r>
              <a:rPr lang="en-US" sz="1400" dirty="0"/>
              <a:t>How you have tested your procedure</a:t>
            </a:r>
          </a:p>
          <a:p>
            <a:pPr marL="642366" lvl="1" indent="-285750">
              <a:spcAft>
                <a:spcPts val="600"/>
              </a:spcAft>
              <a:buFont typeface="Arial" charset="0"/>
              <a:buChar char="•"/>
            </a:pPr>
            <a:r>
              <a:rPr lang="en-US" sz="1400" dirty="0"/>
              <a:t>Your estimates for the number of pelicans in the two colonies  </a:t>
            </a:r>
          </a:p>
          <a:p>
            <a:pPr marL="642366" lvl="1" indent="-285750">
              <a:spcAft>
                <a:spcPts val="600"/>
              </a:spcAft>
              <a:buFont typeface="Arial" charset="0"/>
              <a:buChar char="•"/>
            </a:pPr>
            <a:r>
              <a:rPr lang="en-US" sz="1400" dirty="0"/>
              <a:t>A description of any assumptions you have made.  </a:t>
            </a:r>
          </a:p>
          <a:p>
            <a:pPr marL="642366" lvl="1" indent="-285750">
              <a:spcAft>
                <a:spcPts val="600"/>
              </a:spcAft>
              <a:buFont typeface="Arial" charset="0"/>
              <a:buChar char="•"/>
            </a:pPr>
            <a:r>
              <a:rPr lang="en-US" sz="1400" dirty="0"/>
              <a:t>Any requests for additional information or data that might allow you to improve the accuracy of your procedure.</a:t>
            </a:r>
          </a:p>
        </p:txBody>
      </p:sp>
      <p:grpSp>
        <p:nvGrpSpPr>
          <p:cNvPr id="10" name="Group 9"/>
          <p:cNvGrpSpPr/>
          <p:nvPr/>
        </p:nvGrpSpPr>
        <p:grpSpPr>
          <a:xfrm>
            <a:off x="3056021" y="5369522"/>
            <a:ext cx="1536605" cy="299325"/>
            <a:chOff x="3056021" y="5369522"/>
            <a:chExt cx="1536605" cy="299325"/>
          </a:xfrm>
        </p:grpSpPr>
        <p:sp>
          <p:nvSpPr>
            <p:cNvPr id="11" name="Rectangle 10"/>
            <p:cNvSpPr/>
            <p:nvPr/>
          </p:nvSpPr>
          <p:spPr>
            <a:xfrm>
              <a:off x="3056021" y="5369522"/>
              <a:ext cx="1536605" cy="299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244" t="60313" r="2957"/>
            <a:stretch/>
          </p:blipFill>
          <p:spPr>
            <a:xfrm>
              <a:off x="3092500" y="5403600"/>
              <a:ext cx="1473100" cy="237744"/>
            </a:xfrm>
            <a:prstGeom prst="rect">
              <a:avLst/>
            </a:prstGeom>
          </p:spPr>
        </p:pic>
      </p:grpSp>
    </p:spTree>
    <p:extLst>
      <p:ext uri="{BB962C8B-B14F-4D97-AF65-F5344CB8AC3E}">
        <p14:creationId xmlns:p14="http://schemas.microsoft.com/office/powerpoint/2010/main" val="1420247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200" b="1" dirty="0"/>
              <a:t>Pelican MEA Discussion</a:t>
            </a:r>
          </a:p>
        </p:txBody>
      </p:sp>
      <p:sp>
        <p:nvSpPr>
          <p:cNvPr id="13" name="TextBox 12"/>
          <p:cNvSpPr txBox="1"/>
          <p:nvPr/>
        </p:nvSpPr>
        <p:spPr>
          <a:xfrm>
            <a:off x="-56644" y="5333567"/>
            <a:ext cx="7620000" cy="307777"/>
          </a:xfrm>
          <a:prstGeom prst="rect">
            <a:avLst/>
          </a:prstGeom>
          <a:noFill/>
        </p:spPr>
        <p:txBody>
          <a:bodyPr wrap="square" rtlCol="0">
            <a:spAutoFit/>
          </a:bodyPr>
          <a:lstStyle/>
          <a:p>
            <a:r>
              <a:rPr lang="en-US" sz="1400" dirty="0">
                <a:solidFill>
                  <a:schemeClr val="bg1"/>
                </a:solidFill>
              </a:rPr>
              <a:t>            USCOTS 2017	  													May 19, 2017</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4" y="5303087"/>
            <a:ext cx="365760" cy="365760"/>
          </a:xfrm>
          <a:prstGeom prst="rect">
            <a:avLst/>
          </a:prstGeom>
        </p:spPr>
      </p:pic>
      <p:sp>
        <p:nvSpPr>
          <p:cNvPr id="3" name="TextBox 2"/>
          <p:cNvSpPr txBox="1"/>
          <p:nvPr/>
        </p:nvSpPr>
        <p:spPr>
          <a:xfrm>
            <a:off x="771277" y="1733384"/>
            <a:ext cx="6201023" cy="3180521"/>
          </a:xfrm>
          <a:prstGeom prst="rect">
            <a:avLst/>
          </a:prstGeom>
          <a:noFill/>
        </p:spPr>
        <p:txBody>
          <a:bodyPr wrap="square" rtlCol="0">
            <a:noAutofit/>
          </a:bodyPr>
          <a:lstStyle/>
          <a:p>
            <a:r>
              <a:rPr lang="en-US" sz="1400" dirty="0"/>
              <a:t>Possible questions for discussion:</a:t>
            </a:r>
          </a:p>
          <a:p>
            <a:endParaRPr lang="en-US" sz="1400" dirty="0"/>
          </a:p>
          <a:p>
            <a:pPr marL="285750" indent="-285750">
              <a:spcAft>
                <a:spcPts val="600"/>
              </a:spcAft>
              <a:buFont typeface="Arial" charset="0"/>
              <a:buChar char="•"/>
            </a:pPr>
            <a:r>
              <a:rPr lang="en-US" sz="1400" dirty="0"/>
              <a:t>What mathematical or statistical “big ideas” and skills were (or could be) used in solving this activity </a:t>
            </a:r>
          </a:p>
          <a:p>
            <a:pPr marL="285750" indent="-285750">
              <a:spcAft>
                <a:spcPts val="600"/>
              </a:spcAft>
              <a:buFont typeface="Arial" charset="0"/>
              <a:buChar char="•"/>
            </a:pPr>
            <a:r>
              <a:rPr lang="en-US" sz="1400" dirty="0"/>
              <a:t>What tools could students use and how could they use these tools? </a:t>
            </a:r>
          </a:p>
          <a:p>
            <a:pPr marL="285750" indent="-285750">
              <a:spcAft>
                <a:spcPts val="600"/>
              </a:spcAft>
              <a:buFont typeface="Arial" charset="0"/>
              <a:buChar char="•"/>
            </a:pPr>
            <a:r>
              <a:rPr lang="en-US" sz="1400" dirty="0"/>
              <a:t>How could students question their problem-solving processes and their results? How could they justify their assumptions and results? </a:t>
            </a:r>
          </a:p>
          <a:p>
            <a:pPr marL="285750" indent="-285750">
              <a:spcAft>
                <a:spcPts val="600"/>
              </a:spcAft>
              <a:buFont typeface="Arial" charset="0"/>
              <a:buChar char="•"/>
            </a:pPr>
            <a:r>
              <a:rPr lang="en-US" sz="1400" dirty="0"/>
              <a:t>When and how could this form of activity be incorporated into a statistics curriculum?</a:t>
            </a:r>
          </a:p>
          <a:p>
            <a:pPr marL="285750" indent="-285750">
              <a:spcAft>
                <a:spcPts val="600"/>
              </a:spcAft>
              <a:buFont typeface="Arial" charset="0"/>
              <a:buChar char="•"/>
            </a:pPr>
            <a:r>
              <a:rPr lang="en-US" sz="1400" dirty="0"/>
              <a:t>How could this activity be extended or modified to emphasis different “big ideas” in statistics?</a:t>
            </a:r>
          </a:p>
          <a:p>
            <a:endParaRPr lang="en-US" sz="1400" dirty="0"/>
          </a:p>
        </p:txBody>
      </p:sp>
      <p:grpSp>
        <p:nvGrpSpPr>
          <p:cNvPr id="10" name="Group 9"/>
          <p:cNvGrpSpPr/>
          <p:nvPr/>
        </p:nvGrpSpPr>
        <p:grpSpPr>
          <a:xfrm>
            <a:off x="3056021" y="5369522"/>
            <a:ext cx="1536605" cy="299325"/>
            <a:chOff x="3056021" y="5369522"/>
            <a:chExt cx="1536605" cy="299325"/>
          </a:xfrm>
        </p:grpSpPr>
        <p:sp>
          <p:nvSpPr>
            <p:cNvPr id="11" name="Rectangle 10"/>
            <p:cNvSpPr/>
            <p:nvPr/>
          </p:nvSpPr>
          <p:spPr>
            <a:xfrm>
              <a:off x="3056021" y="5369522"/>
              <a:ext cx="1536605" cy="299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244" t="60313" r="2957"/>
            <a:stretch/>
          </p:blipFill>
          <p:spPr>
            <a:xfrm>
              <a:off x="3092500" y="5403600"/>
              <a:ext cx="1473100" cy="237744"/>
            </a:xfrm>
            <a:prstGeom prst="rect">
              <a:avLst/>
            </a:prstGeom>
          </p:spPr>
        </p:pic>
      </p:grpSp>
    </p:spTree>
    <p:extLst>
      <p:ext uri="{BB962C8B-B14F-4D97-AF65-F5344CB8AC3E}">
        <p14:creationId xmlns:p14="http://schemas.microsoft.com/office/powerpoint/2010/main" val="227584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200" b="1" dirty="0"/>
              <a:t>References</a:t>
            </a:r>
          </a:p>
        </p:txBody>
      </p:sp>
      <p:sp>
        <p:nvSpPr>
          <p:cNvPr id="13" name="TextBox 12"/>
          <p:cNvSpPr txBox="1"/>
          <p:nvPr/>
        </p:nvSpPr>
        <p:spPr>
          <a:xfrm>
            <a:off x="-56644" y="5333567"/>
            <a:ext cx="7620000" cy="307777"/>
          </a:xfrm>
          <a:prstGeom prst="rect">
            <a:avLst/>
          </a:prstGeom>
          <a:noFill/>
        </p:spPr>
        <p:txBody>
          <a:bodyPr wrap="square" rtlCol="0">
            <a:spAutoFit/>
          </a:bodyPr>
          <a:lstStyle/>
          <a:p>
            <a:r>
              <a:rPr lang="en-US" sz="1400" dirty="0">
                <a:solidFill>
                  <a:schemeClr val="bg1"/>
                </a:solidFill>
              </a:rPr>
              <a:t>            USCOTS 2017	  													May 19, 2017</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4" y="5303087"/>
            <a:ext cx="365760" cy="365760"/>
          </a:xfrm>
          <a:prstGeom prst="rect">
            <a:avLst/>
          </a:prstGeom>
        </p:spPr>
      </p:pic>
      <p:sp>
        <p:nvSpPr>
          <p:cNvPr id="4" name="Rectangle 3"/>
          <p:cNvSpPr/>
          <p:nvPr/>
        </p:nvSpPr>
        <p:spPr>
          <a:xfrm>
            <a:off x="588397" y="1707419"/>
            <a:ext cx="6559826" cy="3358195"/>
          </a:xfrm>
          <a:prstGeom prst="rect">
            <a:avLst/>
          </a:prstGeom>
        </p:spPr>
        <p:txBody>
          <a:bodyPr wrap="square" rIns="91440" numCol="2" spcCol="457200">
            <a:noAutofit/>
          </a:bodyPr>
          <a:lstStyle/>
          <a:p>
            <a:pPr marL="91440" indent="-457200">
              <a:spcAft>
                <a:spcPts val="600"/>
              </a:spcAft>
            </a:pPr>
            <a:r>
              <a:rPr lang="en-US" sz="800" dirty="0" err="1"/>
              <a:t>Hjalmarson</a:t>
            </a:r>
            <a:r>
              <a:rPr lang="en-US" sz="800" dirty="0"/>
              <a:t>, M. &amp; </a:t>
            </a:r>
            <a:r>
              <a:rPr lang="en-US" sz="800" dirty="0" err="1"/>
              <a:t>Lesh</a:t>
            </a:r>
            <a:r>
              <a:rPr lang="en-US" sz="800" dirty="0"/>
              <a:t>, R. (2007) Design research: Engineering, systems, products, and processes for innovation.</a:t>
            </a:r>
            <a:r>
              <a:rPr lang="en-US" sz="800" i="1" dirty="0"/>
              <a:t> </a:t>
            </a:r>
            <a:r>
              <a:rPr lang="en-US" sz="800" dirty="0"/>
              <a:t>In L. D. English (Ed.).</a:t>
            </a:r>
            <a:r>
              <a:rPr lang="en-US" sz="800" i="1" dirty="0"/>
              <a:t> Handbook of international research in mathematics education: Directions for the 21st century </a:t>
            </a:r>
            <a:r>
              <a:rPr lang="en-US" sz="800" dirty="0"/>
              <a:t>(2nd </a:t>
            </a:r>
            <a:r>
              <a:rPr lang="en-US" sz="800" dirty="0" err="1"/>
              <a:t>edn</a:t>
            </a:r>
            <a:r>
              <a:rPr lang="en-US" sz="800" dirty="0"/>
              <a:t>).</a:t>
            </a:r>
            <a:r>
              <a:rPr lang="en-US" sz="800" i="1" dirty="0"/>
              <a:t> </a:t>
            </a:r>
            <a:r>
              <a:rPr lang="en-US" sz="800" dirty="0"/>
              <a:t>(pp. 520-534).</a:t>
            </a:r>
            <a:r>
              <a:rPr lang="en-US" sz="800" i="1" dirty="0"/>
              <a:t> </a:t>
            </a:r>
            <a:r>
              <a:rPr lang="en-US" sz="800" dirty="0"/>
              <a:t>New York, NY: Routledge.</a:t>
            </a:r>
          </a:p>
          <a:p>
            <a:pPr marL="91440" indent="-457200">
              <a:spcAft>
                <a:spcPts val="600"/>
              </a:spcAft>
            </a:pPr>
            <a:r>
              <a:rPr lang="en-US" sz="800" dirty="0" err="1"/>
              <a:t>Lesh</a:t>
            </a:r>
            <a:r>
              <a:rPr lang="en-US" sz="800" dirty="0"/>
              <a:t>, R., Cramer, K., </a:t>
            </a:r>
            <a:r>
              <a:rPr lang="en-US" sz="800" dirty="0" err="1"/>
              <a:t>Doerr</a:t>
            </a:r>
            <a:r>
              <a:rPr lang="en-US" sz="800" dirty="0"/>
              <a:t>, H., Post, T. &amp; </a:t>
            </a:r>
            <a:r>
              <a:rPr lang="en-US" sz="800" dirty="0" err="1"/>
              <a:t>Zawojewski</a:t>
            </a:r>
            <a:r>
              <a:rPr lang="en-US" sz="800" dirty="0"/>
              <a:t>, J. (2003). Model development sequences. In R. </a:t>
            </a:r>
            <a:r>
              <a:rPr lang="en-US" sz="800" dirty="0" err="1"/>
              <a:t>Lesh</a:t>
            </a:r>
            <a:r>
              <a:rPr lang="en-US" sz="800" dirty="0"/>
              <a:t>, &amp; H. M. </a:t>
            </a:r>
            <a:r>
              <a:rPr lang="en-US" sz="800" dirty="0" err="1"/>
              <a:t>Doerr</a:t>
            </a:r>
            <a:r>
              <a:rPr lang="en-US" sz="800" dirty="0"/>
              <a:t> (Eds.), </a:t>
            </a:r>
            <a:r>
              <a:rPr lang="en-US" sz="800" i="1" dirty="0"/>
              <a:t>Beyond constructivism: Models and modeling perspectives on problem solving, learning, and teaching</a:t>
            </a:r>
            <a:r>
              <a:rPr lang="en-US" sz="800" dirty="0"/>
              <a:t> (pp. 35–58). Hillsdale, NJ: Lawrence Erlbaum and Associates.</a:t>
            </a:r>
          </a:p>
          <a:p>
            <a:pPr marL="91440" indent="-457200">
              <a:spcAft>
                <a:spcPts val="600"/>
              </a:spcAft>
            </a:pPr>
            <a:r>
              <a:rPr lang="en-US" sz="800" dirty="0" err="1">
                <a:solidFill>
                  <a:srgbClr val="000000"/>
                </a:solidFill>
              </a:rPr>
              <a:t>Lesh</a:t>
            </a:r>
            <a:r>
              <a:rPr lang="en-US" sz="800" dirty="0">
                <a:solidFill>
                  <a:srgbClr val="000000"/>
                </a:solidFill>
              </a:rPr>
              <a:t>, R., &amp; </a:t>
            </a:r>
            <a:r>
              <a:rPr lang="en-US" sz="800" dirty="0" err="1">
                <a:solidFill>
                  <a:srgbClr val="000000"/>
                </a:solidFill>
              </a:rPr>
              <a:t>Doerr</a:t>
            </a:r>
            <a:r>
              <a:rPr lang="en-US" sz="800" dirty="0">
                <a:solidFill>
                  <a:srgbClr val="000000"/>
                </a:solidFill>
              </a:rPr>
              <a:t>, H.M. (2003). Foundations of models and modeling perspective on mathematics teaching, learning, and problem solving. In R. </a:t>
            </a:r>
            <a:r>
              <a:rPr lang="en-US" sz="800" dirty="0" err="1">
                <a:solidFill>
                  <a:srgbClr val="000000"/>
                </a:solidFill>
              </a:rPr>
              <a:t>Lesh</a:t>
            </a:r>
            <a:r>
              <a:rPr lang="en-US" sz="800" dirty="0">
                <a:solidFill>
                  <a:srgbClr val="000000"/>
                </a:solidFill>
              </a:rPr>
              <a:t> &amp; H.M. </a:t>
            </a:r>
            <a:r>
              <a:rPr lang="en-US" sz="800" dirty="0" err="1">
                <a:solidFill>
                  <a:srgbClr val="000000"/>
                </a:solidFill>
              </a:rPr>
              <a:t>Doerr</a:t>
            </a:r>
            <a:r>
              <a:rPr lang="en-US" sz="800" dirty="0">
                <a:solidFill>
                  <a:srgbClr val="000000"/>
                </a:solidFill>
              </a:rPr>
              <a:t> (Eds.), </a:t>
            </a:r>
            <a:r>
              <a:rPr lang="en-US" sz="800" i="1" dirty="0">
                <a:solidFill>
                  <a:srgbClr val="000000"/>
                </a:solidFill>
              </a:rPr>
              <a:t>Beyond constructivism: Models and modeling perspectives on mathematics problem solving, learning, and teaching</a:t>
            </a:r>
            <a:r>
              <a:rPr lang="en-US" sz="800" dirty="0">
                <a:solidFill>
                  <a:srgbClr val="000000"/>
                </a:solidFill>
              </a:rPr>
              <a:t> (pp. 3–33). Mahwah, NJ: Erlbaum.</a:t>
            </a:r>
            <a:endParaRPr lang="en-US" sz="800" dirty="0"/>
          </a:p>
          <a:p>
            <a:pPr marL="91440" indent="-457200">
              <a:spcAft>
                <a:spcPts val="600"/>
              </a:spcAft>
            </a:pPr>
            <a:r>
              <a:rPr lang="en-US" sz="800" dirty="0" err="1"/>
              <a:t>Lesh</a:t>
            </a:r>
            <a:r>
              <a:rPr lang="en-US" sz="800" dirty="0"/>
              <a:t>, R., &amp; </a:t>
            </a:r>
            <a:r>
              <a:rPr lang="en-US" sz="800" dirty="0" err="1"/>
              <a:t>Harel</a:t>
            </a:r>
            <a:r>
              <a:rPr lang="en-US" sz="800" dirty="0"/>
              <a:t>, G. (2003). Problem solving, modeling, and local conceptual development. </a:t>
            </a:r>
            <a:r>
              <a:rPr lang="en-US" sz="800" i="1" dirty="0"/>
              <a:t>Mathematical thinking and learning</a:t>
            </a:r>
            <a:r>
              <a:rPr lang="en-US" sz="800" dirty="0"/>
              <a:t>, </a:t>
            </a:r>
            <a:r>
              <a:rPr lang="en-US" sz="800" i="1" dirty="0"/>
              <a:t>5</a:t>
            </a:r>
            <a:r>
              <a:rPr lang="en-US" sz="800" dirty="0"/>
              <a:t>(2-3), 157-189.</a:t>
            </a:r>
          </a:p>
          <a:p>
            <a:pPr marL="91440" indent="-457200">
              <a:spcAft>
                <a:spcPts val="600"/>
              </a:spcAft>
            </a:pPr>
            <a:r>
              <a:rPr lang="en-US" sz="800" dirty="0" err="1"/>
              <a:t>Lesh</a:t>
            </a:r>
            <a:r>
              <a:rPr lang="en-US" sz="800" dirty="0"/>
              <a:t>, R., Hoover, M., Hole, B., Kelly, A. E., &amp; Post, T. (2000). Principles for developing thought-revealing activities for students and teachers. In A. Kelly, R. </a:t>
            </a:r>
            <a:r>
              <a:rPr lang="en-US" sz="800" dirty="0" err="1"/>
              <a:t>Lesh</a:t>
            </a:r>
            <a:r>
              <a:rPr lang="en-US" sz="800" dirty="0"/>
              <a:t> (Eds.), </a:t>
            </a:r>
            <a:r>
              <a:rPr lang="en-US" sz="800" i="1" dirty="0"/>
              <a:t>Research Design in Mathematics and Science Education</a:t>
            </a:r>
            <a:r>
              <a:rPr lang="en-US" sz="800" dirty="0"/>
              <a:t>. (pp. 591-646). Lawrence Erlbaum Associates, Mahwah, New Jersey.</a:t>
            </a:r>
          </a:p>
          <a:p>
            <a:pPr marL="91440" indent="-457200">
              <a:spcAft>
                <a:spcPts val="600"/>
              </a:spcAft>
            </a:pPr>
            <a:r>
              <a:rPr lang="en-US" sz="800" dirty="0">
                <a:ea typeface="Calibri" charset="0"/>
                <a:cs typeface="Times New Roman" charset="0"/>
              </a:rPr>
              <a:t>Lock, R. H., Lock, P. F., Morgan, K. L., Lock, E. F., &amp; Lock, D. F. (2017). </a:t>
            </a:r>
            <a:r>
              <a:rPr lang="en-US" sz="800" i="1" dirty="0">
                <a:ea typeface="Calibri" charset="0"/>
                <a:cs typeface="Times New Roman" charset="0"/>
              </a:rPr>
              <a:t>Statistics: Unlocking the Power of Data </a:t>
            </a:r>
            <a:r>
              <a:rPr lang="en-US" sz="800" dirty="0">
                <a:ea typeface="Calibri" charset="0"/>
                <a:cs typeface="Times New Roman" charset="0"/>
              </a:rPr>
              <a:t>(2nd eds.), Hoboken, NJ: Wiley.</a:t>
            </a:r>
          </a:p>
          <a:p>
            <a:pPr marL="91440" indent="-457200">
              <a:spcAft>
                <a:spcPts val="600"/>
              </a:spcAft>
            </a:pPr>
            <a:r>
              <a:rPr lang="en-US" sz="800" dirty="0"/>
              <a:t>McLean, J. A. (2015). </a:t>
            </a:r>
            <a:r>
              <a:rPr lang="en-US" sz="800" i="1" dirty="0"/>
              <a:t>Eliciting bootstrapping: The development of introductory statistics students’ informal inferential reasoning via resampling </a:t>
            </a:r>
            <a:r>
              <a:rPr lang="en-US" sz="800" dirty="0"/>
              <a:t>(Doctoral dissertation)</a:t>
            </a:r>
            <a:r>
              <a:rPr lang="en-US" sz="800" i="1" dirty="0"/>
              <a:t>.</a:t>
            </a:r>
            <a:r>
              <a:rPr lang="en-US" sz="800" dirty="0"/>
              <a:t> Retrieved from </a:t>
            </a:r>
            <a:r>
              <a:rPr lang="en-US" sz="800" dirty="0">
                <a:hlinkClick r:id="rId3"/>
              </a:rPr>
              <a:t>http://surface.syr.edu/etd/396</a:t>
            </a:r>
            <a:endParaRPr lang="en-US" sz="800" dirty="0"/>
          </a:p>
          <a:p>
            <a:pPr marL="91440" indent="-457200">
              <a:spcAft>
                <a:spcPts val="600"/>
              </a:spcAft>
            </a:pPr>
            <a:r>
              <a:rPr lang="en-US" sz="800" dirty="0"/>
              <a:t>Moore, T. J., </a:t>
            </a:r>
            <a:r>
              <a:rPr lang="en-US" sz="800" dirty="0" err="1"/>
              <a:t>Doerr</a:t>
            </a:r>
            <a:r>
              <a:rPr lang="en-US" sz="800" dirty="0"/>
              <a:t>, H. M., </a:t>
            </a:r>
            <a:r>
              <a:rPr lang="en-US" sz="800" dirty="0" err="1"/>
              <a:t>Glancy</a:t>
            </a:r>
            <a:r>
              <a:rPr lang="en-US" sz="800" dirty="0"/>
              <a:t>, A. W., &amp; </a:t>
            </a:r>
            <a:r>
              <a:rPr lang="en-US" sz="800" dirty="0" err="1"/>
              <a:t>Ntow</a:t>
            </a:r>
            <a:r>
              <a:rPr lang="en-US" sz="800" dirty="0"/>
              <a:t>, F. D. (2015). Preserving Pelicans with Models That Make Sense. </a:t>
            </a:r>
            <a:r>
              <a:rPr lang="en-US" sz="800" i="1" dirty="0"/>
              <a:t>Mathematics Teaching in the Middle School</a:t>
            </a:r>
            <a:r>
              <a:rPr lang="en-US" sz="800" dirty="0"/>
              <a:t>, </a:t>
            </a:r>
            <a:r>
              <a:rPr lang="en-US" sz="800" i="1" dirty="0"/>
              <a:t>20</a:t>
            </a:r>
            <a:r>
              <a:rPr lang="en-US" sz="800" dirty="0"/>
              <a:t>(6), 358-364.</a:t>
            </a:r>
          </a:p>
          <a:p>
            <a:pPr marL="91440" indent="-457200">
              <a:spcAft>
                <a:spcPts val="600"/>
              </a:spcAft>
            </a:pPr>
            <a:r>
              <a:rPr lang="en-US" sz="800" i="1" dirty="0">
                <a:ea typeface="Calibri" charset="0"/>
                <a:cs typeface="Times New Roman" charset="0"/>
              </a:rPr>
              <a:t>Paul the octopus remembered</a:t>
            </a:r>
            <a:r>
              <a:rPr lang="en-US" sz="800" dirty="0">
                <a:ea typeface="Calibri" charset="0"/>
                <a:cs typeface="Times New Roman" charset="0"/>
              </a:rPr>
              <a:t> [Video file]. (2010, October 27). Retrieved from </a:t>
            </a:r>
            <a:r>
              <a:rPr lang="en-US" sz="800" dirty="0">
                <a:ea typeface="Calibri" charset="0"/>
                <a:cs typeface="Times New Roman" charset="0"/>
                <a:hlinkClick r:id="rId4"/>
              </a:rPr>
              <a:t>https://www.youtube.com/watch?v=Cc0otVujNlE</a:t>
            </a:r>
            <a:endParaRPr lang="en-US" sz="800" dirty="0">
              <a:ea typeface="Calibri" charset="0"/>
              <a:cs typeface="Times New Roman" charset="0"/>
            </a:endParaRPr>
          </a:p>
          <a:p>
            <a:pPr marL="91440" indent="-457200" hangingPunct="0"/>
            <a:r>
              <a:rPr lang="en-US" sz="800" dirty="0" err="1"/>
              <a:t>Pompei</a:t>
            </a:r>
            <a:r>
              <a:rPr lang="en-US" sz="800" dirty="0"/>
              <a:t>, V. (2010). Pelican Colonies Model-Eliciting Activity. University of Minnesota. Retrieved from </a:t>
            </a:r>
            <a:r>
              <a:rPr lang="en-US" sz="800" dirty="0">
                <a:hlinkClick r:id="rId5" invalidUrl="http://wordpress.unlvcoe.net/wordpress/wp- content/uploads/2013/01/Pelican-Colonies-MEA-Teacher-Materials.pdf"/>
              </a:rPr>
              <a:t>http</a:t>
            </a:r>
            <a:r>
              <a:rPr lang="en-US" sz="800" dirty="0">
                <a:hlinkClick r:id="rId5" invalidUrl="http://wordpress.unlvcoe.net/wordpress/wp- content/uploads/2013/01/Pelican-Colonies-MEA-Teacher-Materials.pdf"/>
              </a:rPr>
              <a:t>://</a:t>
            </a:r>
            <a:r>
              <a:rPr lang="en-US" sz="800" dirty="0" err="1">
                <a:hlinkClick r:id="rId5" invalidUrl="http://wordpress.unlvcoe.net/wordpress/wp- content/uploads/2013/01/Pelican-Colonies-MEA-Teacher-Materials.pdf"/>
              </a:rPr>
              <a:t>wordpress.unlvcoe.net</a:t>
            </a:r>
            <a:r>
              <a:rPr lang="en-US" sz="800" dirty="0">
                <a:hlinkClick r:id="rId5" invalidUrl="http://wordpress.unlvcoe.net/wordpress/wp- content/uploads/2013/01/Pelican-Colonies-MEA-Teacher-Materials.pdf"/>
              </a:rPr>
              <a:t>/</a:t>
            </a:r>
            <a:r>
              <a:rPr lang="en-US" sz="800" dirty="0" err="1">
                <a:hlinkClick r:id="rId5" invalidUrl="http://wordpress.unlvcoe.net/wordpress/wp- content/uploads/2013/01/Pelican-Colonies-MEA-Teacher-Materials.pdf"/>
              </a:rPr>
              <a:t>wordpress</a:t>
            </a:r>
            <a:r>
              <a:rPr lang="en-US" sz="800" dirty="0">
                <a:hlinkClick r:id="rId5" invalidUrl="http://wordpress.unlvcoe.net/wordpress/wp- content/uploads/2013/01/Pelican-Colonies-MEA-Teacher-Materials.pdf"/>
              </a:rPr>
              <a:t>/</a:t>
            </a:r>
            <a:r>
              <a:rPr lang="en-US" sz="800" dirty="0" err="1">
                <a:hlinkClick r:id="rId5" invalidUrl="http://wordpress.unlvcoe.net/wordpress/wp- content/uploads/2013/01/Pelican-Colonies-MEA-Teacher-Materials.pdf"/>
              </a:rPr>
              <a:t>wp</a:t>
            </a:r>
            <a:r>
              <a:rPr lang="en-US" sz="800" dirty="0">
                <a:hlinkClick r:id="rId5" invalidUrl="http://wordpress.unlvcoe.net/wordpress/wp- content/uploads/2013/01/Pelican-Colonies-MEA-Teacher-Materials.pdf"/>
              </a:rPr>
              <a:t>- content/uploads/2013/01/Pelican-Colonies-MEA-Teacher-</a:t>
            </a:r>
            <a:r>
              <a:rPr lang="en-US" sz="800" dirty="0" err="1">
                <a:hlinkClick r:id="rId5" invalidUrl="http://wordpress.unlvcoe.net/wordpress/wp- content/uploads/2013/01/Pelican-Colonies-MEA-Teacher-Materials.pdf"/>
              </a:rPr>
              <a:t>Materials.pdf</a:t>
            </a:r>
            <a:endParaRPr lang="en-US" sz="800" dirty="0"/>
          </a:p>
          <a:p>
            <a:pPr marL="91440" indent="-457200">
              <a:spcAft>
                <a:spcPts val="600"/>
              </a:spcAft>
            </a:pPr>
            <a:endParaRPr lang="en-US" sz="800" dirty="0">
              <a:effectLst/>
              <a:latin typeface="Calibri" charset="0"/>
              <a:ea typeface="Calibri" charset="0"/>
              <a:cs typeface="Times New Roman" charset="0"/>
            </a:endParaRPr>
          </a:p>
        </p:txBody>
      </p:sp>
      <p:grpSp>
        <p:nvGrpSpPr>
          <p:cNvPr id="8" name="Group 7"/>
          <p:cNvGrpSpPr/>
          <p:nvPr/>
        </p:nvGrpSpPr>
        <p:grpSpPr>
          <a:xfrm>
            <a:off x="3056021" y="5369522"/>
            <a:ext cx="1536605" cy="299325"/>
            <a:chOff x="3056021" y="5369522"/>
            <a:chExt cx="1536605" cy="299325"/>
          </a:xfrm>
        </p:grpSpPr>
        <p:sp>
          <p:nvSpPr>
            <p:cNvPr id="9" name="Rectangle 8"/>
            <p:cNvSpPr/>
            <p:nvPr/>
          </p:nvSpPr>
          <p:spPr>
            <a:xfrm>
              <a:off x="3056021" y="5369522"/>
              <a:ext cx="1536605" cy="299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8244" t="60313" r="2957"/>
            <a:stretch/>
          </p:blipFill>
          <p:spPr>
            <a:xfrm>
              <a:off x="3092500" y="5403600"/>
              <a:ext cx="1473100" cy="237744"/>
            </a:xfrm>
            <a:prstGeom prst="rect">
              <a:avLst/>
            </a:prstGeom>
          </p:spPr>
        </p:pic>
      </p:grpSp>
    </p:spTree>
    <p:extLst>
      <p:ext uri="{BB962C8B-B14F-4D97-AF65-F5344CB8AC3E}">
        <p14:creationId xmlns:p14="http://schemas.microsoft.com/office/powerpoint/2010/main" val="1423963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spcAft>
                <a:spcPts val="1200"/>
              </a:spcAft>
            </a:pPr>
            <a:r>
              <a:rPr lang="en-US" sz="3200" b="1" dirty="0"/>
              <a:t>Paul the Octopus</a:t>
            </a:r>
          </a:p>
        </p:txBody>
      </p:sp>
      <p:sp>
        <p:nvSpPr>
          <p:cNvPr id="3" name="TextBox 2"/>
          <p:cNvSpPr txBox="1"/>
          <p:nvPr/>
        </p:nvSpPr>
        <p:spPr>
          <a:xfrm>
            <a:off x="-56644" y="5333567"/>
            <a:ext cx="7620000" cy="307777"/>
          </a:xfrm>
          <a:prstGeom prst="rect">
            <a:avLst/>
          </a:prstGeom>
          <a:noFill/>
        </p:spPr>
        <p:txBody>
          <a:bodyPr wrap="square" rtlCol="0">
            <a:spAutoFit/>
          </a:bodyPr>
          <a:lstStyle/>
          <a:p>
            <a:r>
              <a:rPr lang="en-US" sz="1400" dirty="0">
                <a:solidFill>
                  <a:schemeClr val="bg1"/>
                </a:solidFill>
              </a:rPr>
              <a:t>            USCOTS 2017	  													May 19, 2017</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44" y="5303087"/>
            <a:ext cx="365760" cy="365760"/>
          </a:xfrm>
          <a:prstGeom prst="rect">
            <a:avLst/>
          </a:prstGeom>
        </p:spPr>
      </p:pic>
      <p:pic>
        <p:nvPicPr>
          <p:cNvPr id="8" name="CNN  Paul the Octopus remember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5850" y="1847634"/>
            <a:ext cx="5486400" cy="3086100"/>
          </a:xfrm>
          <a:prstGeom prst="rect">
            <a:avLst/>
          </a:prstGeom>
        </p:spPr>
      </p:pic>
      <p:sp>
        <p:nvSpPr>
          <p:cNvPr id="6" name="Rectangle 5"/>
          <p:cNvSpPr/>
          <p:nvPr/>
        </p:nvSpPr>
        <p:spPr>
          <a:xfrm>
            <a:off x="982483" y="5010540"/>
            <a:ext cx="3810000" cy="246221"/>
          </a:xfrm>
          <a:prstGeom prst="rect">
            <a:avLst/>
          </a:prstGeom>
        </p:spPr>
        <p:txBody>
          <a:bodyPr>
            <a:spAutoFit/>
          </a:bodyPr>
          <a:lstStyle/>
          <a:p>
            <a:pPr marL="91440" indent="-457200">
              <a:spcAft>
                <a:spcPts val="600"/>
              </a:spcAft>
            </a:pPr>
            <a:r>
              <a:rPr lang="en-US" sz="1000" dirty="0">
                <a:ea typeface="Calibri" charset="0"/>
                <a:cs typeface="Times New Roman" charset="0"/>
              </a:rPr>
              <a:t>(</a:t>
            </a:r>
            <a:r>
              <a:rPr lang="en-US" sz="1000" dirty="0">
                <a:ea typeface="Calibri" charset="0"/>
                <a:cs typeface="Times New Roman" charset="0"/>
                <a:hlinkClick r:id="rId6"/>
              </a:rPr>
              <a:t>https://</a:t>
            </a:r>
            <a:r>
              <a:rPr lang="en-US" sz="1000" dirty="0" err="1">
                <a:ea typeface="Calibri" charset="0"/>
                <a:cs typeface="Times New Roman" charset="0"/>
                <a:hlinkClick r:id="rId6"/>
              </a:rPr>
              <a:t>www.youtube.com</a:t>
            </a:r>
            <a:r>
              <a:rPr lang="en-US" sz="1000" dirty="0">
                <a:ea typeface="Calibri" charset="0"/>
                <a:cs typeface="Times New Roman" charset="0"/>
                <a:hlinkClick r:id="rId6"/>
              </a:rPr>
              <a:t>/</a:t>
            </a:r>
            <a:r>
              <a:rPr lang="en-US" sz="1000" dirty="0" err="1">
                <a:ea typeface="Calibri" charset="0"/>
                <a:cs typeface="Times New Roman" charset="0"/>
                <a:hlinkClick r:id="rId6"/>
              </a:rPr>
              <a:t>watch?v</a:t>
            </a:r>
            <a:r>
              <a:rPr lang="en-US" sz="1000" dirty="0">
                <a:ea typeface="Calibri" charset="0"/>
                <a:cs typeface="Times New Roman" charset="0"/>
                <a:hlinkClick r:id="rId6"/>
              </a:rPr>
              <a:t>=Cc0otVujNlE</a:t>
            </a:r>
            <a:r>
              <a:rPr lang="en-US" sz="1000" dirty="0">
                <a:ea typeface="Calibri" charset="0"/>
                <a:cs typeface="Times New Roman" charset="0"/>
              </a:rPr>
              <a:t>)</a:t>
            </a:r>
          </a:p>
        </p:txBody>
      </p:sp>
      <p:grpSp>
        <p:nvGrpSpPr>
          <p:cNvPr id="10" name="Group 9"/>
          <p:cNvGrpSpPr/>
          <p:nvPr/>
        </p:nvGrpSpPr>
        <p:grpSpPr>
          <a:xfrm>
            <a:off x="3056021" y="5369522"/>
            <a:ext cx="1536605" cy="299325"/>
            <a:chOff x="3056021" y="5369522"/>
            <a:chExt cx="1536605" cy="299325"/>
          </a:xfrm>
        </p:grpSpPr>
        <p:sp>
          <p:nvSpPr>
            <p:cNvPr id="11" name="Rectangle 10"/>
            <p:cNvSpPr/>
            <p:nvPr/>
          </p:nvSpPr>
          <p:spPr>
            <a:xfrm>
              <a:off x="3056021" y="5369522"/>
              <a:ext cx="1536605" cy="299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8244" t="60313" r="2957"/>
            <a:stretch/>
          </p:blipFill>
          <p:spPr>
            <a:xfrm>
              <a:off x="3092500" y="5403600"/>
              <a:ext cx="1473100" cy="237744"/>
            </a:xfrm>
            <a:prstGeom prst="rect">
              <a:avLst/>
            </a:prstGeom>
          </p:spPr>
        </p:pic>
      </p:grpSp>
    </p:spTree>
    <p:extLst>
      <p:ext uri="{BB962C8B-B14F-4D97-AF65-F5344CB8AC3E}">
        <p14:creationId xmlns:p14="http://schemas.microsoft.com/office/powerpoint/2010/main" val="538208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200" b="1" dirty="0"/>
              <a:t>Paul the Octopus</a:t>
            </a:r>
          </a:p>
        </p:txBody>
      </p:sp>
      <p:sp>
        <p:nvSpPr>
          <p:cNvPr id="3" name="TextBox 2"/>
          <p:cNvSpPr txBox="1"/>
          <p:nvPr/>
        </p:nvSpPr>
        <p:spPr>
          <a:xfrm>
            <a:off x="-56644" y="5333567"/>
            <a:ext cx="7620000" cy="307777"/>
          </a:xfrm>
          <a:prstGeom prst="rect">
            <a:avLst/>
          </a:prstGeom>
          <a:noFill/>
        </p:spPr>
        <p:txBody>
          <a:bodyPr wrap="square" rtlCol="0">
            <a:spAutoFit/>
          </a:bodyPr>
          <a:lstStyle/>
          <a:p>
            <a:r>
              <a:rPr lang="en-US" sz="1400" dirty="0">
                <a:solidFill>
                  <a:schemeClr val="bg1"/>
                </a:solidFill>
              </a:rPr>
              <a:t>            USCOTS 2017	  													May 19, 2017</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4" y="5303087"/>
            <a:ext cx="365760" cy="365760"/>
          </a:xfrm>
          <a:prstGeom prst="rect">
            <a:avLst/>
          </a:prstGeom>
        </p:spPr>
      </p:pic>
      <p:sp>
        <p:nvSpPr>
          <p:cNvPr id="9" name="TextBox 8"/>
          <p:cNvSpPr txBox="1"/>
          <p:nvPr/>
        </p:nvSpPr>
        <p:spPr>
          <a:xfrm>
            <a:off x="564542" y="3683698"/>
            <a:ext cx="1510487" cy="276999"/>
          </a:xfrm>
          <a:prstGeom prst="rect">
            <a:avLst/>
          </a:prstGeom>
          <a:noFill/>
        </p:spPr>
        <p:txBody>
          <a:bodyPr wrap="square" rtlCol="0">
            <a:spAutoFit/>
          </a:bodyPr>
          <a:lstStyle/>
          <a:p>
            <a:r>
              <a:rPr lang="en-US" sz="1200" dirty="0"/>
              <a:t>(Lock et al., 2017)</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034677"/>
            <a:ext cx="6400800" cy="1649021"/>
          </a:xfrm>
          <a:prstGeom prst="rect">
            <a:avLst/>
          </a:prstGeom>
        </p:spPr>
      </p:pic>
      <p:grpSp>
        <p:nvGrpSpPr>
          <p:cNvPr id="11" name="Group 10"/>
          <p:cNvGrpSpPr/>
          <p:nvPr/>
        </p:nvGrpSpPr>
        <p:grpSpPr>
          <a:xfrm>
            <a:off x="3056021" y="5369522"/>
            <a:ext cx="1536605" cy="299325"/>
            <a:chOff x="3056021" y="5369522"/>
            <a:chExt cx="1536605" cy="299325"/>
          </a:xfrm>
        </p:grpSpPr>
        <p:sp>
          <p:nvSpPr>
            <p:cNvPr id="12" name="Rectangle 11"/>
            <p:cNvSpPr/>
            <p:nvPr/>
          </p:nvSpPr>
          <p:spPr>
            <a:xfrm>
              <a:off x="3056021" y="5369522"/>
              <a:ext cx="1536605" cy="299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8244" t="60313" r="2957"/>
            <a:stretch/>
          </p:blipFill>
          <p:spPr>
            <a:xfrm>
              <a:off x="3092500" y="5403600"/>
              <a:ext cx="1473100" cy="237744"/>
            </a:xfrm>
            <a:prstGeom prst="rect">
              <a:avLst/>
            </a:prstGeom>
          </p:spPr>
        </p:pic>
      </p:grpSp>
    </p:spTree>
    <p:extLst>
      <p:ext uri="{BB962C8B-B14F-4D97-AF65-F5344CB8AC3E}">
        <p14:creationId xmlns:p14="http://schemas.microsoft.com/office/powerpoint/2010/main" val="1426778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752" y="246788"/>
            <a:ext cx="6286500" cy="1208964"/>
          </a:xfrm>
        </p:spPr>
        <p:txBody>
          <a:bodyPr anchor="ctr">
            <a:normAutofit/>
          </a:bodyPr>
          <a:lstStyle/>
          <a:p>
            <a:pPr algn="ctr"/>
            <a:r>
              <a:rPr lang="en-US" sz="3200" b="1" dirty="0"/>
              <a:t>Ophelia the Octopus</a:t>
            </a:r>
          </a:p>
        </p:txBody>
      </p:sp>
      <p:sp>
        <p:nvSpPr>
          <p:cNvPr id="5" name="TextBox 4"/>
          <p:cNvSpPr txBox="1"/>
          <p:nvPr/>
        </p:nvSpPr>
        <p:spPr>
          <a:xfrm>
            <a:off x="434070" y="1831924"/>
            <a:ext cx="6789960" cy="3031599"/>
          </a:xfrm>
          <a:prstGeom prst="rect">
            <a:avLst/>
          </a:prstGeom>
          <a:noFill/>
        </p:spPr>
        <p:txBody>
          <a:bodyPr wrap="square" rtlCol="0">
            <a:spAutoFit/>
          </a:bodyPr>
          <a:lstStyle/>
          <a:p>
            <a:r>
              <a:rPr lang="en-US" sz="1300" dirty="0"/>
              <a:t>Paul has since passed away, leaving an opening for sports predicting octopuses. Zookeepers at the local zoo hope that their octopus Ophelia can fill this opening. The zookeepers' plan is for Ophelia to predict in a similar manner the winners of the University's next eight basketball games. The local newspaper has picked up on the story and contacted you to help them discuss Ophelia's predictions. The newspaper wants to discuss with you how they can interpret whatever results Ophelia comes up with.</a:t>
            </a:r>
          </a:p>
          <a:p>
            <a:r>
              <a:rPr lang="en-US" sz="1300" dirty="0"/>
              <a:t> </a:t>
            </a:r>
          </a:p>
          <a:p>
            <a:r>
              <a:rPr lang="en-US" sz="1300" dirty="0"/>
              <a:t>Write a letter to the local newspaper with the range of outcomes that you think are likely for Ophelia to correctly predict. Include a description of the methods that you used to come to this conclusion. The newspaper staff can then use your method for stories about future sports predicting octopuses.</a:t>
            </a:r>
          </a:p>
          <a:p>
            <a:r>
              <a:rPr lang="en-US" sz="1300" dirty="0"/>
              <a:t> </a:t>
            </a:r>
          </a:p>
          <a:p>
            <a:r>
              <a:rPr lang="en-US" sz="1300" dirty="0"/>
              <a:t>How can you use the cup of coins to help you write your letter to the newspaper? </a:t>
            </a:r>
          </a:p>
          <a:p>
            <a:endParaRPr lang="en-US" sz="1000" dirty="0"/>
          </a:p>
          <a:p>
            <a:r>
              <a:rPr lang="en-US" sz="1200" dirty="0"/>
              <a:t>(McLean, 2015)</a:t>
            </a:r>
          </a:p>
        </p:txBody>
      </p:sp>
      <p:sp>
        <p:nvSpPr>
          <p:cNvPr id="9" name="TextBox 8"/>
          <p:cNvSpPr txBox="1"/>
          <p:nvPr/>
        </p:nvSpPr>
        <p:spPr>
          <a:xfrm>
            <a:off x="-56644" y="5333567"/>
            <a:ext cx="7620000" cy="307777"/>
          </a:xfrm>
          <a:prstGeom prst="rect">
            <a:avLst/>
          </a:prstGeom>
          <a:noFill/>
        </p:spPr>
        <p:txBody>
          <a:bodyPr wrap="square" rtlCol="0">
            <a:spAutoFit/>
          </a:bodyPr>
          <a:lstStyle/>
          <a:p>
            <a:r>
              <a:rPr lang="en-US" sz="1400" dirty="0">
                <a:solidFill>
                  <a:schemeClr val="bg1"/>
                </a:solidFill>
              </a:rPr>
              <a:t>            USCOTS 2017	  													May 19, 2017</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4" y="5303087"/>
            <a:ext cx="365760" cy="365760"/>
          </a:xfrm>
          <a:prstGeom prst="rect">
            <a:avLst/>
          </a:prstGeom>
        </p:spPr>
      </p:pic>
      <p:grpSp>
        <p:nvGrpSpPr>
          <p:cNvPr id="8" name="Group 7"/>
          <p:cNvGrpSpPr/>
          <p:nvPr/>
        </p:nvGrpSpPr>
        <p:grpSpPr>
          <a:xfrm>
            <a:off x="3056021" y="5369522"/>
            <a:ext cx="1536605" cy="299325"/>
            <a:chOff x="3056021" y="5369522"/>
            <a:chExt cx="1536605" cy="299325"/>
          </a:xfrm>
        </p:grpSpPr>
        <p:sp>
          <p:nvSpPr>
            <p:cNvPr id="12" name="Rectangle 11"/>
            <p:cNvSpPr/>
            <p:nvPr/>
          </p:nvSpPr>
          <p:spPr>
            <a:xfrm>
              <a:off x="3056021" y="5369522"/>
              <a:ext cx="1536605" cy="299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8244" t="60313" r="2957"/>
            <a:stretch/>
          </p:blipFill>
          <p:spPr>
            <a:xfrm>
              <a:off x="3092500" y="5403600"/>
              <a:ext cx="1473100" cy="237744"/>
            </a:xfrm>
            <a:prstGeom prst="rect">
              <a:avLst/>
            </a:prstGeom>
          </p:spPr>
        </p:pic>
      </p:grpSp>
    </p:spTree>
    <p:extLst>
      <p:ext uri="{BB962C8B-B14F-4D97-AF65-F5344CB8AC3E}">
        <p14:creationId xmlns:p14="http://schemas.microsoft.com/office/powerpoint/2010/main" val="210435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200" b="1" dirty="0"/>
              <a:t>Ophelia the Octopus with Probability</a:t>
            </a:r>
          </a:p>
        </p:txBody>
      </p:sp>
      <p:sp>
        <p:nvSpPr>
          <p:cNvPr id="9" name="TextBox 8"/>
          <p:cNvSpPr txBox="1"/>
          <p:nvPr/>
        </p:nvSpPr>
        <p:spPr>
          <a:xfrm>
            <a:off x="-56644" y="5333567"/>
            <a:ext cx="7620000" cy="307777"/>
          </a:xfrm>
          <a:prstGeom prst="rect">
            <a:avLst/>
          </a:prstGeom>
          <a:noFill/>
        </p:spPr>
        <p:txBody>
          <a:bodyPr wrap="square" rtlCol="0">
            <a:spAutoFit/>
          </a:bodyPr>
          <a:lstStyle/>
          <a:p>
            <a:r>
              <a:rPr lang="en-US" sz="1400" dirty="0">
                <a:solidFill>
                  <a:schemeClr val="bg1"/>
                </a:solidFill>
              </a:rPr>
              <a:t>            USCOTS 2017	  													May 19, 2017</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4" y="5303087"/>
            <a:ext cx="365760" cy="365760"/>
          </a:xfrm>
          <a:prstGeom prst="rect">
            <a:avLst/>
          </a:prstGeom>
        </p:spPr>
      </p:pic>
      <p:pic>
        <p:nvPicPr>
          <p:cNvPr id="6" name="Picture 5"/>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685800" y="1907426"/>
            <a:ext cx="2743200" cy="1793789"/>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70000"/>
                    </a14:imgEffect>
                    <a14:imgEffect>
                      <a14:brightnessContrast bright="40000" contrast="-50000"/>
                    </a14:imgEffect>
                  </a14:imgLayer>
                </a14:imgProps>
              </a:ext>
              <a:ext uri="{28A0092B-C50C-407E-A947-70E740481C1C}">
                <a14:useLocalDpi xmlns:a14="http://schemas.microsoft.com/office/drawing/2010/main" val="0"/>
              </a:ext>
            </a:extLst>
          </a:blip>
          <a:stretch>
            <a:fillRect/>
          </a:stretch>
        </p:blipFill>
        <p:spPr>
          <a:xfrm>
            <a:off x="4291330" y="2126046"/>
            <a:ext cx="2377440" cy="1444417"/>
          </a:xfrm>
          <a:prstGeom prst="rect">
            <a:avLst/>
          </a:prstGeom>
        </p:spPr>
      </p:pic>
      <p:sp>
        <p:nvSpPr>
          <p:cNvPr id="5" name="Rectangle 4"/>
          <p:cNvSpPr/>
          <p:nvPr/>
        </p:nvSpPr>
        <p:spPr>
          <a:xfrm>
            <a:off x="685800" y="3884744"/>
            <a:ext cx="2743200" cy="692497"/>
          </a:xfrm>
          <a:prstGeom prst="rect">
            <a:avLst/>
          </a:prstGeom>
        </p:spPr>
        <p:txBody>
          <a:bodyPr wrap="square">
            <a:spAutoFit/>
          </a:bodyPr>
          <a:lstStyle/>
          <a:p>
            <a:r>
              <a:rPr lang="en-US" sz="1300" kern="50" dirty="0">
                <a:ea typeface="SimSun" charset="-122"/>
              </a:rPr>
              <a:t>The probability that Ophelia would predict all eight games correctly is (1/2)</a:t>
            </a:r>
            <a:r>
              <a:rPr lang="en-US" sz="1300" kern="50" baseline="30000" dirty="0">
                <a:ea typeface="SimSun" charset="-122"/>
              </a:rPr>
              <a:t>8</a:t>
            </a:r>
            <a:r>
              <a:rPr lang="en-US" sz="1300" kern="50" dirty="0">
                <a:ea typeface="SimSun" charset="-122"/>
              </a:rPr>
              <a:t> = 1/256</a:t>
            </a:r>
            <a:r>
              <a:rPr lang="en-US" sz="1300" dirty="0"/>
              <a:t> </a:t>
            </a:r>
          </a:p>
        </p:txBody>
      </p:sp>
      <p:sp>
        <p:nvSpPr>
          <p:cNvPr id="12" name="Rectangle 11"/>
          <p:cNvSpPr/>
          <p:nvPr/>
        </p:nvSpPr>
        <p:spPr>
          <a:xfrm>
            <a:off x="4071068" y="3884744"/>
            <a:ext cx="2767054" cy="986022"/>
          </a:xfrm>
          <a:prstGeom prst="rect">
            <a:avLst/>
          </a:prstGeom>
        </p:spPr>
        <p:txBody>
          <a:bodyPr wrap="square">
            <a:noAutofit/>
          </a:bodyPr>
          <a:lstStyle/>
          <a:p>
            <a:r>
              <a:rPr lang="en-US" sz="1300" kern="50" dirty="0">
                <a:ea typeface="SimSun" charset="-122"/>
              </a:rPr>
              <a:t>Out of the 8 total games Ophelia has a ½ or 50% chance of predicting each game correctly. There are 16 total outcomes.</a:t>
            </a:r>
            <a:endParaRPr lang="en-US" sz="1300" dirty="0"/>
          </a:p>
        </p:txBody>
      </p:sp>
      <p:grpSp>
        <p:nvGrpSpPr>
          <p:cNvPr id="17" name="Group 16"/>
          <p:cNvGrpSpPr/>
          <p:nvPr/>
        </p:nvGrpSpPr>
        <p:grpSpPr>
          <a:xfrm>
            <a:off x="3056021" y="5369522"/>
            <a:ext cx="1536605" cy="299325"/>
            <a:chOff x="3056021" y="5369522"/>
            <a:chExt cx="1536605" cy="299325"/>
          </a:xfrm>
        </p:grpSpPr>
        <p:sp>
          <p:nvSpPr>
            <p:cNvPr id="18" name="Rectangle 17"/>
            <p:cNvSpPr/>
            <p:nvPr/>
          </p:nvSpPr>
          <p:spPr>
            <a:xfrm>
              <a:off x="3056021" y="5369522"/>
              <a:ext cx="1536605" cy="299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8244" t="60313" r="2957"/>
            <a:stretch/>
          </p:blipFill>
          <p:spPr>
            <a:xfrm>
              <a:off x="3092500" y="5403600"/>
              <a:ext cx="1473100" cy="237744"/>
            </a:xfrm>
            <a:prstGeom prst="rect">
              <a:avLst/>
            </a:prstGeom>
          </p:spPr>
        </p:pic>
      </p:grpSp>
    </p:spTree>
    <p:extLst>
      <p:ext uri="{BB962C8B-B14F-4D97-AF65-F5344CB8AC3E}">
        <p14:creationId xmlns:p14="http://schemas.microsoft.com/office/powerpoint/2010/main" val="4039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200" b="1" dirty="0"/>
              <a:t>Ophelia the Octopus with </a:t>
            </a:r>
            <a:br>
              <a:rPr lang="en-US" sz="3200" b="1" dirty="0"/>
            </a:br>
            <a:r>
              <a:rPr lang="en-US" sz="3200" b="1" dirty="0"/>
              <a:t>a Few Samples</a:t>
            </a:r>
          </a:p>
        </p:txBody>
      </p:sp>
      <p:sp>
        <p:nvSpPr>
          <p:cNvPr id="9" name="TextBox 8"/>
          <p:cNvSpPr txBox="1"/>
          <p:nvPr/>
        </p:nvSpPr>
        <p:spPr>
          <a:xfrm>
            <a:off x="-56644" y="5333567"/>
            <a:ext cx="7620000" cy="307777"/>
          </a:xfrm>
          <a:prstGeom prst="rect">
            <a:avLst/>
          </a:prstGeom>
          <a:noFill/>
        </p:spPr>
        <p:txBody>
          <a:bodyPr wrap="square" rtlCol="0">
            <a:spAutoFit/>
          </a:bodyPr>
          <a:lstStyle/>
          <a:p>
            <a:r>
              <a:rPr lang="en-US" sz="1400" dirty="0">
                <a:solidFill>
                  <a:schemeClr val="bg1"/>
                </a:solidFill>
              </a:rPr>
              <a:t>            USCOTS 2017	  													May 19, 2017</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4" y="5303087"/>
            <a:ext cx="365760" cy="365760"/>
          </a:xfrm>
          <a:prstGeom prst="rect">
            <a:avLst/>
          </a:prstGeom>
        </p:spPr>
      </p:pic>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95463" y="2087722"/>
            <a:ext cx="2567277" cy="1665262"/>
          </a:xfrm>
          <a:prstGeom prst="rect">
            <a:avLst/>
          </a:prstGeom>
        </p:spPr>
      </p:pic>
      <p:sp>
        <p:nvSpPr>
          <p:cNvPr id="3" name="Rectangle 2"/>
          <p:cNvSpPr/>
          <p:nvPr/>
        </p:nvSpPr>
        <p:spPr>
          <a:xfrm>
            <a:off x="4250577" y="3855109"/>
            <a:ext cx="2802229" cy="892552"/>
          </a:xfrm>
          <a:prstGeom prst="rect">
            <a:avLst/>
          </a:prstGeom>
        </p:spPr>
        <p:txBody>
          <a:bodyPr wrap="square">
            <a:spAutoFit/>
          </a:bodyPr>
          <a:lstStyle/>
          <a:p>
            <a:r>
              <a:rPr lang="en-US" sz="1300" kern="50" dirty="0">
                <a:ea typeface="Simang" charset="0"/>
              </a:rPr>
              <a:t>Because of varying values in their simulations, there was “no definitive answer as to the range of possible outcomes”</a:t>
            </a:r>
            <a:r>
              <a:rPr lang="en-US" sz="1300" dirty="0"/>
              <a:t> </a:t>
            </a:r>
          </a:p>
        </p:txBody>
      </p:sp>
      <p:pic>
        <p:nvPicPr>
          <p:cNvPr id="12" name="Picture 11"/>
          <p:cNvPicPr/>
          <p:nvPr/>
        </p:nvPicPr>
        <p:blipFill>
          <a:blip r:embed="rId5">
            <a:extLst>
              <a:ext uri="{28A0092B-C50C-407E-A947-70E740481C1C}">
                <a14:useLocalDpi xmlns:a14="http://schemas.microsoft.com/office/drawing/2010/main" val="0"/>
              </a:ext>
            </a:extLst>
          </a:blip>
          <a:stretch>
            <a:fillRect/>
          </a:stretch>
        </p:blipFill>
        <p:spPr>
          <a:xfrm>
            <a:off x="3981960" y="2243624"/>
            <a:ext cx="3339465" cy="1325880"/>
          </a:xfrm>
          <a:prstGeom prst="rect">
            <a:avLst/>
          </a:prstGeom>
        </p:spPr>
      </p:pic>
      <p:sp>
        <p:nvSpPr>
          <p:cNvPr id="4" name="Rectangle 3"/>
          <p:cNvSpPr/>
          <p:nvPr/>
        </p:nvSpPr>
        <p:spPr>
          <a:xfrm>
            <a:off x="591434" y="4070553"/>
            <a:ext cx="2775336" cy="492443"/>
          </a:xfrm>
          <a:prstGeom prst="rect">
            <a:avLst/>
          </a:prstGeom>
        </p:spPr>
        <p:txBody>
          <a:bodyPr wrap="square">
            <a:spAutoFit/>
          </a:bodyPr>
          <a:lstStyle/>
          <a:p>
            <a:r>
              <a:rPr lang="en-US" sz="1300" kern="50" dirty="0">
                <a:ea typeface="SimSun" charset="-122"/>
              </a:rPr>
              <a:t>All simulated predictions are likely outcomes. </a:t>
            </a:r>
            <a:endParaRPr lang="en-US" sz="1300" dirty="0"/>
          </a:p>
        </p:txBody>
      </p:sp>
      <p:grpSp>
        <p:nvGrpSpPr>
          <p:cNvPr id="15" name="Group 14"/>
          <p:cNvGrpSpPr/>
          <p:nvPr/>
        </p:nvGrpSpPr>
        <p:grpSpPr>
          <a:xfrm>
            <a:off x="3056021" y="5369522"/>
            <a:ext cx="1536605" cy="299325"/>
            <a:chOff x="3056021" y="5369522"/>
            <a:chExt cx="1536605" cy="299325"/>
          </a:xfrm>
        </p:grpSpPr>
        <p:sp>
          <p:nvSpPr>
            <p:cNvPr id="16" name="Rectangle 15"/>
            <p:cNvSpPr/>
            <p:nvPr/>
          </p:nvSpPr>
          <p:spPr>
            <a:xfrm>
              <a:off x="3056021" y="5369522"/>
              <a:ext cx="1536605" cy="299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8244" t="60313" r="2957"/>
            <a:stretch/>
          </p:blipFill>
          <p:spPr>
            <a:xfrm>
              <a:off x="3092500" y="5403600"/>
              <a:ext cx="1473100" cy="237744"/>
            </a:xfrm>
            <a:prstGeom prst="rect">
              <a:avLst/>
            </a:prstGeom>
          </p:spPr>
        </p:pic>
      </p:grpSp>
    </p:spTree>
    <p:extLst>
      <p:ext uri="{BB962C8B-B14F-4D97-AF65-F5344CB8AC3E}">
        <p14:creationId xmlns:p14="http://schemas.microsoft.com/office/powerpoint/2010/main" val="173114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200" b="1" dirty="0"/>
              <a:t>Ophelia the Octopus with </a:t>
            </a:r>
            <a:br>
              <a:rPr lang="en-US" sz="3200" b="1" dirty="0"/>
            </a:br>
            <a:r>
              <a:rPr lang="en-US" sz="3200" b="1" dirty="0"/>
              <a:t>a Lot of Samples</a:t>
            </a:r>
          </a:p>
        </p:txBody>
      </p:sp>
      <p:sp>
        <p:nvSpPr>
          <p:cNvPr id="9" name="TextBox 8"/>
          <p:cNvSpPr txBox="1"/>
          <p:nvPr/>
        </p:nvSpPr>
        <p:spPr>
          <a:xfrm>
            <a:off x="-56644" y="5333567"/>
            <a:ext cx="7620000" cy="307777"/>
          </a:xfrm>
          <a:prstGeom prst="rect">
            <a:avLst/>
          </a:prstGeom>
          <a:noFill/>
        </p:spPr>
        <p:txBody>
          <a:bodyPr wrap="square" rtlCol="0">
            <a:spAutoFit/>
          </a:bodyPr>
          <a:lstStyle/>
          <a:p>
            <a:r>
              <a:rPr lang="en-US" sz="1400" dirty="0">
                <a:solidFill>
                  <a:schemeClr val="bg1"/>
                </a:solidFill>
              </a:rPr>
              <a:t>            USCOTS 2017	  													May 19, 2017</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4" y="5303087"/>
            <a:ext cx="365760" cy="365760"/>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1970276" y="1941383"/>
            <a:ext cx="3566160" cy="1791970"/>
          </a:xfrm>
          <a:prstGeom prst="rect">
            <a:avLst/>
          </a:prstGeom>
        </p:spPr>
      </p:pic>
      <p:sp>
        <p:nvSpPr>
          <p:cNvPr id="3" name="Rectangle 2"/>
          <p:cNvSpPr/>
          <p:nvPr/>
        </p:nvSpPr>
        <p:spPr>
          <a:xfrm>
            <a:off x="1780927" y="4226936"/>
            <a:ext cx="4103040" cy="307777"/>
          </a:xfrm>
          <a:prstGeom prst="rect">
            <a:avLst/>
          </a:prstGeom>
        </p:spPr>
        <p:txBody>
          <a:bodyPr wrap="square">
            <a:spAutoFit/>
          </a:bodyPr>
          <a:lstStyle/>
          <a:p>
            <a:r>
              <a:rPr lang="en-US" sz="1400" kern="50" dirty="0">
                <a:ea typeface="SimSun" charset="-122"/>
              </a:rPr>
              <a:t>The likely range for correct predictions is three to six</a:t>
            </a:r>
            <a:r>
              <a:rPr lang="en-US" sz="1400" dirty="0"/>
              <a:t> </a:t>
            </a:r>
          </a:p>
        </p:txBody>
      </p:sp>
      <p:grpSp>
        <p:nvGrpSpPr>
          <p:cNvPr id="8" name="Group 7"/>
          <p:cNvGrpSpPr/>
          <p:nvPr/>
        </p:nvGrpSpPr>
        <p:grpSpPr>
          <a:xfrm>
            <a:off x="3056021" y="5369522"/>
            <a:ext cx="1536605" cy="299325"/>
            <a:chOff x="3056021" y="5369522"/>
            <a:chExt cx="1536605" cy="299325"/>
          </a:xfrm>
        </p:grpSpPr>
        <p:sp>
          <p:nvSpPr>
            <p:cNvPr id="12" name="Rectangle 11"/>
            <p:cNvSpPr/>
            <p:nvPr/>
          </p:nvSpPr>
          <p:spPr>
            <a:xfrm>
              <a:off x="3056021" y="5369522"/>
              <a:ext cx="1536605" cy="299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8244" t="60313" r="2957"/>
            <a:stretch/>
          </p:blipFill>
          <p:spPr>
            <a:xfrm>
              <a:off x="3092500" y="5403600"/>
              <a:ext cx="1473100" cy="237744"/>
            </a:xfrm>
            <a:prstGeom prst="rect">
              <a:avLst/>
            </a:prstGeom>
          </p:spPr>
        </p:pic>
      </p:grpSp>
    </p:spTree>
    <p:extLst>
      <p:ext uri="{BB962C8B-B14F-4D97-AF65-F5344CB8AC3E}">
        <p14:creationId xmlns:p14="http://schemas.microsoft.com/office/powerpoint/2010/main" val="1047819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200" b="1" dirty="0"/>
              <a:t>Ophelia the Octopus with </a:t>
            </a:r>
            <a:br>
              <a:rPr lang="en-US" sz="3200" b="1" dirty="0"/>
            </a:br>
            <a:r>
              <a:rPr lang="en-US" sz="3200" b="1" dirty="0"/>
              <a:t>the Normal Distribution</a:t>
            </a:r>
          </a:p>
        </p:txBody>
      </p:sp>
      <p:sp>
        <p:nvSpPr>
          <p:cNvPr id="9" name="TextBox 8"/>
          <p:cNvSpPr txBox="1"/>
          <p:nvPr/>
        </p:nvSpPr>
        <p:spPr>
          <a:xfrm>
            <a:off x="-56644" y="5333567"/>
            <a:ext cx="7620000" cy="307777"/>
          </a:xfrm>
          <a:prstGeom prst="rect">
            <a:avLst/>
          </a:prstGeom>
          <a:noFill/>
        </p:spPr>
        <p:txBody>
          <a:bodyPr wrap="square" rtlCol="0">
            <a:spAutoFit/>
          </a:bodyPr>
          <a:lstStyle/>
          <a:p>
            <a:r>
              <a:rPr lang="en-US" sz="1400" dirty="0">
                <a:solidFill>
                  <a:schemeClr val="bg1"/>
                </a:solidFill>
              </a:rPr>
              <a:t>            USCOTS 2017	  													May 19, 2017</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4" y="5303087"/>
            <a:ext cx="365760" cy="36576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861" t="25266" r="3139" b="13067"/>
          <a:stretch/>
        </p:blipFill>
        <p:spPr bwMode="auto">
          <a:xfrm rot="11021883">
            <a:off x="857250" y="1877424"/>
            <a:ext cx="5943600" cy="3026519"/>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3" name="Rectangle 2"/>
          <p:cNvSpPr/>
          <p:nvPr/>
        </p:nvSpPr>
        <p:spPr>
          <a:xfrm>
            <a:off x="5557962" y="4778734"/>
            <a:ext cx="1414338" cy="41346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p:cNvSpPr/>
          <p:nvPr/>
        </p:nvSpPr>
        <p:spPr>
          <a:xfrm>
            <a:off x="4291330" y="3228230"/>
            <a:ext cx="2443425" cy="37371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3" name="Group 12"/>
          <p:cNvGrpSpPr/>
          <p:nvPr/>
        </p:nvGrpSpPr>
        <p:grpSpPr>
          <a:xfrm>
            <a:off x="3056021" y="5369522"/>
            <a:ext cx="1536605" cy="299325"/>
            <a:chOff x="3056021" y="5369522"/>
            <a:chExt cx="1536605" cy="299325"/>
          </a:xfrm>
        </p:grpSpPr>
        <p:sp>
          <p:nvSpPr>
            <p:cNvPr id="14" name="Rectangle 13"/>
            <p:cNvSpPr/>
            <p:nvPr/>
          </p:nvSpPr>
          <p:spPr>
            <a:xfrm>
              <a:off x="3056021" y="5369522"/>
              <a:ext cx="1536605" cy="299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8244" t="60313" r="2957"/>
            <a:stretch/>
          </p:blipFill>
          <p:spPr>
            <a:xfrm>
              <a:off x="3092500" y="5403600"/>
              <a:ext cx="1473100" cy="237744"/>
            </a:xfrm>
            <a:prstGeom prst="rect">
              <a:avLst/>
            </a:prstGeom>
          </p:spPr>
        </p:pic>
      </p:grpSp>
    </p:spTree>
    <p:extLst>
      <p:ext uri="{BB962C8B-B14F-4D97-AF65-F5344CB8AC3E}">
        <p14:creationId xmlns:p14="http://schemas.microsoft.com/office/powerpoint/2010/main" val="1663793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200" b="1" dirty="0"/>
              <a:t>The Models and Modeling Perspective</a:t>
            </a:r>
          </a:p>
        </p:txBody>
      </p:sp>
      <p:sp>
        <p:nvSpPr>
          <p:cNvPr id="9" name="TextBox 8"/>
          <p:cNvSpPr txBox="1"/>
          <p:nvPr/>
        </p:nvSpPr>
        <p:spPr>
          <a:xfrm>
            <a:off x="-56644" y="5333567"/>
            <a:ext cx="7620000" cy="307777"/>
          </a:xfrm>
          <a:prstGeom prst="rect">
            <a:avLst/>
          </a:prstGeom>
          <a:noFill/>
        </p:spPr>
        <p:txBody>
          <a:bodyPr wrap="square" rtlCol="0">
            <a:spAutoFit/>
          </a:bodyPr>
          <a:lstStyle/>
          <a:p>
            <a:r>
              <a:rPr lang="en-US" sz="1400" dirty="0">
                <a:solidFill>
                  <a:schemeClr val="bg1"/>
                </a:solidFill>
              </a:rPr>
              <a:t>            USCOTS 2017	  													May 19, 2017</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4" y="5303087"/>
            <a:ext cx="365760" cy="365760"/>
          </a:xfrm>
          <a:prstGeom prst="rect">
            <a:avLst/>
          </a:prstGeom>
        </p:spPr>
      </p:pic>
      <p:sp>
        <p:nvSpPr>
          <p:cNvPr id="4" name="Rectangle 3"/>
          <p:cNvSpPr/>
          <p:nvPr/>
        </p:nvSpPr>
        <p:spPr>
          <a:xfrm>
            <a:off x="685800" y="1868557"/>
            <a:ext cx="6286500" cy="2822713"/>
          </a:xfrm>
          <a:prstGeom prst="rect">
            <a:avLst/>
          </a:prstGeom>
        </p:spPr>
        <p:txBody>
          <a:bodyPr wrap="square">
            <a:noAutofit/>
          </a:bodyPr>
          <a:lstStyle/>
          <a:p>
            <a:r>
              <a:rPr lang="en-US" sz="1600" i="1" dirty="0"/>
              <a:t>Models</a:t>
            </a:r>
            <a:endParaRPr lang="en-US" sz="1600" dirty="0"/>
          </a:p>
          <a:p>
            <a:endParaRPr lang="en-US" sz="1600" dirty="0"/>
          </a:p>
          <a:p>
            <a:r>
              <a:rPr lang="en-US" sz="1600" dirty="0"/>
              <a:t>Conceptual systems (consisting of elements, relations, operations, and rules governing interactions) that are expressed using external notation systems, and that are used to construct, describe, or explain the behaviors of other system(s)—perhaps so that the other system can be manipulated or predicted intelligently </a:t>
            </a:r>
          </a:p>
          <a:p>
            <a:endParaRPr lang="en-US" sz="1800" dirty="0"/>
          </a:p>
          <a:p>
            <a:r>
              <a:rPr lang="en-US" sz="1200" dirty="0"/>
              <a:t>(</a:t>
            </a:r>
            <a:r>
              <a:rPr lang="en-US" sz="1200" dirty="0" err="1"/>
              <a:t>Lesh</a:t>
            </a:r>
            <a:r>
              <a:rPr lang="en-US" sz="1200" dirty="0"/>
              <a:t> &amp; </a:t>
            </a:r>
            <a:r>
              <a:rPr lang="en-US" sz="1200" dirty="0" err="1"/>
              <a:t>Doerr</a:t>
            </a:r>
            <a:r>
              <a:rPr lang="en-US" sz="1200" dirty="0"/>
              <a:t>, 2003, p. 10)</a:t>
            </a:r>
          </a:p>
          <a:p>
            <a:endParaRPr lang="en-US" sz="1800" dirty="0"/>
          </a:p>
        </p:txBody>
      </p:sp>
      <p:grpSp>
        <p:nvGrpSpPr>
          <p:cNvPr id="12" name="Group 11"/>
          <p:cNvGrpSpPr/>
          <p:nvPr/>
        </p:nvGrpSpPr>
        <p:grpSpPr>
          <a:xfrm>
            <a:off x="3056021" y="5369522"/>
            <a:ext cx="1536605" cy="299325"/>
            <a:chOff x="3056021" y="5369522"/>
            <a:chExt cx="1536605" cy="299325"/>
          </a:xfrm>
        </p:grpSpPr>
        <p:sp>
          <p:nvSpPr>
            <p:cNvPr id="13" name="Rectangle 12"/>
            <p:cNvSpPr/>
            <p:nvPr/>
          </p:nvSpPr>
          <p:spPr>
            <a:xfrm>
              <a:off x="3056021" y="5369522"/>
              <a:ext cx="1536605" cy="299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8244" t="60313" r="2957"/>
            <a:stretch/>
          </p:blipFill>
          <p:spPr>
            <a:xfrm>
              <a:off x="3092500" y="5403600"/>
              <a:ext cx="1473100" cy="237744"/>
            </a:xfrm>
            <a:prstGeom prst="rect">
              <a:avLst/>
            </a:prstGeom>
          </p:spPr>
        </p:pic>
      </p:grpSp>
    </p:spTree>
    <p:extLst>
      <p:ext uri="{BB962C8B-B14F-4D97-AF65-F5344CB8AC3E}">
        <p14:creationId xmlns:p14="http://schemas.microsoft.com/office/powerpoint/2010/main" val="740280290"/>
      </p:ext>
    </p:extLst>
  </p:cSld>
  <p:clrMapOvr>
    <a:masterClrMapping/>
  </p:clrMapOvr>
</p:sld>
</file>

<file path=ppt/theme/theme1.xml><?xml version="1.0" encoding="utf-8"?>
<a:theme xmlns:a="http://schemas.openxmlformats.org/drawingml/2006/main" name="Retrospect">
  <a:themeElements>
    <a:clrScheme name="Custom 9">
      <a:dk1>
        <a:srgbClr val="000000"/>
      </a:dk1>
      <a:lt1>
        <a:srgbClr val="FFFFFF"/>
      </a:lt1>
      <a:dk2>
        <a:srgbClr val="696464"/>
      </a:dk2>
      <a:lt2>
        <a:srgbClr val="E9E5DC"/>
      </a:lt2>
      <a:accent1>
        <a:srgbClr val="896134"/>
      </a:accent1>
      <a:accent2>
        <a:srgbClr val="9B2D1F"/>
      </a:accent2>
      <a:accent3>
        <a:srgbClr val="A28E6A"/>
      </a:accent3>
      <a:accent4>
        <a:srgbClr val="956251"/>
      </a:accent4>
      <a:accent5>
        <a:srgbClr val="918485"/>
      </a:accent5>
      <a:accent6>
        <a:srgbClr val="855D5D"/>
      </a:accent6>
      <a:hlink>
        <a:srgbClr val="0432FF"/>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docProps/app.xml><?xml version="1.0" encoding="utf-8"?>
<Properties xmlns="http://schemas.openxmlformats.org/officeDocument/2006/extended-properties" xmlns:vt="http://schemas.openxmlformats.org/officeDocument/2006/docPropsVTypes">
  <Template>Retrospect</Template>
  <TotalTime>9810</TotalTime>
  <Words>1021</Words>
  <Application>Microsoft Office PowerPoint</Application>
  <PresentationFormat>Custom</PresentationFormat>
  <Paragraphs>99</Paragraphs>
  <Slides>15</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맑은 고딕</vt:lpstr>
      <vt:lpstr>SimSun</vt:lpstr>
      <vt:lpstr>Arial</vt:lpstr>
      <vt:lpstr>Calibri</vt:lpstr>
      <vt:lpstr>Calibri Light</vt:lpstr>
      <vt:lpstr>Cambria</vt:lpstr>
      <vt:lpstr>Simang</vt:lpstr>
      <vt:lpstr>Times New Roman</vt:lpstr>
      <vt:lpstr>Retrospect</vt:lpstr>
      <vt:lpstr>Fostering Active Learning with Model Eliciting Activities   </vt:lpstr>
      <vt:lpstr>Paul the Octopus</vt:lpstr>
      <vt:lpstr>Paul the Octopus</vt:lpstr>
      <vt:lpstr>Ophelia the Octopus</vt:lpstr>
      <vt:lpstr>Ophelia the Octopus with Probability</vt:lpstr>
      <vt:lpstr>Ophelia the Octopus with  a Few Samples</vt:lpstr>
      <vt:lpstr>Ophelia the Octopus with  a Lot of Samples</vt:lpstr>
      <vt:lpstr>Ophelia the Octopus with  the Normal Distribution</vt:lpstr>
      <vt:lpstr>The Models and Modeling Perspective</vt:lpstr>
      <vt:lpstr>The Models and Modeling Perspective</vt:lpstr>
      <vt:lpstr>Model Eliciting Activity Design</vt:lpstr>
      <vt:lpstr>Pelican MEA</vt:lpstr>
      <vt:lpstr>Pelican MEA Implementation</vt:lpstr>
      <vt:lpstr>Pelican MEA Discussion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McLean</dc:creator>
  <cp:lastModifiedBy>Jeff McLean</cp:lastModifiedBy>
  <cp:revision>67</cp:revision>
  <cp:lastPrinted>2017-05-17T14:12:09Z</cp:lastPrinted>
  <dcterms:created xsi:type="dcterms:W3CDTF">2014-09-12T02:11:56Z</dcterms:created>
  <dcterms:modified xsi:type="dcterms:W3CDTF">2017-05-22T02:25:25Z</dcterms:modified>
</cp:coreProperties>
</file>