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807" r:id="rId2"/>
  </p:sldMasterIdLst>
  <p:notesMasterIdLst>
    <p:notesMasterId r:id="rId72"/>
  </p:notesMasterIdLst>
  <p:handoutMasterIdLst>
    <p:handoutMasterId r:id="rId73"/>
  </p:handoutMasterIdLst>
  <p:sldIdLst>
    <p:sldId id="256" r:id="rId3"/>
    <p:sldId id="389" r:id="rId4"/>
    <p:sldId id="453" r:id="rId5"/>
    <p:sldId id="258" r:id="rId6"/>
    <p:sldId id="405" r:id="rId7"/>
    <p:sldId id="394" r:id="rId8"/>
    <p:sldId id="391" r:id="rId9"/>
    <p:sldId id="459" r:id="rId10"/>
    <p:sldId id="413" r:id="rId11"/>
    <p:sldId id="415" r:id="rId12"/>
    <p:sldId id="416" r:id="rId13"/>
    <p:sldId id="417" r:id="rId14"/>
    <p:sldId id="418" r:id="rId15"/>
    <p:sldId id="392" r:id="rId16"/>
    <p:sldId id="351" r:id="rId17"/>
    <p:sldId id="407" r:id="rId18"/>
    <p:sldId id="390" r:id="rId19"/>
    <p:sldId id="393" r:id="rId20"/>
    <p:sldId id="419" r:id="rId21"/>
    <p:sldId id="454" r:id="rId22"/>
    <p:sldId id="397" r:id="rId23"/>
    <p:sldId id="460" r:id="rId24"/>
    <p:sldId id="428" r:id="rId25"/>
    <p:sldId id="455" r:id="rId26"/>
    <p:sldId id="427" r:id="rId27"/>
    <p:sldId id="456" r:id="rId28"/>
    <p:sldId id="426" r:id="rId29"/>
    <p:sldId id="395" r:id="rId30"/>
    <p:sldId id="396" r:id="rId31"/>
    <p:sldId id="408" r:id="rId32"/>
    <p:sldId id="409" r:id="rId33"/>
    <p:sldId id="434" r:id="rId34"/>
    <p:sldId id="439" r:id="rId35"/>
    <p:sldId id="440" r:id="rId36"/>
    <p:sldId id="441" r:id="rId37"/>
    <p:sldId id="443" r:id="rId38"/>
    <p:sldId id="457" r:id="rId39"/>
    <p:sldId id="398" r:id="rId40"/>
    <p:sldId id="452" r:id="rId41"/>
    <p:sldId id="451" r:id="rId42"/>
    <p:sldId id="411" r:id="rId43"/>
    <p:sldId id="445" r:id="rId44"/>
    <p:sldId id="446" r:id="rId45"/>
    <p:sldId id="447" r:id="rId46"/>
    <p:sldId id="448" r:id="rId47"/>
    <p:sldId id="449" r:id="rId48"/>
    <p:sldId id="450" r:id="rId49"/>
    <p:sldId id="458" r:id="rId50"/>
    <p:sldId id="365" r:id="rId51"/>
    <p:sldId id="366" r:id="rId52"/>
    <p:sldId id="367" r:id="rId53"/>
    <p:sldId id="368" r:id="rId54"/>
    <p:sldId id="399" r:id="rId55"/>
    <p:sldId id="369" r:id="rId56"/>
    <p:sldId id="370" r:id="rId57"/>
    <p:sldId id="371" r:id="rId58"/>
    <p:sldId id="372" r:id="rId59"/>
    <p:sldId id="373" r:id="rId60"/>
    <p:sldId id="400" r:id="rId61"/>
    <p:sldId id="430" r:id="rId62"/>
    <p:sldId id="431" r:id="rId63"/>
    <p:sldId id="401" r:id="rId64"/>
    <p:sldId id="402" r:id="rId65"/>
    <p:sldId id="425" r:id="rId66"/>
    <p:sldId id="347" r:id="rId67"/>
    <p:sldId id="404" r:id="rId68"/>
    <p:sldId id="337" r:id="rId69"/>
    <p:sldId id="338" r:id="rId70"/>
    <p:sldId id="348"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8" autoAdjust="0"/>
  </p:normalViewPr>
  <p:slideViewPr>
    <p:cSldViewPr>
      <p:cViewPr>
        <p:scale>
          <a:sx n="80" d="100"/>
          <a:sy n="80" d="100"/>
        </p:scale>
        <p:origin x="-1086" y="324"/>
      </p:cViewPr>
      <p:guideLst>
        <p:guide orient="horz" pos="2160"/>
        <p:guide pos="2880"/>
      </p:guideLst>
    </p:cSldViewPr>
  </p:slideViewPr>
  <p:outlineViewPr>
    <p:cViewPr>
      <p:scale>
        <a:sx n="33" d="100"/>
        <a:sy n="33" d="100"/>
      </p:scale>
      <p:origin x="0" y="24896"/>
    </p:cViewPr>
  </p:outlineViewPr>
  <p:notesTextViewPr>
    <p:cViewPr>
      <p:scale>
        <a:sx n="100" d="100"/>
        <a:sy n="100" d="100"/>
      </p:scale>
      <p:origin x="0" y="0"/>
    </p:cViewPr>
  </p:notesTextViewPr>
  <p:notesViewPr>
    <p:cSldViewPr snapToGrid="0" snapToObjects="1">
      <p:cViewPr varScale="1">
        <p:scale>
          <a:sx n="75" d="100"/>
          <a:sy n="75" d="100"/>
        </p:scale>
        <p:origin x="-33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31104C-FB60-254F-A500-0C066153D57E}" type="datetimeFigureOut">
              <a:rPr lang="en-US" smtClean="0"/>
              <a:pPr/>
              <a:t>5/17/2012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A24C94-36FE-9949-9D19-9C592F2ADAA2}" type="slidenum">
              <a:rPr lang="en-US" smtClean="0"/>
              <a:pPr/>
              <a:t>‹#›</a:t>
            </a:fld>
            <a:endParaRPr lang="en-US"/>
          </a:p>
        </p:txBody>
      </p:sp>
    </p:spTree>
    <p:extLst>
      <p:ext uri="{BB962C8B-B14F-4D97-AF65-F5344CB8AC3E}">
        <p14:creationId xmlns:p14="http://schemas.microsoft.com/office/powerpoint/2010/main" val="1275253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EBB9DD-4F63-43AA-A29E-058EAE414794}" type="datetime1">
              <a:rPr lang="en-US"/>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1F909E-25C1-4510-B34E-DDA9D57FD164}" type="slidenum">
              <a:rPr lang="en-US"/>
              <a:pPr/>
              <a:t>‹#›</a:t>
            </a:fld>
            <a:endParaRPr lang="en-US"/>
          </a:p>
        </p:txBody>
      </p:sp>
    </p:spTree>
    <p:extLst>
      <p:ext uri="{BB962C8B-B14F-4D97-AF65-F5344CB8AC3E}">
        <p14:creationId xmlns:p14="http://schemas.microsoft.com/office/powerpoint/2010/main" val="31699938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2:00 PM - 30 seconds (REBEKAH)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r>
              <a:rPr lang="en-US" dirty="0" smtClean="0">
                <a:ea typeface="ＭＳ Ｐゴシック" pitchFamily="34" charset="-128"/>
              </a:rPr>
              <a:t>– read the title, mention that it</a:t>
            </a:r>
            <a:r>
              <a:rPr lang="en-US" altLang="en-US" dirty="0" smtClean="0">
                <a:ea typeface="ＭＳ Ｐゴシック" pitchFamily="34" charset="-128"/>
              </a:rPr>
              <a:t>’</a:t>
            </a:r>
            <a:r>
              <a:rPr lang="en-US" dirty="0" smtClean="0">
                <a:ea typeface="ＭＳ Ｐゴシック" pitchFamily="34" charset="-128"/>
              </a:rPr>
              <a:t>s NSF-funded</a:t>
            </a:r>
          </a:p>
          <a:p>
            <a:r>
              <a:rPr lang="en-US" dirty="0" smtClean="0">
                <a:ea typeface="ＭＳ Ｐゴシック" pitchFamily="34" charset="-128"/>
              </a:rPr>
              <a:t>- Mention that we have worked</a:t>
            </a:r>
            <a:r>
              <a:rPr lang="en-US" baseline="0" dirty="0" smtClean="0">
                <a:ea typeface="ＭＳ Ｐゴシック" pitchFamily="34" charset="-128"/>
              </a:rPr>
              <a:t> with Joan, Bob, and Andy on this project</a:t>
            </a:r>
            <a:endParaRPr lang="en-US" dirty="0" smtClean="0">
              <a:ea typeface="ＭＳ Ｐゴシック" pitchFamily="34" charset="-128"/>
            </a:endParaRPr>
          </a:p>
          <a:p>
            <a:pPr marL="0" indent="0">
              <a:buFontTx/>
              <a:buNone/>
            </a:pPr>
            <a:r>
              <a:rPr lang="en-US" baseline="0" dirty="0" smtClean="0">
                <a:ea typeface="ＭＳ Ｐゴシック" pitchFamily="34" charset="-128"/>
              </a:rPr>
              <a:t>- Mention the logistics of the workshop…</a:t>
            </a:r>
          </a:p>
          <a:p>
            <a:pPr marL="628650" lvl="1" indent="-171450">
              <a:buFontTx/>
              <a:buChar char="-"/>
            </a:pPr>
            <a:r>
              <a:rPr lang="en-US" baseline="0" dirty="0" smtClean="0">
                <a:ea typeface="ＭＳ Ｐゴシック" pitchFamily="34" charset="-128"/>
              </a:rPr>
              <a:t>They need to have copies of the activities we sent available in such a way that they can view them in addition to viewing what we do on the screen</a:t>
            </a:r>
            <a:endParaRPr lang="en-US" dirty="0" smtClean="0">
              <a:ea typeface="ＭＳ Ｐゴシック" pitchFamily="34" charset="-128"/>
            </a:endParaRPr>
          </a:p>
          <a:p>
            <a:endParaRPr lang="en-US" dirty="0" smtClean="0">
              <a:ea typeface="ＭＳ Ｐゴシック" pitchFamily="34" charset="-128"/>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069A90-90FB-4A2C-86A7-25875AE68F27}"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1881" y="4343399"/>
            <a:ext cx="6337511" cy="4341813"/>
          </a:xfrm>
        </p:spPr>
        <p:txBody>
          <a:bodyPr>
            <a:noAutofit/>
          </a:bodyPr>
          <a:lstStyle/>
          <a:p>
            <a:pPr marL="0" marR="0" indent="0" algn="l" defTabSz="457200" rtl="0" eaLnBrk="0" fontAlgn="base" latinLnBrk="0" hangingPunct="0">
              <a:lnSpc>
                <a:spcPct val="100000"/>
              </a:lnSpc>
              <a:spcBef>
                <a:spcPts val="800"/>
              </a:spcBef>
              <a:spcAft>
                <a:spcPct val="0"/>
              </a:spcAft>
              <a:buClrTx/>
              <a:buSzTx/>
              <a:buFontTx/>
              <a:buNone/>
              <a:tabLst/>
              <a:defRPr/>
            </a:pPr>
            <a:r>
              <a:rPr lang="en-US" sz="1100" dirty="0" smtClean="0">
                <a:ea typeface="ＭＳ Ｐゴシック" pitchFamily="34" charset="-128"/>
              </a:rPr>
              <a:t>2:10 PM – </a:t>
            </a:r>
            <a:r>
              <a:rPr lang="en-US" sz="1100" dirty="0" smtClean="0">
                <a:latin typeface="Times New Roman"/>
                <a:cs typeface="Times New Roman"/>
              </a:rPr>
              <a:t>2 </a:t>
            </a:r>
            <a:r>
              <a:rPr lang="en-US" dirty="0" smtClean="0">
                <a:latin typeface="Times New Roman"/>
                <a:cs typeface="Times New Roman"/>
              </a:rPr>
              <a:t>minutes</a:t>
            </a:r>
            <a:r>
              <a:rPr lang="en-US" baseline="0" dirty="0" smtClean="0">
                <a:latin typeface="Times New Roman"/>
                <a:cs typeface="Times New Roman"/>
              </a:rPr>
              <a:t> (</a:t>
            </a:r>
            <a:r>
              <a:rPr lang="en-US" dirty="0" smtClean="0">
                <a:latin typeface="Times New Roman"/>
                <a:cs typeface="Times New Roman"/>
              </a:rPr>
              <a:t>LAURA LE)</a:t>
            </a:r>
          </a:p>
          <a:p>
            <a:pPr>
              <a:spcBef>
                <a:spcPts val="800"/>
              </a:spcBef>
              <a:buFontTx/>
              <a:buChar char="-"/>
            </a:pPr>
            <a:r>
              <a:rPr lang="en-US" dirty="0" smtClean="0">
                <a:latin typeface="Times New Roman"/>
                <a:cs typeface="Times New Roman"/>
              </a:rPr>
              <a:t> Amongst the CATALST</a:t>
            </a:r>
            <a:r>
              <a:rPr lang="en-US" baseline="0" dirty="0" smtClean="0">
                <a:latin typeface="Times New Roman"/>
                <a:cs typeface="Times New Roman"/>
              </a:rPr>
              <a:t> group, we like to say that we are teaching introductory statistics students how to cook, rather than just follow recipes. </a:t>
            </a:r>
            <a:endParaRPr lang="en-US" dirty="0" smtClean="0">
              <a:latin typeface="Times New Roman"/>
              <a:cs typeface="Times New Roman"/>
            </a:endParaRPr>
          </a:p>
          <a:p>
            <a:pPr>
              <a:spcBef>
                <a:spcPts val="800"/>
              </a:spcBef>
              <a:buFontTx/>
              <a:buChar char="-"/>
            </a:pPr>
            <a:r>
              <a:rPr lang="en-US" dirty="0" smtClean="0">
                <a:latin typeface="Times New Roman"/>
                <a:cs typeface="Times New Roman"/>
              </a:rPr>
              <a:t>This cooking analogy was influenced by a paper by Alan </a:t>
            </a:r>
            <a:r>
              <a:rPr lang="en-US" dirty="0" err="1" smtClean="0">
                <a:latin typeface="Times New Roman"/>
                <a:cs typeface="Times New Roman"/>
              </a:rPr>
              <a:t>Schoenfield</a:t>
            </a:r>
            <a:r>
              <a:rPr lang="en-US" dirty="0" smtClean="0">
                <a:latin typeface="Times New Roman"/>
                <a:cs typeface="Times New Roman"/>
              </a:rPr>
              <a:t> (1998).</a:t>
            </a:r>
          </a:p>
          <a:p>
            <a:pPr>
              <a:spcBef>
                <a:spcPts val="800"/>
              </a:spcBef>
              <a:buFontTx/>
              <a:buChar char="-"/>
            </a:pPr>
            <a:r>
              <a:rPr lang="en-US" baseline="0" dirty="0" smtClean="0">
                <a:latin typeface="Times New Roman"/>
                <a:cs typeface="Times New Roman"/>
              </a:rPr>
              <a:t>In this paper, he drew parallels between thinking like a cook and thinking like a mathematician. </a:t>
            </a:r>
            <a:r>
              <a:rPr lang="en-US" dirty="0" smtClean="0">
                <a:latin typeface="Times New Roman"/>
                <a:cs typeface="Times New Roman"/>
              </a:rPr>
              <a:t>Several of our group members were inspired by this analogy and decided to bring it into the statistics classroom (and on top of that, we had a passion for food as well).</a:t>
            </a:r>
          </a:p>
          <a:p>
            <a:pPr>
              <a:spcBef>
                <a:spcPts val="800"/>
              </a:spcBef>
              <a:buFontTx/>
              <a:buChar char="-"/>
            </a:pPr>
            <a:r>
              <a:rPr lang="en-US" dirty="0" smtClean="0">
                <a:latin typeface="Times New Roman"/>
                <a:cs typeface="Times New Roman"/>
              </a:rPr>
              <a:t>Someone who knows how to “cook” (or is an expert in their field) knows the essential things to look for and focus on, and how to make adjustments on the fly.  </a:t>
            </a:r>
          </a:p>
          <a:p>
            <a:pPr>
              <a:spcBef>
                <a:spcPts val="800"/>
              </a:spcBef>
              <a:buFontTx/>
              <a:buChar char="-"/>
            </a:pPr>
            <a:r>
              <a:rPr lang="en-US" dirty="0" smtClean="0">
                <a:latin typeface="Times New Roman"/>
                <a:cs typeface="Times New Roman"/>
              </a:rPr>
              <a:t>We would argue that most introductory statistics courses teach students to follow </a:t>
            </a:r>
            <a:r>
              <a:rPr lang="ja-JP" altLang="en-US" dirty="0" smtClean="0">
                <a:latin typeface="Times New Roman"/>
                <a:cs typeface="Times New Roman"/>
              </a:rPr>
              <a:t>“</a:t>
            </a:r>
            <a:r>
              <a:rPr lang="en-US" altLang="ja-JP" dirty="0" smtClean="0">
                <a:latin typeface="Times New Roman"/>
                <a:cs typeface="Times New Roman"/>
              </a:rPr>
              <a:t>recipes</a:t>
            </a:r>
            <a:r>
              <a:rPr lang="ja-JP" altLang="en-US" dirty="0" smtClean="0">
                <a:latin typeface="Times New Roman"/>
                <a:cs typeface="Times New Roman"/>
              </a:rPr>
              <a:t>”</a:t>
            </a:r>
            <a:r>
              <a:rPr lang="en-US" altLang="ja-JP" dirty="0" smtClean="0">
                <a:latin typeface="Times New Roman"/>
                <a:cs typeface="Times New Roman"/>
              </a:rPr>
              <a:t> but not how to really </a:t>
            </a:r>
            <a:r>
              <a:rPr lang="ja-JP" altLang="en-US" dirty="0" smtClean="0">
                <a:latin typeface="Times New Roman"/>
                <a:cs typeface="Times New Roman"/>
              </a:rPr>
              <a:t>“</a:t>
            </a:r>
            <a:r>
              <a:rPr lang="en-US" altLang="ja-JP" dirty="0" smtClean="0">
                <a:latin typeface="Times New Roman"/>
                <a:cs typeface="Times New Roman"/>
              </a:rPr>
              <a:t>cook</a:t>
            </a:r>
            <a:r>
              <a:rPr lang="ja-JP" altLang="en-US" dirty="0" smtClean="0">
                <a:latin typeface="Times New Roman"/>
                <a:cs typeface="Times New Roman"/>
              </a:rPr>
              <a:t>”</a:t>
            </a:r>
            <a:r>
              <a:rPr lang="en-US" altLang="ja-JP" dirty="0" smtClean="0">
                <a:latin typeface="Times New Roman"/>
                <a:cs typeface="Times New Roman"/>
              </a:rPr>
              <a:t>. Because of this, students are only able to perform routine procedures and tests, but don’t have the big picture that allows them to solve unfamiliar problems and don’t have opportunities to articulate and apply this big picture understanding. </a:t>
            </a:r>
          </a:p>
          <a:p>
            <a:pPr>
              <a:spcBef>
                <a:spcPts val="800"/>
              </a:spcBef>
              <a:buFontTx/>
              <a:buChar char="-"/>
            </a:pPr>
            <a:r>
              <a:rPr lang="en-US" dirty="0" smtClean="0">
                <a:latin typeface="Times New Roman"/>
                <a:cs typeface="Times New Roman"/>
              </a:rPr>
              <a:t>In the CATALST class, the general</a:t>
            </a:r>
            <a:r>
              <a:rPr lang="en-US" baseline="0" dirty="0" smtClean="0">
                <a:latin typeface="Times New Roman"/>
                <a:cs typeface="Times New Roman"/>
              </a:rPr>
              <a:t> cooking method is the exclusive use of simulation to carry out inferential analyses. </a:t>
            </a:r>
            <a:endParaRPr lang="en-US" dirty="0" smtClean="0">
              <a:latin typeface="Times New Roman"/>
              <a:cs typeface="Times New Roman"/>
            </a:endParaRPr>
          </a:p>
          <a:p>
            <a:pPr>
              <a:spcBef>
                <a:spcPts val="800"/>
              </a:spcBef>
              <a:buFontTx/>
              <a:buChar char="-"/>
            </a:pPr>
            <a:r>
              <a:rPr lang="en-US" baseline="0" dirty="0" smtClean="0">
                <a:latin typeface="Times New Roman"/>
                <a:cs typeface="Times New Roman"/>
              </a:rPr>
              <a:t>The problems and activities that are given to the students require them to develop and apply this type of “cooking”.</a:t>
            </a:r>
          </a:p>
          <a:p>
            <a:pPr>
              <a:spcBef>
                <a:spcPts val="800"/>
              </a:spcBef>
              <a:buFontTx/>
              <a:buChar char="-"/>
            </a:pPr>
            <a:r>
              <a:rPr lang="en-US" dirty="0" smtClean="0">
                <a:latin typeface="Times New Roman"/>
                <a:cs typeface="Times New Roman"/>
              </a:rPr>
              <a:t>Radically different content, pedagogy, and technology within the classroom teaches students how to “cook” rather than just following recipes.</a:t>
            </a:r>
          </a:p>
        </p:txBody>
      </p:sp>
      <p:sp>
        <p:nvSpPr>
          <p:cNvPr id="4" name="Slide Number Placeholder 3"/>
          <p:cNvSpPr>
            <a:spLocks noGrp="1"/>
          </p:cNvSpPr>
          <p:nvPr>
            <p:ph type="sldNum" sz="quarter" idx="10"/>
          </p:nvPr>
        </p:nvSpPr>
        <p:spPr/>
        <p:txBody>
          <a:bodyPr/>
          <a:lstStyle/>
          <a:p>
            <a:fld id="{AD1F909E-25C1-4510-B34E-DDA9D57FD164}" type="slidenum">
              <a:rPr lang="en-US" smtClean="0"/>
              <a:pPr/>
              <a:t>10</a:t>
            </a:fld>
            <a:endParaRPr lang="en-US"/>
          </a:p>
        </p:txBody>
      </p:sp>
    </p:spTree>
    <p:extLst>
      <p:ext uri="{BB962C8B-B14F-4D97-AF65-F5344CB8AC3E}">
        <p14:creationId xmlns:p14="http://schemas.microsoft.com/office/powerpoint/2010/main" val="709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1163" y="4343400"/>
            <a:ext cx="6324417" cy="3800604"/>
          </a:xfrm>
        </p:spPr>
        <p:txBody>
          <a:bodyPr/>
          <a:lstStyle/>
          <a:p>
            <a:r>
              <a:rPr lang="en-US" dirty="0" smtClean="0"/>
              <a:t>2:11 - 1 minute</a:t>
            </a:r>
            <a:r>
              <a:rPr lang="en-US" baseline="0" dirty="0" smtClean="0"/>
              <a:t> (</a:t>
            </a:r>
            <a:r>
              <a:rPr lang="en-US" sz="1200" dirty="0" smtClean="0">
                <a:latin typeface="Times New Roman" pitchFamily="18" charset="0"/>
                <a:cs typeface="Times New Roman" pitchFamily="18" charset="0"/>
              </a:rPr>
              <a:t>LAURA LE)</a:t>
            </a:r>
            <a:endParaRPr lang="en-US" dirty="0" smtClean="0">
              <a:latin typeface="Times New Roman" pitchFamily="18" charset="0"/>
              <a:cs typeface="Times New Roman" pitchFamily="18" charset="0"/>
            </a:endParaRPr>
          </a:p>
          <a:p>
            <a:pPr>
              <a:buFontTx/>
              <a:buChar char="-"/>
            </a:pPr>
            <a:r>
              <a:rPr lang="en-US" sz="1200" dirty="0" smtClean="0">
                <a:latin typeface="Times New Roman" pitchFamily="18" charset="0"/>
                <a:cs typeface="Times New Roman" pitchFamily="18" charset="0"/>
              </a:rPr>
              <a:t>The radical content</a:t>
            </a:r>
            <a:r>
              <a:rPr lang="en-US" sz="1200" baseline="0" dirty="0" smtClean="0">
                <a:latin typeface="Times New Roman" pitchFamily="18" charset="0"/>
                <a:cs typeface="Times New Roman" pitchFamily="18" charset="0"/>
              </a:rPr>
              <a:t> in this class centers around the idea of the core logic of inference. And this logic of inference isn’t taught at the end of the course, as you might </a:t>
            </a:r>
            <a:r>
              <a:rPr lang="en-US" dirty="0" smtClean="0">
                <a:latin typeface="Times New Roman" pitchFamily="18" charset="0"/>
                <a:cs typeface="Times New Roman" pitchFamily="18" charset="0"/>
              </a:rPr>
              <a:t>see in a traditional class</a:t>
            </a:r>
            <a:r>
              <a:rPr lang="en-US" sz="1200" baseline="0" dirty="0" smtClean="0">
                <a:latin typeface="Times New Roman" pitchFamily="18" charset="0"/>
                <a:cs typeface="Times New Roman" pitchFamily="18" charset="0"/>
              </a:rPr>
              <a:t>. The CATALST curriculum builds the ideas of inference from the first day of class. </a:t>
            </a:r>
          </a:p>
          <a:p>
            <a:pPr>
              <a:buFontTx/>
              <a:buChar char="-"/>
            </a:pPr>
            <a:r>
              <a:rPr lang="en-US" sz="1200" baseline="0" dirty="0" smtClean="0">
                <a:latin typeface="Times New Roman" pitchFamily="18" charset="0"/>
                <a:cs typeface="Times New Roman" pitchFamily="18" charset="0"/>
              </a:rPr>
              <a:t>The sequence of topics is also drastically different than what you would see in a traditional introductory course. We start with building ideas of models, then move on to comparing two groups, and then end with </a:t>
            </a:r>
            <a:r>
              <a:rPr lang="en-US" dirty="0" smtClean="0">
                <a:latin typeface="Times New Roman" pitchFamily="18" charset="0"/>
                <a:cs typeface="Times New Roman" pitchFamily="18" charset="0"/>
              </a:rPr>
              <a:t>estimation. This sequence will be discussed later in the workshop.</a:t>
            </a:r>
          </a:p>
          <a:p>
            <a:pPr>
              <a:buFontTx/>
              <a:buChar char="-"/>
            </a:pPr>
            <a:r>
              <a:rPr lang="en-US" sz="1200" baseline="0" dirty="0" smtClean="0">
                <a:latin typeface="Times New Roman" pitchFamily="18" charset="0"/>
                <a:cs typeface="Times New Roman" pitchFamily="18" charset="0"/>
              </a:rPr>
              <a:t>Another</a:t>
            </a:r>
            <a:r>
              <a:rPr lang="en-US" sz="1200" dirty="0" smtClean="0">
                <a:latin typeface="Times New Roman" pitchFamily="18" charset="0"/>
                <a:cs typeface="Times New Roman" pitchFamily="18" charset="0"/>
              </a:rPr>
              <a:t> radically difference piece is the lack of </a:t>
            </a:r>
            <a:r>
              <a:rPr lang="en-US" sz="1200" dirty="0" err="1"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-tests in the curriculum. We don’t mention anything about </a:t>
            </a:r>
            <a:r>
              <a:rPr lang="en-US" sz="1200" dirty="0" err="1"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-tests. </a:t>
            </a:r>
            <a:r>
              <a:rPr lang="en-US" dirty="0" smtClean="0">
                <a:latin typeface="Times New Roman" pitchFamily="18" charset="0"/>
                <a:cs typeface="Times New Roman" pitchFamily="18" charset="0"/>
              </a:rPr>
              <a:t>I</a:t>
            </a:r>
            <a:r>
              <a:rPr lang="en-US" sz="1200" baseline="0" dirty="0" smtClean="0">
                <a:latin typeface="Times New Roman" pitchFamily="18" charset="0"/>
                <a:cs typeface="Times New Roman" pitchFamily="18" charset="0"/>
              </a:rPr>
              <a:t>nstead, the students use probability for simulation and modeling</a:t>
            </a:r>
            <a:r>
              <a:rPr lang="en-US" dirty="0" smtClean="0">
                <a:latin typeface="Times New Roman" pitchFamily="18" charset="0"/>
                <a:cs typeface="Times New Roman" pitchFamily="18" charset="0"/>
              </a:rPr>
              <a:t> to answer research questions.</a:t>
            </a:r>
          </a:p>
          <a:p>
            <a:pPr>
              <a:buFontTx/>
              <a:buChar char="-"/>
            </a:pPr>
            <a:r>
              <a:rPr lang="en-US" sz="1200" baseline="0" dirty="0" smtClean="0">
                <a:latin typeface="Times New Roman" pitchFamily="18" charset="0"/>
                <a:cs typeface="Times New Roman" pitchFamily="18" charset="0"/>
              </a:rPr>
              <a:t>And throughout the curriculum, the ideas of models, chance, and simulated data</a:t>
            </a:r>
            <a:r>
              <a:rPr lang="en-US" sz="1200" dirty="0" smtClean="0">
                <a:latin typeface="Times New Roman" pitchFamily="18" charset="0"/>
                <a:cs typeface="Times New Roman" pitchFamily="18" charset="0"/>
              </a:rPr>
              <a:t> are built up.</a:t>
            </a:r>
            <a:endParaRPr lang="en-US" dirty="0" smtClean="0">
              <a:latin typeface="Times New Roman" pitchFamily="18" charset="0"/>
              <a:cs typeface="Times New Roman" pitchFamily="18" charset="0"/>
            </a:endParaRPr>
          </a:p>
          <a:p>
            <a:pPr>
              <a:buFontTx/>
              <a:buChar char="-"/>
            </a:pPr>
            <a:r>
              <a:rPr lang="en-US" sz="1200" dirty="0" smtClean="0">
                <a:latin typeface="Times New Roman" pitchFamily="18" charset="0"/>
                <a:cs typeface="Times New Roman" pitchFamily="18" charset="0"/>
              </a:rPr>
              <a:t>Students are also immersed in statistical thinking,</a:t>
            </a:r>
            <a:r>
              <a:rPr lang="en-US" sz="1200" baseline="0" dirty="0" smtClean="0">
                <a:latin typeface="Times New Roman" pitchFamily="18" charset="0"/>
                <a:cs typeface="Times New Roman" pitchFamily="18" charset="0"/>
              </a:rPr>
              <a:t> the whole statistical investigative process rather than just learning a particular tool or procedure. </a:t>
            </a:r>
          </a:p>
          <a:p>
            <a:pPr>
              <a:buFontTx/>
              <a:buChar char="-"/>
            </a:pPr>
            <a:r>
              <a:rPr lang="en-US" dirty="0" smtClean="0">
                <a:latin typeface="Times New Roman" pitchFamily="18" charset="0"/>
                <a:cs typeface="Times New Roman" pitchFamily="18" charset="0"/>
              </a:rPr>
              <a:t>Lastly, the </a:t>
            </a:r>
            <a:r>
              <a:rPr lang="en-US" sz="1200" baseline="0" dirty="0" smtClean="0">
                <a:latin typeface="Times New Roman" pitchFamily="18" charset="0"/>
                <a:cs typeface="Times New Roman" pitchFamily="18" charset="0"/>
              </a:rPr>
              <a:t>CATALST curriculum doesn’t </a:t>
            </a:r>
            <a:r>
              <a:rPr lang="en-US" dirty="0" smtClean="0">
                <a:latin typeface="Times New Roman" pitchFamily="18" charset="0"/>
                <a:cs typeface="Times New Roman" pitchFamily="18" charset="0"/>
              </a:rPr>
              <a:t>use</a:t>
            </a:r>
            <a:r>
              <a:rPr lang="en-US" sz="1200" baseline="0" dirty="0" smtClean="0">
                <a:latin typeface="Times New Roman" pitchFamily="18" charset="0"/>
                <a:cs typeface="Times New Roman" pitchFamily="18" charset="0"/>
              </a:rPr>
              <a:t> a traditional hard-cover textbook. Mainly because</a:t>
            </a:r>
            <a:r>
              <a:rPr lang="en-US" sz="1200" dirty="0" smtClean="0">
                <a:latin typeface="Times New Roman" pitchFamily="18" charset="0"/>
                <a:cs typeface="Times New Roman" pitchFamily="18" charset="0"/>
              </a:rPr>
              <a:t> there </a:t>
            </a:r>
            <a:r>
              <a:rPr lang="en-US" dirty="0" smtClean="0">
                <a:latin typeface="Times New Roman" pitchFamily="18" charset="0"/>
                <a:cs typeface="Times New Roman" pitchFamily="18" charset="0"/>
              </a:rPr>
              <a:t>is no textbook available that lends itself to this curriculum. What is used i</a:t>
            </a:r>
            <a:r>
              <a:rPr lang="en-US" sz="1200" baseline="0" dirty="0" smtClean="0">
                <a:latin typeface="Times New Roman" pitchFamily="18" charset="0"/>
                <a:cs typeface="Times New Roman" pitchFamily="18" charset="0"/>
              </a:rPr>
              <a:t>nstead</a:t>
            </a:r>
            <a:r>
              <a:rPr lang="en-US" sz="1200" dirty="0" smtClean="0">
                <a:latin typeface="Times New Roman" pitchFamily="18" charset="0"/>
                <a:cs typeface="Times New Roman" pitchFamily="18" charset="0"/>
              </a:rPr>
              <a:t> are </a:t>
            </a:r>
            <a:r>
              <a:rPr lang="en-US" sz="1200" baseline="0" dirty="0" smtClean="0">
                <a:latin typeface="Times New Roman" pitchFamily="18" charset="0"/>
                <a:cs typeface="Times New Roman" pitchFamily="18" charset="0"/>
              </a:rPr>
              <a:t>relevant research articles and internet sources</a:t>
            </a:r>
            <a:r>
              <a:rPr lang="en-US" dirty="0" smtClean="0">
                <a:latin typeface="Times New Roman" pitchFamily="18" charset="0"/>
                <a:cs typeface="Times New Roman" pitchFamily="18" charset="0"/>
              </a:rPr>
              <a:t>. We tell students at the beginning of the semester that they can “build up” their own “textbook” through these materials.</a:t>
            </a: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11</a:t>
            </a:fld>
            <a:endParaRPr lang="en-US"/>
          </a:p>
        </p:txBody>
      </p:sp>
    </p:spTree>
    <p:extLst>
      <p:ext uri="{BB962C8B-B14F-4D97-AF65-F5344CB8AC3E}">
        <p14:creationId xmlns:p14="http://schemas.microsoft.com/office/powerpoint/2010/main" val="375660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9727" y="4343400"/>
            <a:ext cx="6128007" cy="41148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2:12 -</a:t>
            </a:r>
            <a:r>
              <a:rPr lang="en-US" baseline="0" dirty="0" smtClean="0"/>
              <a:t> </a:t>
            </a:r>
            <a:r>
              <a:rPr lang="en-US" dirty="0" smtClean="0"/>
              <a:t>1 minute</a:t>
            </a:r>
            <a:r>
              <a:rPr lang="en-US" baseline="0" dirty="0" smtClean="0"/>
              <a:t> (</a:t>
            </a:r>
            <a:r>
              <a:rPr lang="en-US" sz="1200" dirty="0" smtClean="0">
                <a:latin typeface="Times New Roman" pitchFamily="18" charset="0"/>
                <a:cs typeface="Times New Roman" pitchFamily="18" charset="0"/>
              </a:rPr>
              <a:t>LAURA LE)</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sz="1200" dirty="0" smtClean="0">
                <a:latin typeface="Times New Roman" pitchFamily="18" charset="0"/>
                <a:cs typeface="Times New Roman" pitchFamily="18" charset="0"/>
              </a:rPr>
              <a:t>In terms of pedagogy, it is not a lecture course.</a:t>
            </a:r>
            <a:r>
              <a:rPr lang="en-US" sz="1200" baseline="0" dirty="0" smtClean="0">
                <a:latin typeface="Times New Roman" pitchFamily="18" charset="0"/>
                <a:cs typeface="Times New Roman" pitchFamily="18" charset="0"/>
              </a:rPr>
              <a:t> CATALST uses a student-centered approach based on research in cognition and learning and instructional design principles.</a:t>
            </a:r>
            <a:r>
              <a:rPr lang="en-US" dirty="0" smtClean="0">
                <a:latin typeface="Times New Roman" pitchFamily="18" charset="0"/>
                <a:cs typeface="Times New Roman" pitchFamily="18" charset="0"/>
              </a:rPr>
              <a:t> </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sz="1200" baseline="0" dirty="0" smtClean="0">
                <a:latin typeface="Times New Roman" pitchFamily="18" charset="0"/>
                <a:cs typeface="Times New Roman" pitchFamily="18" charset="0"/>
              </a:rPr>
              <a:t>The lectures are minimal, and employ a just-in-time method (usually at the</a:t>
            </a:r>
            <a:r>
              <a:rPr lang="en-US" dirty="0" smtClean="0">
                <a:latin typeface="Times New Roman" pitchFamily="18" charset="0"/>
                <a:cs typeface="Times New Roman" pitchFamily="18" charset="0"/>
              </a:rPr>
              <a:t> beginning</a:t>
            </a:r>
            <a:r>
              <a:rPr lang="en-US" sz="1200" baseline="0"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rPr>
              <a:t>end</a:t>
            </a:r>
            <a:r>
              <a:rPr lang="en-US" sz="1200" baseline="0" dirty="0" smtClean="0">
                <a:latin typeface="Times New Roman" pitchFamily="18" charset="0"/>
                <a:cs typeface="Times New Roman" pitchFamily="18" charset="0"/>
              </a:rPr>
              <a:t> of the </a:t>
            </a:r>
            <a:r>
              <a:rPr lang="en-US" dirty="0" smtClean="0">
                <a:latin typeface="Times New Roman" pitchFamily="18" charset="0"/>
                <a:cs typeface="Times New Roman" pitchFamily="18" charset="0"/>
              </a:rPr>
              <a:t>class</a:t>
            </a:r>
            <a:r>
              <a:rPr lang="en-US" sz="1200" baseline="0" dirty="0" smtClean="0">
                <a:latin typeface="Times New Roman" pitchFamily="18" charset="0"/>
                <a:cs typeface="Times New Roman" pitchFamily="18" charset="0"/>
              </a:rPr>
              <a:t>). </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sz="1200" baseline="0" dirty="0" smtClean="0">
                <a:latin typeface="Times New Roman" pitchFamily="18" charset="0"/>
                <a:cs typeface="Times New Roman" pitchFamily="18" charset="0"/>
              </a:rPr>
              <a:t>Cooperative group</a:t>
            </a:r>
            <a:r>
              <a:rPr lang="en-US" sz="1200" dirty="0" smtClean="0">
                <a:latin typeface="Times New Roman" pitchFamily="18" charset="0"/>
                <a:cs typeface="Times New Roman" pitchFamily="18" charset="0"/>
              </a:rPr>
              <a:t> a</a:t>
            </a:r>
            <a:r>
              <a:rPr lang="en-US" sz="1200" baseline="0" dirty="0" smtClean="0">
                <a:latin typeface="Times New Roman" pitchFamily="18" charset="0"/>
                <a:cs typeface="Times New Roman" pitchFamily="18" charset="0"/>
              </a:rPr>
              <a:t>re used daily to solve problems and learn the materials</a:t>
            </a:r>
            <a:r>
              <a:rPr lang="en-US" dirty="0" smtClean="0">
                <a:latin typeface="Times New Roman" pitchFamily="18" charset="0"/>
                <a:cs typeface="Times New Roman" pitchFamily="18" charset="0"/>
              </a:rPr>
              <a:t>. </a:t>
            </a:r>
            <a:r>
              <a:rPr lang="en-US" sz="1200" b="1" baseline="0" dirty="0" smtClean="0">
                <a:latin typeface="Times New Roman" pitchFamily="18" charset="0"/>
                <a:cs typeface="Times New Roman" pitchFamily="18" charset="0"/>
              </a:rPr>
              <a:t>To have cooperative</a:t>
            </a:r>
            <a:r>
              <a:rPr lang="en-US" sz="1200" b="1" dirty="0" smtClean="0">
                <a:latin typeface="Times New Roman" pitchFamily="18" charset="0"/>
                <a:cs typeface="Times New Roman" pitchFamily="18" charset="0"/>
              </a:rPr>
              <a:t> groups, there must be positive interdependence within the groups and…</a:t>
            </a:r>
            <a:endParaRPr lang="en-US" sz="1200" b="1" baseline="0" dirty="0" smtClean="0">
              <a:latin typeface="Times New Roman" pitchFamily="18" charset="0"/>
              <a:cs typeface="Times New Roman" pitchFamily="18" charset="0"/>
            </a:endParaRPr>
          </a:p>
          <a:p>
            <a:pPr marL="0" marR="0" indent="0" algn="l" defTabSz="457200" rtl="0" eaLnBrk="0" fontAlgn="base" latinLnBrk="0" hangingPunct="0">
              <a:lnSpc>
                <a:spcPct val="100000"/>
              </a:lnSpc>
              <a:spcBef>
                <a:spcPct val="30000"/>
              </a:spcBef>
              <a:spcAft>
                <a:spcPct val="0"/>
              </a:spcAft>
              <a:buClrTx/>
              <a:buSzTx/>
              <a:buFontTx/>
              <a:buChar char="-"/>
              <a:tabLst/>
              <a:defRPr/>
            </a:pPr>
            <a:r>
              <a:rPr lang="en-US" sz="1200" baseline="0" dirty="0" smtClean="0">
                <a:latin typeface="Times New Roman" pitchFamily="18" charset="0"/>
                <a:cs typeface="Times New Roman" pitchFamily="18" charset="0"/>
              </a:rPr>
              <a:t>The activities are structured around the ideas of “invention to learn” (which </a:t>
            </a:r>
            <a:r>
              <a:rPr lang="en-US" dirty="0" smtClean="0">
                <a:latin typeface="Times New Roman" pitchFamily="18" charset="0"/>
                <a:cs typeface="Times New Roman" pitchFamily="18" charset="0"/>
              </a:rPr>
              <a:t>comes from Dan Schwartz)</a:t>
            </a:r>
            <a:r>
              <a:rPr lang="en-US" sz="1200" baseline="0" dirty="0" smtClean="0">
                <a:latin typeface="Times New Roman" pitchFamily="18" charset="0"/>
                <a:cs typeface="Times New Roman" pitchFamily="18" charset="0"/>
              </a:rPr>
              <a:t> and test and conjecture so as to promote transfer and develop reasoning.</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sz="1200" baseline="0" dirty="0" smtClean="0">
                <a:latin typeface="Times New Roman" pitchFamily="18" charset="0"/>
                <a:cs typeface="Times New Roman" pitchFamily="18" charset="0"/>
              </a:rPr>
              <a:t>Students are also required to write, present reports, and participate in whole class discussions.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12</a:t>
            </a:fld>
            <a:endParaRPr lang="en-US"/>
          </a:p>
        </p:txBody>
      </p:sp>
    </p:spTree>
    <p:extLst>
      <p:ext uri="{BB962C8B-B14F-4D97-AF65-F5344CB8AC3E}">
        <p14:creationId xmlns:p14="http://schemas.microsoft.com/office/powerpoint/2010/main" val="23277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2:13 -</a:t>
            </a:r>
            <a:r>
              <a:rPr lang="en-US" baseline="0" dirty="0" smtClean="0"/>
              <a:t> </a:t>
            </a:r>
            <a:r>
              <a:rPr lang="en-US" dirty="0" smtClean="0"/>
              <a:t>1 minute</a:t>
            </a:r>
            <a:r>
              <a:rPr lang="en-US" baseline="0" dirty="0" smtClean="0"/>
              <a:t> (</a:t>
            </a:r>
            <a:r>
              <a:rPr lang="en-US" sz="1200" dirty="0" smtClean="0">
                <a:latin typeface="Times New Roman" pitchFamily="18" charset="0"/>
                <a:cs typeface="Times New Roman" pitchFamily="18" charset="0"/>
              </a:rPr>
              <a:t>LAURA LE) </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sz="1200" dirty="0" smtClean="0">
                <a:latin typeface="Times New Roman" pitchFamily="18" charset="0"/>
                <a:cs typeface="Times New Roman" pitchFamily="18" charset="0"/>
              </a:rPr>
              <a:t>Since the focus</a:t>
            </a:r>
            <a:r>
              <a:rPr lang="en-US" sz="1200" baseline="0" dirty="0" smtClean="0">
                <a:latin typeface="Times New Roman" pitchFamily="18" charset="0"/>
                <a:cs typeface="Times New Roman" pitchFamily="18" charset="0"/>
              </a:rPr>
              <a:t> of the class is simulation, we use a visual </a:t>
            </a:r>
            <a:r>
              <a:rPr lang="en-US" sz="1200" dirty="0" smtClean="0">
                <a:latin typeface="Times New Roman" pitchFamily="18" charset="0"/>
                <a:cs typeface="Times New Roman" pitchFamily="18" charset="0"/>
              </a:rPr>
              <a:t>technology that allows the students to visualize the simulation </a:t>
            </a:r>
            <a:r>
              <a:rPr lang="en-US" sz="1200" baseline="0" dirty="0" smtClean="0">
                <a:latin typeface="Times New Roman" pitchFamily="18" charset="0"/>
                <a:cs typeface="Times New Roman" pitchFamily="18" charset="0"/>
              </a:rPr>
              <a:t>called </a:t>
            </a:r>
            <a:r>
              <a:rPr lang="en-US" sz="1200" baseline="0" dirty="0" err="1" smtClean="0">
                <a:latin typeface="Times New Roman" pitchFamily="18" charset="0"/>
                <a:cs typeface="Times New Roman" pitchFamily="18" charset="0"/>
              </a:rPr>
              <a:t>TinkerPlots</a:t>
            </a:r>
            <a:r>
              <a:rPr lang="en-US" sz="1200" baseline="0" dirty="0" smtClean="0">
                <a:latin typeface="Times New Roman" pitchFamily="18" charset="0"/>
                <a:cs typeface="Times New Roman" pitchFamily="18" charset="0"/>
              </a:rPr>
              <a:t>.</a:t>
            </a:r>
          </a:p>
          <a:p>
            <a:pPr marL="0" marR="0" indent="0" algn="l" defTabSz="457200" rtl="0" eaLnBrk="0" fontAlgn="base" latinLnBrk="0" hangingPunct="0">
              <a:lnSpc>
                <a:spcPct val="100000"/>
              </a:lnSpc>
              <a:spcBef>
                <a:spcPct val="30000"/>
              </a:spcBef>
              <a:spcAft>
                <a:spcPct val="0"/>
              </a:spcAft>
              <a:buClrTx/>
              <a:buSzTx/>
              <a:buFontTx/>
              <a:buChar char="-"/>
              <a:tabLst/>
              <a:defRPr/>
            </a:pPr>
            <a:r>
              <a:rPr lang="en-US" dirty="0" err="1" smtClean="0">
                <a:latin typeface="Times New Roman" pitchFamily="18" charset="0"/>
                <a:cs typeface="Times New Roman" pitchFamily="18" charset="0"/>
              </a:rPr>
              <a:t>TinkerPlots</a:t>
            </a:r>
            <a:r>
              <a:rPr lang="en-US" dirty="0" smtClean="0">
                <a:latin typeface="Times New Roman" pitchFamily="18" charset="0"/>
                <a:cs typeface="Times New Roman" pitchFamily="18" charset="0"/>
              </a:rPr>
              <a:t> is different (as you will shortly see) than other software tools because it </a:t>
            </a:r>
            <a:r>
              <a:rPr lang="en-US" sz="1200" baseline="0" dirty="0" smtClean="0">
                <a:latin typeface="Times New Roman" pitchFamily="18" charset="0"/>
                <a:cs typeface="Times New Roman" pitchFamily="18" charset="0"/>
              </a:rPr>
              <a:t> allows the students to see the chance devices they select (like </a:t>
            </a:r>
            <a:r>
              <a:rPr lang="en-US" dirty="0" smtClean="0">
                <a:latin typeface="Times New Roman" pitchFamily="18" charset="0"/>
                <a:cs typeface="Times New Roman" pitchFamily="18" charset="0"/>
              </a:rPr>
              <a:t>mixers and spinners). It also allows students to</a:t>
            </a:r>
            <a:r>
              <a:rPr lang="en-US" sz="1200" baseline="0" dirty="0" smtClean="0">
                <a:latin typeface="Times New Roman" pitchFamily="18" charset="0"/>
                <a:cs typeface="Times New Roman" pitchFamily="18" charset="0"/>
              </a:rPr>
              <a:t> easily use these chance</a:t>
            </a:r>
            <a:r>
              <a:rPr lang="en-US" sz="1200" dirty="0" smtClean="0">
                <a:latin typeface="Times New Roman" pitchFamily="18" charset="0"/>
                <a:cs typeface="Times New Roman" pitchFamily="18" charset="0"/>
              </a:rPr>
              <a:t> devices as models </a:t>
            </a:r>
            <a:r>
              <a:rPr lang="en-US" sz="1200" baseline="0" dirty="0" smtClean="0">
                <a:latin typeface="Times New Roman" pitchFamily="18" charset="0"/>
                <a:cs typeface="Times New Roman" pitchFamily="18" charset="0"/>
              </a:rPr>
              <a:t>to simulate and collect data</a:t>
            </a:r>
            <a:r>
              <a:rPr lang="en-US" dirty="0" smtClean="0">
                <a:latin typeface="Times New Roman" pitchFamily="18" charset="0"/>
                <a:cs typeface="Times New Roman" pitchFamily="18" charset="0"/>
              </a:rPr>
              <a:t> and it </a:t>
            </a:r>
            <a:r>
              <a:rPr lang="en-US" sz="1200" baseline="0" dirty="0" smtClean="0">
                <a:latin typeface="Times New Roman" pitchFamily="18" charset="0"/>
                <a:cs typeface="Times New Roman" pitchFamily="18" charset="0"/>
              </a:rPr>
              <a:t>allows students to visually examine and evaluate distributions of statistics. </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13</a:t>
            </a:fld>
            <a:endParaRPr lang="en-US"/>
          </a:p>
        </p:txBody>
      </p:sp>
    </p:spTree>
    <p:extLst>
      <p:ext uri="{BB962C8B-B14F-4D97-AF65-F5344CB8AC3E}">
        <p14:creationId xmlns:p14="http://schemas.microsoft.com/office/powerpoint/2010/main" val="86155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dirty="0" smtClean="0">
                <a:latin typeface="Arial"/>
                <a:ea typeface="ＭＳ Ｐゴシック" pitchFamily="34" charset="-128"/>
                <a:cs typeface="Arial"/>
              </a:rPr>
              <a:t>2:14 - 1 minute</a:t>
            </a:r>
            <a:r>
              <a:rPr lang="en-US" sz="1200" baseline="0" dirty="0" smtClean="0">
                <a:latin typeface="Arial"/>
                <a:ea typeface="ＭＳ Ｐゴシック" pitchFamily="34" charset="-128"/>
                <a:cs typeface="Arial"/>
              </a:rPr>
              <a:t> (</a:t>
            </a:r>
            <a:r>
              <a:rPr lang="en-US" sz="1200" dirty="0" smtClean="0">
                <a:latin typeface="Arial"/>
                <a:ea typeface="ＭＳ Ｐゴシック" pitchFamily="34" charset="-128"/>
                <a:cs typeface="Arial"/>
              </a:rPr>
              <a:t>REBEKAH)</a:t>
            </a:r>
          </a:p>
          <a:p>
            <a:endParaRPr lang="en-US" sz="1200" dirty="0" smtClean="0">
              <a:latin typeface="Arial"/>
              <a:ea typeface="ＭＳ Ｐゴシック" pitchFamily="34" charset="-128"/>
              <a:cs typeface="Arial"/>
            </a:endParaRPr>
          </a:p>
          <a:p>
            <a:r>
              <a:rPr lang="en-US" sz="1200" dirty="0" smtClean="0">
                <a:latin typeface="Arial"/>
                <a:cs typeface="Arial"/>
              </a:rPr>
              <a:t>University of Minnesota</a:t>
            </a:r>
          </a:p>
          <a:p>
            <a:r>
              <a:rPr lang="en-US" sz="1200" dirty="0" smtClean="0">
                <a:latin typeface="Arial"/>
                <a:ea typeface="ＭＳ Ｐゴシック" pitchFamily="34" charset="-128"/>
                <a:cs typeface="Arial"/>
              </a:rPr>
              <a:t> - We taught up to three sections of the CATALST course each semester of the past two academic years (in the classroom) and one pilot section of it online this past spring</a:t>
            </a:r>
          </a:p>
          <a:p>
            <a:r>
              <a:rPr lang="en-US" sz="1200" dirty="0" smtClean="0">
                <a:latin typeface="Arial"/>
                <a:ea typeface="ＭＳ Ｐゴシック" pitchFamily="34" charset="-128"/>
                <a:cs typeface="Arial"/>
              </a:rPr>
              <a:t> - It’s the</a:t>
            </a:r>
            <a:r>
              <a:rPr lang="en-US" sz="1200" baseline="0" dirty="0" smtClean="0">
                <a:latin typeface="Arial"/>
                <a:ea typeface="ＭＳ Ｐゴシック" pitchFamily="34" charset="-128"/>
                <a:cs typeface="Arial"/>
              </a:rPr>
              <a:t> only course in statistics (and probably mathematical reasoning) that many of our students take. Some of them take a research methods course in addition to this.</a:t>
            </a:r>
          </a:p>
          <a:p>
            <a:r>
              <a:rPr lang="en-US" sz="1200" baseline="0" dirty="0" smtClean="0">
                <a:latin typeface="Arial"/>
                <a:ea typeface="ＭＳ Ｐゴシック" pitchFamily="34" charset="-128"/>
                <a:cs typeface="Arial"/>
              </a:rPr>
              <a:t> - Most of our students are not very mathematically inclined… we have a majority of social science students and a handful of other majors.</a:t>
            </a:r>
            <a:endParaRPr lang="en-US" sz="1200" dirty="0" smtClean="0">
              <a:latin typeface="Arial"/>
              <a:ea typeface="ＭＳ Ｐゴシック" pitchFamily="34" charset="-128"/>
              <a:cs typeface="Arial"/>
            </a:endParaRPr>
          </a:p>
          <a:p>
            <a:endParaRPr lang="en-US" sz="1200" dirty="0" smtClean="0">
              <a:latin typeface="Arial"/>
              <a:ea typeface="ＭＳ Ｐゴシック" pitchFamily="34" charset="-128"/>
              <a:cs typeface="Arial"/>
            </a:endParaRPr>
          </a:p>
          <a:p>
            <a:r>
              <a:rPr lang="en-US" sz="1200" dirty="0" smtClean="0">
                <a:latin typeface="Arial"/>
                <a:ea typeface="ＭＳ Ｐゴシック" pitchFamily="34" charset="-128"/>
                <a:cs typeface="Arial"/>
              </a:rPr>
              <a:t>Elsewhere…</a:t>
            </a:r>
          </a:p>
          <a:p>
            <a:r>
              <a:rPr lang="en-US" sz="1200" dirty="0" smtClean="0">
                <a:latin typeface="Arial"/>
                <a:ea typeface="ＭＳ Ｐゴシック" pitchFamily="34" charset="-128"/>
                <a:cs typeface="Arial"/>
              </a:rPr>
              <a:t> - The CATALST course was taught at 14 different institutions</a:t>
            </a:r>
            <a:r>
              <a:rPr lang="en-US" sz="1200" baseline="0" dirty="0" smtClean="0">
                <a:latin typeface="Arial"/>
                <a:ea typeface="ＭＳ Ｐゴシック" pitchFamily="34" charset="-128"/>
                <a:cs typeface="Arial"/>
              </a:rPr>
              <a:t> by 16 faculty members</a:t>
            </a:r>
            <a:r>
              <a:rPr lang="en-US" sz="1200" dirty="0" smtClean="0">
                <a:latin typeface="Arial"/>
                <a:ea typeface="ＭＳ Ｐゴシック" pitchFamily="34" charset="-128"/>
                <a:cs typeface="Arial"/>
              </a:rPr>
              <a:t> over</a:t>
            </a:r>
            <a:r>
              <a:rPr lang="en-US" sz="1200" baseline="0" dirty="0" smtClean="0">
                <a:latin typeface="Arial"/>
                <a:ea typeface="ＭＳ Ｐゴシック" pitchFamily="34" charset="-128"/>
                <a:cs typeface="Arial"/>
              </a:rPr>
              <a:t> this past academic year</a:t>
            </a:r>
          </a:p>
          <a:p>
            <a:r>
              <a:rPr lang="en-US" sz="1200" baseline="0" dirty="0" smtClean="0">
                <a:latin typeface="Arial"/>
                <a:ea typeface="ＭＳ Ｐゴシック" pitchFamily="34" charset="-128"/>
                <a:cs typeface="Arial"/>
              </a:rPr>
              <a:t> - Some of the various t</a:t>
            </a:r>
            <a:r>
              <a:rPr lang="en-US" sz="1200" dirty="0" smtClean="0">
                <a:latin typeface="Arial"/>
                <a:ea typeface="ＭＳ Ｐゴシック" pitchFamily="34" charset="-128"/>
                <a:cs typeface="Arial"/>
              </a:rPr>
              <a:t>ypes</a:t>
            </a:r>
            <a:r>
              <a:rPr lang="en-US" sz="1200" baseline="0" dirty="0" smtClean="0">
                <a:latin typeface="Arial"/>
                <a:ea typeface="ＭＳ Ｐゴシック" pitchFamily="34" charset="-128"/>
                <a:cs typeface="Arial"/>
              </a:rPr>
              <a:t> of students they taught were:</a:t>
            </a:r>
          </a:p>
          <a:p>
            <a:pPr lvl="1"/>
            <a:r>
              <a:rPr lang="en-US" sz="1200" dirty="0" smtClean="0">
                <a:latin typeface="Arial"/>
                <a:cs typeface="Arial"/>
              </a:rPr>
              <a:t>Economics students  </a:t>
            </a:r>
          </a:p>
          <a:p>
            <a:pPr lvl="1"/>
            <a:r>
              <a:rPr lang="en-US" sz="1200" dirty="0" smtClean="0">
                <a:latin typeface="Arial"/>
                <a:cs typeface="Arial"/>
              </a:rPr>
              <a:t>Honors students  </a:t>
            </a:r>
          </a:p>
          <a:p>
            <a:pPr lvl="1"/>
            <a:r>
              <a:rPr lang="en-US" sz="1200" dirty="0" smtClean="0">
                <a:latin typeface="Arial"/>
                <a:cs typeface="Arial"/>
              </a:rPr>
              <a:t>Liberal arts students  </a:t>
            </a:r>
          </a:p>
          <a:p>
            <a:pPr lvl="1"/>
            <a:r>
              <a:rPr lang="en-US" sz="1200" dirty="0" smtClean="0">
                <a:latin typeface="Arial"/>
                <a:cs typeface="Arial"/>
              </a:rPr>
              <a:t>Mathematics teachers  </a:t>
            </a:r>
          </a:p>
          <a:p>
            <a:pPr lvl="1"/>
            <a:r>
              <a:rPr lang="en-US" sz="1200" dirty="0" smtClean="0">
                <a:latin typeface="Arial"/>
                <a:cs typeface="Arial"/>
              </a:rPr>
              <a:t>Mathematics majors  </a:t>
            </a:r>
          </a:p>
          <a:p>
            <a:pPr lvl="1"/>
            <a:r>
              <a:rPr lang="en-US" sz="1200" dirty="0" smtClean="0">
                <a:latin typeface="Arial"/>
                <a:cs typeface="Arial"/>
              </a:rPr>
              <a:t>Natural science students  </a:t>
            </a:r>
          </a:p>
          <a:p>
            <a:endParaRPr lang="en-US" sz="1200" dirty="0" smtClean="0">
              <a:latin typeface="Arial"/>
              <a:ea typeface="ＭＳ Ｐゴシック" pitchFamily="34" charset="-128"/>
              <a:cs typeface="Arial"/>
            </a:endParaRP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954170-88BA-4C77-9583-AB16852028B2}"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2:15</a:t>
            </a:r>
            <a:r>
              <a:rPr lang="en-US" baseline="0" dirty="0" smtClean="0">
                <a:ea typeface="ＭＳ Ｐゴシック" pitchFamily="34" charset="-128"/>
              </a:rPr>
              <a:t> – </a:t>
            </a:r>
            <a:r>
              <a:rPr lang="en-US" dirty="0" smtClean="0">
                <a:ea typeface="ＭＳ Ｐゴシック" pitchFamily="34" charset="-128"/>
              </a:rPr>
              <a:t>30 seconds (REBEKAH)</a:t>
            </a:r>
          </a:p>
          <a:p>
            <a:endParaRPr lang="en-US" dirty="0" smtClean="0">
              <a:ea typeface="ＭＳ Ｐゴシック" pitchFamily="34" charset="-128"/>
            </a:endParaRPr>
          </a:p>
          <a:p>
            <a:r>
              <a:rPr lang="en-US" dirty="0" smtClean="0">
                <a:ea typeface="ＭＳ Ｐゴシック" pitchFamily="34" charset="-128"/>
              </a:rPr>
              <a:t>This is a handy little map of the U.S. showing all</a:t>
            </a:r>
            <a:r>
              <a:rPr lang="en-US" baseline="0" dirty="0" smtClean="0">
                <a:ea typeface="ＭＳ Ｐゴシック" pitchFamily="34" charset="-128"/>
              </a:rPr>
              <a:t> of the locations the CATALST course has been implemented in the past year</a:t>
            </a:r>
          </a:p>
          <a:p>
            <a:endParaRPr lang="en-US" dirty="0" smtClean="0">
              <a:ea typeface="ＭＳ Ｐゴシック" pitchFamily="34" charset="-128"/>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30E832-ACB7-433E-B6BC-06001CF25574}"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2:15</a:t>
            </a:r>
            <a:r>
              <a:rPr lang="en-US" baseline="0" dirty="0" smtClean="0">
                <a:ea typeface="ＭＳ Ｐゴシック" pitchFamily="34" charset="-128"/>
              </a:rPr>
              <a:t> – </a:t>
            </a:r>
            <a:r>
              <a:rPr lang="en-US" dirty="0" smtClean="0">
                <a:ea typeface="ＭＳ Ｐゴシック" pitchFamily="34" charset="-128"/>
              </a:rPr>
              <a:t>30 seconds (REBEKAH)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Right</a:t>
            </a:r>
            <a:r>
              <a:rPr lang="en-US" baseline="0" dirty="0" smtClean="0">
                <a:ea typeface="ＭＳ Ｐゴシック" pitchFamily="34" charset="-128"/>
              </a:rPr>
              <a:t> now, we’re going to focus in on the experience of one faculty implementer, Joe </a:t>
            </a:r>
            <a:r>
              <a:rPr lang="en-US" baseline="0" dirty="0" err="1" smtClean="0">
                <a:ea typeface="ＭＳ Ｐゴシック" pitchFamily="34" charset="-128"/>
              </a:rPr>
              <a:t>Nowakowski</a:t>
            </a:r>
            <a:r>
              <a:rPr lang="en-US" baseline="0" dirty="0" smtClean="0">
                <a:ea typeface="ＭＳ Ｐゴシック" pitchFamily="34" charset="-128"/>
              </a:rPr>
              <a:t>, from Muskingum University.</a:t>
            </a:r>
            <a:endParaRPr lang="en-US" dirty="0" smtClean="0">
              <a:ea typeface="ＭＳ Ｐゴシック" pitchFamily="34" charset="-128"/>
            </a:endParaRPr>
          </a:p>
          <a:p>
            <a:endParaRPr lang="en-US" dirty="0" smtClean="0">
              <a:ea typeface="ＭＳ Ｐゴシック" pitchFamily="34" charset="-128"/>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30E832-ACB7-433E-B6BC-06001CF25574}"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Finish</a:t>
            </a:r>
            <a:r>
              <a:rPr lang="en-US" baseline="0" dirty="0" smtClean="0">
                <a:ea typeface="ＭＳ Ｐゴシック" pitchFamily="34" charset="-128"/>
              </a:rPr>
              <a:t> at 2:20 or 2:25 - </a:t>
            </a:r>
            <a:r>
              <a:rPr lang="en-US" dirty="0" smtClean="0">
                <a:ea typeface="ＭＳ Ｐゴシック" pitchFamily="34" charset="-128"/>
              </a:rPr>
              <a:t>5-10 minutes</a:t>
            </a:r>
            <a:r>
              <a:rPr lang="en-US" baseline="0" dirty="0" smtClean="0">
                <a:ea typeface="ＭＳ Ｐゴシック" pitchFamily="34" charset="-128"/>
              </a:rPr>
              <a:t> (</a:t>
            </a:r>
            <a:r>
              <a:rPr lang="en-US" dirty="0" smtClean="0">
                <a:ea typeface="ＭＳ Ｐゴシック" pitchFamily="34" charset="-128"/>
              </a:rPr>
              <a:t>JOE)</a:t>
            </a:r>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76059F-F005-486C-993A-1DF791D9033E}"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Finish</a:t>
            </a:r>
            <a:r>
              <a:rPr lang="en-US" baseline="0" dirty="0" smtClean="0">
                <a:ea typeface="ＭＳ Ｐゴシック" pitchFamily="34" charset="-128"/>
              </a:rPr>
              <a:t> at </a:t>
            </a:r>
            <a:r>
              <a:rPr lang="en-US" dirty="0" smtClean="0">
                <a:ea typeface="ＭＳ Ｐゴシック" pitchFamily="34" charset="-128"/>
              </a:rPr>
              <a:t>2:30 - 3-5 minutes</a:t>
            </a:r>
            <a:r>
              <a:rPr lang="en-US" baseline="0" dirty="0" smtClean="0">
                <a:ea typeface="ＭＳ Ｐゴシック" pitchFamily="34" charset="-128"/>
              </a:rPr>
              <a:t> (REBEKAH)</a:t>
            </a:r>
            <a:endParaRPr lang="en-US" dirty="0" smtClean="0">
              <a:ea typeface="ＭＳ Ｐゴシック" pitchFamily="34" charset="-128"/>
            </a:endParaRPr>
          </a:p>
          <a:p>
            <a:endParaRPr lang="en-US" dirty="0" smtClean="0">
              <a:ea typeface="ＭＳ Ｐゴシック" pitchFamily="34" charset="-128"/>
            </a:endParaRPr>
          </a:p>
          <a:p>
            <a:r>
              <a:rPr lang="en-US" dirty="0" smtClean="0"/>
              <a:t>Share what they are &amp; how we responded</a:t>
            </a:r>
          </a:p>
          <a:p>
            <a:r>
              <a:rPr lang="en-US" dirty="0" smtClean="0"/>
              <a:t>	People are doing it and love it! Many are teaching it again!</a:t>
            </a:r>
          </a:p>
          <a:p>
            <a:endParaRPr lang="en-US" dirty="0" smtClean="0">
              <a:ea typeface="ＭＳ Ｐゴシック" pitchFamily="34" charset="-128"/>
            </a:endParaRP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C9F546A-A453-440A-980A-89FE202A25C1}"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at 2:32 - 2 minutes (LAURA Z.)</a:t>
            </a:r>
          </a:p>
          <a:p>
            <a:endParaRPr lang="en-US" dirty="0" smtClean="0"/>
          </a:p>
          <a:p>
            <a:r>
              <a:rPr lang="en-US" sz="1200" dirty="0" smtClean="0">
                <a:effectLst>
                  <a:outerShdw blurRad="38100" dist="38100" dir="2700000" algn="tl">
                    <a:srgbClr val="C0C0C0"/>
                  </a:outerShdw>
                </a:effectLst>
              </a:rPr>
              <a:t>(14 Week Semester)</a:t>
            </a:r>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19</a:t>
            </a:fld>
            <a:endParaRPr lang="en-US"/>
          </a:p>
        </p:txBody>
      </p:sp>
    </p:spTree>
    <p:extLst>
      <p:ext uri="{BB962C8B-B14F-4D97-AF65-F5344CB8AC3E}">
        <p14:creationId xmlns:p14="http://schemas.microsoft.com/office/powerpoint/2010/main" val="325576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2:00 PM - 15 seconds (REBEKAH)</a:t>
            </a:r>
          </a:p>
          <a:p>
            <a:endParaRPr lang="en-US" dirty="0" smtClean="0">
              <a:ea typeface="ＭＳ Ｐゴシック" pitchFamily="34" charset="-128"/>
            </a:endParaRPr>
          </a:p>
          <a:p>
            <a:pPr marL="171450" indent="-171450">
              <a:buFontTx/>
              <a:buChar char="-"/>
            </a:pPr>
            <a:r>
              <a:rPr lang="en-US" dirty="0" smtClean="0">
                <a:ea typeface="ＭＳ Ｐゴシック" pitchFamily="34" charset="-128"/>
              </a:rPr>
              <a:t>I would like to pull out one main idea from our abstract:</a:t>
            </a:r>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F0D6DC-9093-45DC-9C46-B239EF091E02}"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2:33 – 1 minute (LAURA Z.)</a:t>
            </a:r>
            <a:endParaRPr lang="en-US" baseline="0" dirty="0" smtClean="0">
              <a:ea typeface="ＭＳ Ｐゴシック" pitchFamily="34" charset="-128"/>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6CA01F-2289-4D4E-9C07-153E21C5E10C}"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dirty="0" smtClean="0">
                <a:ea typeface="ＭＳ Ｐゴシック" pitchFamily="34" charset="-128"/>
              </a:rPr>
              <a:t>2:34 - 3 minutes (REBEKAH)</a:t>
            </a:r>
          </a:p>
          <a:p>
            <a:endParaRPr lang="en-US" dirty="0" smtClean="0">
              <a:ea typeface="ＭＳ Ｐゴシック" pitchFamily="34" charset="-128"/>
            </a:endParaRPr>
          </a:p>
          <a:p>
            <a:r>
              <a:rPr lang="en-US" dirty="0" smtClean="0">
                <a:ea typeface="ＭＳ Ｐゴシック" pitchFamily="34" charset="-128"/>
              </a:rPr>
              <a:t>Ask the audience…?</a:t>
            </a:r>
          </a:p>
          <a:p>
            <a:endParaRPr lang="en-US" dirty="0" smtClean="0">
              <a:ea typeface="ＭＳ Ｐゴシック" pitchFamily="34" charset="-128"/>
            </a:endParaRPr>
          </a:p>
          <a:p>
            <a:r>
              <a:rPr lang="en-US" dirty="0" smtClean="0">
                <a:ea typeface="ＭＳ Ｐゴシック" pitchFamily="34" charset="-128"/>
              </a:rPr>
              <a:t>Model Eliciting Activities (MEAs)</a:t>
            </a:r>
            <a:r>
              <a:rPr lang="en-US" baseline="0" dirty="0" smtClean="0">
                <a:ea typeface="ＭＳ Ｐゴシック" pitchFamily="34" charset="-128"/>
              </a:rPr>
              <a:t> are</a:t>
            </a:r>
            <a:r>
              <a:rPr lang="en-US" dirty="0" smtClean="0">
                <a:ea typeface="ＭＳ Ｐゴシック" pitchFamily="34" charset="-128"/>
              </a:rPr>
              <a:t>…</a:t>
            </a:r>
          </a:p>
          <a:p>
            <a:r>
              <a:rPr lang="en-US" dirty="0" smtClean="0">
                <a:ea typeface="ＭＳ Ｐゴシック" pitchFamily="34" charset="-128"/>
              </a:rPr>
              <a:t> - A concept first introduced by Dick </a:t>
            </a:r>
            <a:r>
              <a:rPr lang="en-US" dirty="0" err="1" smtClean="0">
                <a:ea typeface="ＭＳ Ｐゴシック" pitchFamily="34" charset="-128"/>
              </a:rPr>
              <a:t>Lesh</a:t>
            </a:r>
            <a:r>
              <a:rPr lang="en-US" dirty="0" smtClean="0">
                <a:ea typeface="ＭＳ Ｐゴシック" pitchFamily="34" charset="-128"/>
              </a:rPr>
              <a:t> in the field of mathematics education</a:t>
            </a:r>
          </a:p>
          <a:p>
            <a:r>
              <a:rPr lang="en-US" dirty="0" smtClean="0">
                <a:ea typeface="ＭＳ Ｐゴシック" pitchFamily="34" charset="-128"/>
              </a:rPr>
              <a:t> - “A</a:t>
            </a:r>
            <a:r>
              <a:rPr lang="en-US" dirty="0" smtClean="0"/>
              <a:t>ctivities that encourage students to invent and test models</a:t>
            </a:r>
            <a:r>
              <a:rPr lang="en-US" dirty="0" smtClean="0">
                <a:ea typeface="ＭＳ Ｐゴシック" pitchFamily="34" charset="-128"/>
              </a:rPr>
              <a:t>”</a:t>
            </a:r>
          </a:p>
          <a:p>
            <a:r>
              <a:rPr lang="en-US" dirty="0" smtClean="0">
                <a:ea typeface="ＭＳ Ｐゴシック" pitchFamily="34" charset="-128"/>
              </a:rPr>
              <a:t> - They consist of “</a:t>
            </a:r>
            <a:r>
              <a:rPr lang="en-US" dirty="0" smtClean="0"/>
              <a:t>open-ended problems that are designed to challenge students to build models in order to solve complex, real-world problems.</a:t>
            </a:r>
            <a:r>
              <a:rPr lang="en-US" dirty="0" smtClean="0">
                <a:ea typeface="ＭＳ Ｐゴシック" pitchFamily="34" charset="-128"/>
              </a:rPr>
              <a:t>”</a:t>
            </a:r>
          </a:p>
          <a:p>
            <a:r>
              <a:rPr lang="en-US" dirty="0" smtClean="0">
                <a:ea typeface="ＭＳ Ｐゴシック" pitchFamily="34" charset="-128"/>
              </a:rPr>
              <a:t> - “</a:t>
            </a:r>
            <a:r>
              <a:rPr lang="en-US" dirty="0" smtClean="0"/>
              <a:t>They may be used to engage the students in statistical reasoning and thinking and provide a means for statistics teachers and researchers to better understand students' thinking.</a:t>
            </a:r>
            <a:r>
              <a:rPr lang="en-US" dirty="0" smtClean="0">
                <a:ea typeface="ＭＳ Ｐゴシック" pitchFamily="34" charset="-128"/>
              </a:rPr>
              <a:t>”</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 They Work best when students are in cooperative groups</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students learn more deeply, retain what they learn, and transfer their learning to other problem contexts. </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The research background on the effectiveness of MEAs is built on three areas: research on the use of MEAs in an engineering and mathematics context, use of invention to learn activities (of which MEAs are one type), and research on the extension, revision, and integration of prior knowledge.</a:t>
            </a:r>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2:37</a:t>
            </a:r>
            <a:r>
              <a:rPr lang="en-US" baseline="0" dirty="0" smtClean="0">
                <a:ea typeface="ＭＳ Ｐゴシック" pitchFamily="34" charset="-128"/>
              </a:rPr>
              <a:t> - 1</a:t>
            </a:r>
            <a:r>
              <a:rPr lang="en-US" dirty="0" smtClean="0">
                <a:ea typeface="ＭＳ Ｐゴシック" pitchFamily="34" charset="-128"/>
              </a:rPr>
              <a:t> minute (REBEKAH)</a:t>
            </a:r>
          </a:p>
          <a:p>
            <a:endParaRPr lang="en-US" dirty="0" smtClean="0">
              <a:ea typeface="ＭＳ Ｐゴシック" pitchFamily="34" charset="-128"/>
            </a:endParaRPr>
          </a:p>
          <a:p>
            <a:r>
              <a:rPr lang="en-US" dirty="0" smtClean="0">
                <a:ea typeface="ＭＳ Ｐゴシック" pitchFamily="34" charset="-128"/>
              </a:rPr>
              <a:t>In the CATALST course, we use MEAs to introduce</a:t>
            </a:r>
            <a:r>
              <a:rPr lang="en-US" baseline="0" dirty="0" smtClean="0">
                <a:ea typeface="ＭＳ Ｐゴシック" pitchFamily="34" charset="-128"/>
              </a:rPr>
              <a:t> key concepts at the beginning of units 1 and 2. We currently don’t have an MEA for unit 3.</a:t>
            </a:r>
            <a:endParaRPr lang="en-US" dirty="0" smtClean="0">
              <a:ea typeface="ＭＳ Ｐゴシック" pitchFamily="34" charset="-128"/>
            </a:endParaRPr>
          </a:p>
          <a:p>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2:38 - 1 minute</a:t>
            </a:r>
            <a:r>
              <a:rPr lang="en-US" baseline="0" dirty="0" smtClean="0">
                <a:ea typeface="ＭＳ Ｐゴシック" pitchFamily="34" charset="-128"/>
              </a:rPr>
              <a:t> (</a:t>
            </a:r>
            <a:r>
              <a:rPr lang="en-US" dirty="0" smtClean="0">
                <a:ea typeface="ＭＳ Ｐゴシック" pitchFamily="34" charset="-128"/>
              </a:rPr>
              <a:t>REBEKAH)</a:t>
            </a:r>
          </a:p>
          <a:p>
            <a:endParaRPr lang="en-US" dirty="0" smtClean="0">
              <a:ea typeface="ＭＳ Ｐゴシック" pitchFamily="34" charset="-128"/>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Summarize the</a:t>
            </a:r>
            <a:r>
              <a:rPr lang="en-US" baseline="0" dirty="0" smtClean="0"/>
              <a:t> context</a:t>
            </a:r>
            <a:endParaRPr lang="en-US" dirty="0" smtClean="0"/>
          </a:p>
          <a:p>
            <a:endParaRPr lang="en-US" dirty="0" smtClean="0">
              <a:ea typeface="ＭＳ Ｐゴシック" pitchFamily="34" charset="-128"/>
            </a:endParaRPr>
          </a:p>
          <a:p>
            <a:r>
              <a:rPr lang="en-US" dirty="0" smtClean="0">
                <a:ea typeface="ＭＳ Ｐゴシック" pitchFamily="34" charset="-128"/>
              </a:rPr>
              <a:t>Talk about what we give students to start</a:t>
            </a:r>
            <a:r>
              <a:rPr lang="en-US" baseline="0" dirty="0" smtClean="0">
                <a:ea typeface="ＭＳ Ｐゴシック" pitchFamily="34" charset="-128"/>
              </a:rPr>
              <a:t> out with.</a:t>
            </a:r>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2:39 - 1 minute</a:t>
            </a:r>
            <a:r>
              <a:rPr lang="en-US" baseline="0" dirty="0" smtClean="0">
                <a:ea typeface="ＭＳ Ｐゴシック" pitchFamily="34" charset="-128"/>
              </a:rPr>
              <a:t> (</a:t>
            </a:r>
            <a:r>
              <a:rPr lang="en-US" dirty="0" smtClean="0">
                <a:ea typeface="ＭＳ Ｐゴシック" pitchFamily="34" charset="-128"/>
              </a:rPr>
              <a:t>REBEKAH)</a:t>
            </a:r>
          </a:p>
          <a:p>
            <a:endParaRPr lang="en-US" dirty="0" smtClean="0">
              <a:ea typeface="ＭＳ Ｐゴシック" pitchFamily="34" charset="-128"/>
            </a:endParaRPr>
          </a:p>
          <a:p>
            <a:r>
              <a:rPr lang="en-US" dirty="0" smtClean="0">
                <a:ea typeface="ＭＳ Ｐゴシック" pitchFamily="34" charset="-128"/>
              </a:rPr>
              <a:t>Summarize</a:t>
            </a:r>
            <a:r>
              <a:rPr lang="en-US" baseline="0" dirty="0" smtClean="0">
                <a:ea typeface="ＭＳ Ｐゴシック" pitchFamily="34" charset="-128"/>
              </a:rPr>
              <a:t> the questions</a:t>
            </a:r>
          </a:p>
          <a:p>
            <a:endParaRPr lang="en-US" baseline="0" dirty="0" smtClean="0">
              <a:ea typeface="ＭＳ Ｐゴシック" pitchFamily="34" charset="-128"/>
            </a:endParaRPr>
          </a:p>
          <a:p>
            <a:r>
              <a:rPr lang="en-US" baseline="0" dirty="0" smtClean="0">
                <a:ea typeface="ＭＳ Ｐゴシック" pitchFamily="34" charset="-128"/>
              </a:rPr>
              <a:t>Students begin the activity by reading a brief article about this problem and discussing questions such as, “What comes to mind when you hear the word ‘random’?”</a:t>
            </a:r>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2:40 - 1 minute</a:t>
            </a:r>
            <a:r>
              <a:rPr lang="en-US" baseline="0" dirty="0" smtClean="0">
                <a:ea typeface="ＭＳ Ｐゴシック" pitchFamily="34" charset="-128"/>
              </a:rPr>
              <a:t> (</a:t>
            </a:r>
            <a:r>
              <a:rPr lang="en-US" dirty="0" smtClean="0">
                <a:ea typeface="ＭＳ Ｐゴシック" pitchFamily="34" charset="-128"/>
              </a:rPr>
              <a:t>REBEKAH)</a:t>
            </a:r>
          </a:p>
          <a:p>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Explore and Describe</a:t>
            </a:r>
            <a:endParaRPr lang="en-US" sz="1200" kern="1200" dirty="0" smtClean="0">
              <a:solidFill>
                <a:schemeClr val="tx1"/>
              </a:solidFill>
              <a:effectLst/>
              <a:latin typeface="+mn-lt"/>
              <a:ea typeface="ＭＳ Ｐゴシック" charset="-128"/>
              <a:cs typeface="ＭＳ Ｐゴシック" charset="-128"/>
            </a:endParaRPr>
          </a:p>
          <a:p>
            <a:r>
              <a:rPr lang="en-US" dirty="0" smtClean="0">
                <a:ea typeface="ＭＳ Ｐゴシック" pitchFamily="34" charset="-128"/>
              </a:rPr>
              <a:t> - Students examine 25 playlists of</a:t>
            </a:r>
            <a:r>
              <a:rPr lang="en-US" baseline="0" dirty="0" smtClean="0">
                <a:ea typeface="ＭＳ Ｐゴシック" pitchFamily="34" charset="-128"/>
              </a:rPr>
              <a:t> randomly generated data </a:t>
            </a:r>
            <a:r>
              <a:rPr lang="en-US" dirty="0" smtClean="0">
                <a:ea typeface="ＭＳ Ｐゴシック" pitchFamily="34" charset="-128"/>
              </a:rPr>
              <a:t>that look like this</a:t>
            </a:r>
            <a:endParaRPr lang="en-US" baseline="0" dirty="0" smtClean="0">
              <a:ea typeface="ＭＳ Ｐゴシック" pitchFamily="34" charset="-128"/>
            </a:endParaRPr>
          </a:p>
          <a:p>
            <a:r>
              <a:rPr lang="en-US" baseline="0" dirty="0" smtClean="0">
                <a:ea typeface="ＭＳ Ｐゴシック" pitchFamily="34" charset="-128"/>
              </a:rPr>
              <a:t> - </a:t>
            </a:r>
            <a:r>
              <a:rPr lang="en-US" sz="1200" kern="1200" dirty="0" smtClean="0">
                <a:solidFill>
                  <a:schemeClr val="tx1"/>
                </a:solidFill>
                <a:latin typeface="+mn-lt"/>
                <a:ea typeface="ＭＳ Ｐゴシック" charset="-128"/>
                <a:cs typeface="ＭＳ Ｐゴシック" charset="-128"/>
              </a:rPr>
              <a:t>Write down two or more characteristics of a randomly generated playlist</a:t>
            </a:r>
          </a:p>
          <a:p>
            <a:r>
              <a:rPr lang="en-US" sz="1200" b="1" kern="1200" dirty="0" smtClean="0">
                <a:solidFill>
                  <a:schemeClr val="tx1"/>
                </a:solidFill>
                <a:effectLst/>
                <a:latin typeface="+mn-lt"/>
                <a:ea typeface="ＭＳ Ｐゴシック" charset="-128"/>
                <a:cs typeface="ＭＳ Ｐゴシック" charset="-128"/>
              </a:rPr>
              <a:t>Develop Rules</a:t>
            </a:r>
            <a:endParaRPr lang="en-US" dirty="0" smtClean="0">
              <a:effectLst/>
            </a:endParaRPr>
          </a:p>
          <a:p>
            <a:r>
              <a:rPr lang="en-US" dirty="0" smtClean="0">
                <a:effectLst/>
                <a:ea typeface="ＭＳ Ｐゴシック" pitchFamily="34" charset="-128"/>
              </a:rPr>
              <a:t>- </a:t>
            </a:r>
            <a:r>
              <a:rPr lang="en-US" sz="1200" kern="1200" dirty="0" smtClean="0">
                <a:solidFill>
                  <a:schemeClr val="tx1"/>
                </a:solidFill>
                <a:latin typeface="+mn-lt"/>
                <a:ea typeface="ＭＳ Ｐゴシック" charset="-128"/>
                <a:cs typeface="ＭＳ Ｐゴシック" charset="-128"/>
              </a:rPr>
              <a:t>Use the set of characteristics that they wrote down in the previous section to </a:t>
            </a:r>
            <a:r>
              <a:rPr lang="en-US" sz="1200" i="1" kern="1200" dirty="0" smtClean="0">
                <a:solidFill>
                  <a:schemeClr val="tx1"/>
                </a:solidFill>
                <a:latin typeface="+mn-lt"/>
                <a:ea typeface="ＭＳ Ｐゴシック" charset="-128"/>
                <a:cs typeface="ＭＳ Ｐゴシック" charset="-128"/>
              </a:rPr>
              <a:t>create a set of one or more rules that </a:t>
            </a:r>
            <a:r>
              <a:rPr lang="en-US" sz="1200" i="0" kern="1200" dirty="0" smtClean="0">
                <a:solidFill>
                  <a:schemeClr val="tx1"/>
                </a:solidFill>
                <a:latin typeface="+mn-lt"/>
                <a:ea typeface="ＭＳ Ｐゴシック" charset="-128"/>
                <a:cs typeface="ＭＳ Ｐゴシック" charset="-128"/>
              </a:rPr>
              <a:t>flag playlists that </a:t>
            </a:r>
            <a:r>
              <a:rPr lang="en-US" sz="1200" b="1" i="0" kern="1200" dirty="0" smtClean="0">
                <a:solidFill>
                  <a:schemeClr val="tx1"/>
                </a:solidFill>
                <a:latin typeface="+mn-lt"/>
                <a:ea typeface="ＭＳ Ｐゴシック" charset="-128"/>
                <a:cs typeface="ＭＳ Ｐゴシック" charset="-128"/>
              </a:rPr>
              <a:t>do not appear to have been randomly generated. </a:t>
            </a:r>
            <a:endParaRPr lang="en-US" dirty="0" smtClean="0">
              <a:effectLst/>
              <a:ea typeface="ＭＳ Ｐゴシック" pitchFamily="34" charset="-128"/>
            </a:endParaRPr>
          </a:p>
          <a:p>
            <a:r>
              <a:rPr lang="en-US" sz="1200" b="1" kern="1200" dirty="0" smtClean="0">
                <a:solidFill>
                  <a:schemeClr val="tx1"/>
                </a:solidFill>
                <a:effectLst/>
                <a:latin typeface="+mn-lt"/>
                <a:ea typeface="ＭＳ Ｐゴシック" charset="-128"/>
                <a:cs typeface="ＭＳ Ｐゴシック" charset="-128"/>
              </a:rPr>
              <a:t>Test Rules</a:t>
            </a:r>
            <a:r>
              <a:rPr lang="en-US" dirty="0" smtClean="0">
                <a:effectLst/>
              </a:rPr>
              <a:t> </a:t>
            </a:r>
          </a:p>
          <a:p>
            <a:r>
              <a:rPr lang="en-US" dirty="0" smtClean="0">
                <a:effectLst/>
                <a:ea typeface="ＭＳ Ｐゴシック" pitchFamily="34" charset="-128"/>
              </a:rPr>
              <a:t> - using 5 different data sets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Summarize</a:t>
            </a:r>
            <a:endParaRPr lang="en-US" sz="1200" kern="1200" dirty="0" smtClean="0">
              <a:solidFill>
                <a:schemeClr val="tx1"/>
              </a:solidFill>
              <a:effectLst/>
              <a:latin typeface="+mn-lt"/>
              <a:ea typeface="ＭＳ Ｐゴシック" charset="-128"/>
              <a:cs typeface="ＭＳ Ｐゴシック" charset="-128"/>
            </a:endParaRPr>
          </a:p>
          <a:p>
            <a:r>
              <a:rPr lang="en-US" dirty="0" smtClean="0">
                <a:ea typeface="ＭＳ Ｐゴシック" pitchFamily="34" charset="-128"/>
              </a:rPr>
              <a:t> - Students answer the questions posed at the beginning of the assignment. </a:t>
            </a:r>
          </a:p>
          <a:p>
            <a:r>
              <a:rPr lang="en-US" dirty="0" smtClean="0">
                <a:ea typeface="ＭＳ Ｐゴシック" pitchFamily="34" charset="-128"/>
              </a:rPr>
              <a:t> - They must clearly explain how they obtained their answers (the process they used) in order to get full credit.</a:t>
            </a:r>
          </a:p>
          <a:p>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2:41 - 1 minute</a:t>
            </a:r>
            <a:r>
              <a:rPr lang="en-US" baseline="0" dirty="0" smtClean="0">
                <a:ea typeface="ＭＳ Ｐゴシック" pitchFamily="34" charset="-128"/>
              </a:rPr>
              <a:t> (</a:t>
            </a:r>
            <a:r>
              <a:rPr lang="en-US" dirty="0" smtClean="0">
                <a:ea typeface="ＭＳ Ｐゴシック" pitchFamily="34" charset="-128"/>
              </a:rPr>
              <a:t>REBEKAH)</a:t>
            </a:r>
          </a:p>
          <a:p>
            <a:endParaRPr lang="en-US" dirty="0" smtClean="0">
              <a:ea typeface="ＭＳ Ｐゴシック" pitchFamily="34" charset="-128"/>
            </a:endParaRPr>
          </a:p>
          <a:p>
            <a:r>
              <a:rPr lang="en-US" dirty="0" smtClean="0">
                <a:ea typeface="ＭＳ Ｐゴシック" pitchFamily="34" charset="-128"/>
              </a:rPr>
              <a:t>The</a:t>
            </a:r>
            <a:r>
              <a:rPr lang="en-US" baseline="0" dirty="0" smtClean="0">
                <a:ea typeface="ＭＳ Ｐゴシック" pitchFamily="34" charset="-128"/>
              </a:rPr>
              <a:t> nice thing about MEAs is that practically anyone with any level of experience in mathematics and modeling can do them and come up with meaningful answers.</a:t>
            </a:r>
          </a:p>
          <a:p>
            <a:endParaRPr lang="en-US" baseline="0" dirty="0" smtClean="0">
              <a:ea typeface="ＭＳ Ｐゴシック" pitchFamily="34" charset="-128"/>
            </a:endParaRPr>
          </a:p>
          <a:p>
            <a:r>
              <a:rPr lang="en-US" baseline="0" dirty="0" smtClean="0">
                <a:ea typeface="ＭＳ Ｐゴシック" pitchFamily="34" charset="-128"/>
              </a:rPr>
              <a:t>Many students have experienced using a media player of some kind before and this activity grabs their interest based on that experience.</a:t>
            </a:r>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2:42 - 1 minute</a:t>
            </a:r>
            <a:r>
              <a:rPr lang="en-US" baseline="0" dirty="0" smtClean="0">
                <a:ea typeface="ＭＳ Ｐゴシック" pitchFamily="34" charset="-128"/>
              </a:rPr>
              <a:t> (</a:t>
            </a:r>
            <a:r>
              <a:rPr lang="en-US" dirty="0" smtClean="0">
                <a:ea typeface="ＭＳ Ｐゴシック" pitchFamily="34" charset="-128"/>
              </a:rPr>
              <a:t>REBEKAH)</a:t>
            </a:r>
          </a:p>
          <a:p>
            <a:endParaRPr lang="en-US" dirty="0" smtClean="0">
              <a:ea typeface="ＭＳ Ｐゴシック" pitchFamily="34" charset="-128"/>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Share with them the pieces that the student groups would come up with, so they can see what it would look like</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 What do students do?</a:t>
            </a:r>
          </a:p>
          <a:p>
            <a:endParaRPr lang="en-US" dirty="0" smtClean="0">
              <a:ea typeface="ＭＳ Ｐゴシック" pitchFamily="34" charset="-128"/>
            </a:endParaRPr>
          </a:p>
          <a:p>
            <a:r>
              <a:rPr lang="en-US" dirty="0" smtClean="0">
                <a:ea typeface="ＭＳ Ｐゴシック" pitchFamily="34" charset="-128"/>
              </a:rPr>
              <a:t>Some students offer recommendations:</a:t>
            </a:r>
          </a:p>
          <a:p>
            <a:endParaRPr lang="en-US" dirty="0" smtClean="0">
              <a:ea typeface="ＭＳ Ｐゴシック" pitchFamily="34" charset="-128"/>
            </a:endParaRPr>
          </a:p>
          <a:p>
            <a:r>
              <a:rPr lang="en-US" sz="1200" kern="1200" dirty="0" smtClean="0">
                <a:solidFill>
                  <a:schemeClr val="tx1"/>
                </a:solidFill>
                <a:effectLst/>
                <a:latin typeface="+mn-lt"/>
                <a:ea typeface="ＭＳ Ｐゴシック" charset="-128"/>
                <a:cs typeface="ＭＳ Ｐゴシック" charset="-128"/>
              </a:rPr>
              <a:t>“Possible explanations for your complaints are the relatively small number of playlists you have, as well as the low variety of your library. Perhaps, if you were to purchase more of our songs, your playlist would have a more random feel to them.</a:t>
            </a:r>
            <a:r>
              <a:rPr lang="en-US" dirty="0" smtClean="0">
                <a:effectLst/>
              </a:rPr>
              <a:t> “</a:t>
            </a:r>
            <a:endParaRPr lang="en-US" dirty="0" smtClean="0">
              <a:ea typeface="ＭＳ Ｐゴシック" pitchFamily="34"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59647-D319-46A5-8AB3-599754BE5873}" type="slidenum">
              <a:rPr lang="en-US" sz="120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2:43 -</a:t>
            </a:r>
            <a:r>
              <a:rPr lang="en-US" baseline="0" dirty="0" smtClean="0">
                <a:ea typeface="ＭＳ Ｐゴシック" pitchFamily="34" charset="-128"/>
              </a:rPr>
              <a:t> </a:t>
            </a:r>
            <a:r>
              <a:rPr lang="en-US" dirty="0" smtClean="0">
                <a:ea typeface="ＭＳ Ｐゴシック" pitchFamily="34" charset="-128"/>
              </a:rPr>
              <a:t>1 minute (</a:t>
            </a:r>
            <a:r>
              <a:rPr lang="en-US" dirty="0" smtClean="0"/>
              <a:t>REBEKAH)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Next, we will walk through one activity from each unit, starting with</a:t>
            </a:r>
            <a:r>
              <a:rPr lang="en-US" baseline="0" dirty="0" smtClean="0"/>
              <a:t> Laura Le and the One Son activity</a:t>
            </a:r>
            <a:endParaRPr lang="en-US" dirty="0" smtClean="0">
              <a:ea typeface="ＭＳ Ｐゴシック" pitchFamily="34" charset="-128"/>
            </a:endParaRPr>
          </a:p>
          <a:p>
            <a:endParaRPr lang="en-US" dirty="0" smtClean="0">
              <a:ea typeface="ＭＳ Ｐゴシック" pitchFamily="34" charset="-128"/>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6CA01F-2289-4D4E-9C07-153E21C5E10C}" type="slidenum">
              <a:rPr lang="en-US" sz="120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2:44 - 20 minutes (LAURA LE) Finish by 3:04</a:t>
            </a:r>
          </a:p>
          <a:p>
            <a:endParaRPr lang="en-US" dirty="0" smtClean="0">
              <a:ea typeface="ＭＳ Ｐゴシック" pitchFamily="34" charset="-128"/>
            </a:endParaRPr>
          </a:p>
          <a:p>
            <a:pPr>
              <a:buFontTx/>
              <a:buChar char="-"/>
            </a:pPr>
            <a:r>
              <a:rPr lang="en-US" dirty="0" smtClean="0">
                <a:ea typeface="ＭＳ Ｐゴシック" pitchFamily="34" charset="-128"/>
              </a:rPr>
              <a:t>(Speaker’s note) Remember to ask them for any questions at regular intervals between activities.</a:t>
            </a:r>
          </a:p>
          <a:p>
            <a:pPr>
              <a:buFontTx/>
              <a:buChar char="-"/>
            </a:pPr>
            <a:r>
              <a:rPr lang="en-US" dirty="0" smtClean="0">
                <a:ea typeface="ＭＳ Ｐゴシック" pitchFamily="34" charset="-128"/>
              </a:rPr>
              <a:t>At this point, you can refer to the One-Son activity that we sent you. </a:t>
            </a:r>
          </a:p>
          <a:p>
            <a:pPr>
              <a:buFontTx/>
              <a:buChar char="-"/>
            </a:pPr>
            <a:r>
              <a:rPr lang="en-US" dirty="0" smtClean="0">
                <a:ea typeface="ＭＳ Ｐゴシック" pitchFamily="34" charset="-128"/>
              </a:rPr>
              <a:t>In Unit 1, the students are introduced to a problem called the One son problem. To set up the problem, we have this introduction (as you can see on your handout…it’s the second paragraph at the top of the page). “The one-child policy was introduced in 1978 in China. The reason for this policy was to alleviate social, economic and environmental problems in China. The authorities claim that the policy has prevented more than 250 million births from its implementation to the year 2000.”</a:t>
            </a:r>
          </a:p>
          <a:p>
            <a:pPr>
              <a:buFontTx/>
              <a:buChar char="-"/>
            </a:pPr>
            <a:r>
              <a:rPr lang="en-US" dirty="0" smtClean="0">
                <a:ea typeface="ＭＳ Ｐゴシック" pitchFamily="34" charset="-128"/>
              </a:rPr>
              <a:t>We then tell the students that scholars wonder how things would change if a one-son policy was implemented instead of a one-child policy. </a:t>
            </a:r>
          </a:p>
          <a:p>
            <a:pPr>
              <a:buFontTx/>
              <a:buChar char="-"/>
            </a:pPr>
            <a:r>
              <a:rPr lang="en-US" dirty="0" smtClean="0">
                <a:ea typeface="ＭＳ Ｐゴシック" pitchFamily="34" charset="-128"/>
              </a:rPr>
              <a:t>So at the beginning of all of our activities, there is a research question that we ultimately want to answer. The research question for this scenario is…</a:t>
            </a:r>
          </a:p>
          <a:p>
            <a:endParaRPr lang="en-US" dirty="0" smtClean="0">
              <a:ea typeface="ＭＳ Ｐゴシック" pitchFamily="34" charset="-128"/>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69C26A-987A-4473-BD48-EE890233DA3B}" type="slidenum">
              <a:rPr lang="en-US" sz="120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2:00 PM - 15 seconds (REBEKAH)</a:t>
            </a:r>
          </a:p>
          <a:p>
            <a:endParaRPr lang="en-US" dirty="0" smtClean="0">
              <a:ea typeface="ＭＳ Ｐゴシック" pitchFamily="34" charset="-128"/>
            </a:endParaRPr>
          </a:p>
          <a:p>
            <a:pPr marL="171450" lvl="0" indent="-171450">
              <a:buFontTx/>
              <a:buChar char="-"/>
            </a:pPr>
            <a:r>
              <a:rPr lang="en-US" dirty="0" smtClean="0">
                <a:ea typeface="ＭＳ Ｐゴシック" pitchFamily="34" charset="-128"/>
              </a:rPr>
              <a:t>Our goal today is to give you a flavor of what the CATALST course is…</a:t>
            </a:r>
          </a:p>
          <a:p>
            <a:pPr marL="628650" lvl="1" indent="-171450">
              <a:buFontTx/>
              <a:buChar char="-"/>
            </a:pPr>
            <a:r>
              <a:rPr lang="en-US" dirty="0" smtClean="0">
                <a:ea typeface="ＭＳ Ｐゴシック" pitchFamily="34" charset="-128"/>
              </a:rPr>
              <a:t>An</a:t>
            </a:r>
            <a:r>
              <a:rPr lang="en-US" baseline="0" dirty="0" smtClean="0">
                <a:ea typeface="ＭＳ Ｐゴシック" pitchFamily="34" charset="-128"/>
              </a:rPr>
              <a:t> introductory statistics course</a:t>
            </a:r>
          </a:p>
          <a:p>
            <a:pPr marL="628650" lvl="1" indent="-171450">
              <a:buFontTx/>
              <a:buChar char="-"/>
            </a:pPr>
            <a:r>
              <a:rPr lang="en-US" baseline="0" dirty="0" smtClean="0">
                <a:ea typeface="ＭＳ Ｐゴシック" pitchFamily="34" charset="-128"/>
              </a:rPr>
              <a:t>That focuses on ideas of randomness, randomization tests, and bootstrap intervals</a:t>
            </a:r>
            <a:endParaRPr lang="en-US" dirty="0" smtClean="0">
              <a:ea typeface="ＭＳ Ｐゴシック" pitchFamily="34" charset="-128"/>
            </a:endParaRPr>
          </a:p>
          <a:p>
            <a:endParaRPr lang="en-US" dirty="0" smtClean="0">
              <a:ea typeface="ＭＳ Ｐゴシック" pitchFamily="34" charset="-128"/>
            </a:endParaRPr>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F0D6DC-9093-45DC-9C46-B239EF091E02}"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To get a sense of where this activity falls, the one son activity occurs on Day 5. Up until this point, the students have learned the basics of </a:t>
            </a:r>
            <a:r>
              <a:rPr lang="en-US" dirty="0" err="1" smtClean="0">
                <a:ea typeface="ＭＳ Ｐゴシック" pitchFamily="34" charset="-128"/>
              </a:rPr>
              <a:t>TinkerPlots</a:t>
            </a:r>
            <a:r>
              <a:rPr lang="en-US" dirty="0" smtClean="0">
                <a:ea typeface="ＭＳ Ｐゴシック" pitchFamily="34" charset="-128"/>
              </a:rPr>
              <a:t>, have learned to model random behavior in TP, like coins, dice, basketball free throws, distributions of M&amp;Ms in bags. </a:t>
            </a:r>
          </a:p>
          <a:p>
            <a:r>
              <a:rPr lang="en-US" dirty="0" smtClean="0">
                <a:ea typeface="ＭＳ Ｐゴシック" pitchFamily="34" charset="-128"/>
              </a:rPr>
              <a:t>P-values have NOT be covered, nor has experimental designs. </a:t>
            </a:r>
          </a:p>
          <a:p>
            <a:r>
              <a:rPr lang="en-US" dirty="0" smtClean="0">
                <a:ea typeface="ＭＳ Ｐゴシック" pitchFamily="34" charset="-128"/>
              </a:rPr>
              <a:t>So still very early on in the course. The learning goals for this activity are to expose students to a more complex phenomena and to </a:t>
            </a:r>
            <a:r>
              <a:rPr lang="en-US" dirty="0" smtClean="0"/>
              <a:t>learn to model real-life chance phenomena by simulating data to investigate probability questions</a:t>
            </a:r>
            <a:r>
              <a:rPr lang="en-US" dirty="0" smtClean="0">
                <a:ea typeface="ＭＳ Ｐゴシック" pitchFamily="34" charset="-128"/>
              </a:rPr>
              <a:t>.</a:t>
            </a:r>
            <a:endParaRPr lang="en-US" dirty="0" smtClean="0"/>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69C26A-987A-4473-BD48-EE890233DA3B}" type="slidenum">
              <a:rPr lang="en-US" sz="1200"/>
              <a:pPr eaLnBrk="1" hangingPunct="1"/>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Normally, this is a 75 minute activity. But we are going to do an abbreviated version of the activity, but running through it in about 15 minutes. </a:t>
            </a:r>
          </a:p>
          <a:p>
            <a:r>
              <a:rPr lang="en-US" dirty="0" smtClean="0">
                <a:ea typeface="ＭＳ Ｐゴシック" pitchFamily="34" charset="-128"/>
              </a:rPr>
              <a:t>So, put your “student hat” on at this point, and let’s go through the activity. </a:t>
            </a:r>
          </a:p>
          <a:p>
            <a:r>
              <a:rPr lang="en-US" dirty="0" smtClean="0">
                <a:ea typeface="ＭＳ Ｐゴシック" pitchFamily="34" charset="-128"/>
              </a:rPr>
              <a:t>Let me now switch to the software </a:t>
            </a:r>
            <a:r>
              <a:rPr lang="en-US" dirty="0" err="1" smtClean="0">
                <a:ea typeface="ＭＳ Ｐゴシック" pitchFamily="34" charset="-128"/>
              </a:rPr>
              <a:t>TinkerPlots</a:t>
            </a:r>
            <a:r>
              <a:rPr lang="en-US" dirty="0" smtClean="0">
                <a:ea typeface="ＭＳ Ｐゴシック" pitchFamily="34" charset="-128"/>
              </a:rPr>
              <a:t>. </a:t>
            </a:r>
          </a:p>
          <a:p>
            <a:endParaRPr lang="en-US" dirty="0" smtClean="0">
              <a:ea typeface="ＭＳ Ｐゴシック" pitchFamily="34" charset="-128"/>
            </a:endParaRPr>
          </a:p>
          <a:p>
            <a:endParaRPr lang="en-US" dirty="0" smtClean="0">
              <a:ea typeface="ＭＳ Ｐゴシック" pitchFamily="34" charset="-128"/>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69C26A-987A-4473-BD48-EE890233DA3B}" type="slidenum">
              <a:rPr lang="en-US" sz="1200"/>
              <a:pPr eaLnBrk="1" hangingPunct="1"/>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3:04</a:t>
            </a:r>
            <a:r>
              <a:rPr lang="en-US" baseline="0" dirty="0" smtClean="0">
                <a:ea typeface="ＭＳ Ｐゴシック" pitchFamily="34" charset="-128"/>
              </a:rPr>
              <a:t> – 1 minute (LAURA LE)</a:t>
            </a:r>
          </a:p>
          <a:p>
            <a:endParaRPr lang="en-US" baseline="0" dirty="0" smtClean="0">
              <a:ea typeface="ＭＳ Ｐゴシック" pitchFamily="34" charset="-128"/>
            </a:endParaRPr>
          </a:p>
          <a:p>
            <a:r>
              <a:rPr lang="en-US" baseline="0" dirty="0" smtClean="0">
                <a:ea typeface="ＭＳ Ｐゴシック" pitchFamily="34" charset="-128"/>
              </a:rPr>
              <a:t>Next, Laura Z. will show us an example of an activity for comparing two groups using the randomization test in Unit 2.</a:t>
            </a:r>
            <a:endParaRPr lang="en-US" dirty="0" smtClean="0">
              <a:ea typeface="ＭＳ Ｐゴシック" pitchFamily="34" charset="-128"/>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6CA01F-2289-4D4E-9C07-153E21C5E10C}" type="slidenum">
              <a:rPr lang="en-US" sz="1200"/>
              <a:pPr eaLnBrk="1" hangingPunct="1"/>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3:05</a:t>
            </a:r>
            <a:r>
              <a:rPr lang="en-US" baseline="0" dirty="0" smtClean="0">
                <a:ea typeface="ＭＳ Ｐゴシック" pitchFamily="34" charset="-128"/>
              </a:rPr>
              <a:t>  - </a:t>
            </a:r>
            <a:r>
              <a:rPr lang="en-US" dirty="0" smtClean="0">
                <a:ea typeface="ＭＳ Ｐゴシック" pitchFamily="34" charset="-128"/>
              </a:rPr>
              <a:t>20 minutes (LAURA Z.) Finish by 3:25 </a:t>
            </a: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67668-0796-4916-9F28-1FA603D6690B}" type="slidenum">
              <a:rPr lang="en-US" sz="1200"/>
              <a:pPr eaLnBrk="1" hangingPunct="1"/>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39</a:t>
            </a:fld>
            <a:endParaRPr lang="en-US"/>
          </a:p>
        </p:txBody>
      </p:sp>
    </p:spTree>
    <p:extLst>
      <p:ext uri="{BB962C8B-B14F-4D97-AF65-F5344CB8AC3E}">
        <p14:creationId xmlns:p14="http://schemas.microsoft.com/office/powerpoint/2010/main" val="275361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2:01 PM – 1 minute (REBEKAH)</a:t>
            </a:r>
          </a:p>
          <a:p>
            <a:endParaRPr lang="en-US" dirty="0" smtClean="0">
              <a:ea typeface="ＭＳ Ｐゴシック" pitchFamily="34" charset="-128"/>
            </a:endParaRPr>
          </a:p>
          <a:p>
            <a:r>
              <a:rPr lang="en-US" dirty="0" smtClean="0">
                <a:ea typeface="ＭＳ Ｐゴシック" pitchFamily="34" charset="-128"/>
              </a:rPr>
              <a:t>Today, we</a:t>
            </a:r>
            <a:r>
              <a:rPr lang="en-US" baseline="0" dirty="0" smtClean="0">
                <a:ea typeface="ＭＳ Ｐゴシック" pitchFamily="34" charset="-128"/>
              </a:rPr>
              <a:t> are going to give you a brief introduction to the CATALST course, show you a model eliciting activity that we use to start the course off with, and then we will focus on a sampling of the activities that make up the “meat” of this course.</a:t>
            </a:r>
          </a:p>
          <a:p>
            <a:endParaRPr lang="en-US" baseline="0" dirty="0" smtClean="0">
              <a:ea typeface="ＭＳ Ｐゴシック" pitchFamily="34" charset="-128"/>
            </a:endParaRPr>
          </a:p>
          <a:p>
            <a:r>
              <a:rPr lang="en-US" baseline="0" dirty="0" smtClean="0">
                <a:ea typeface="ＭＳ Ｐゴシック" pitchFamily="34" charset="-128"/>
              </a:rPr>
              <a:t>We will wrap up the session with an overview of the assessments we use in this course, some reflections on our experiences teaching this course, and some thoughts about our vision for the future of this course.</a:t>
            </a:r>
            <a:endParaRPr lang="en-US" dirty="0" smtClean="0">
              <a:ea typeface="ＭＳ Ｐゴシック" pitchFamily="34" charset="-128"/>
            </a:endParaRPr>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CE69C3-F041-4256-BE45-5724260F1B0B}" type="slidenum">
              <a:rPr lang="en-US" sz="1200"/>
              <a:pP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20 minutes</a:t>
            </a:r>
          </a:p>
          <a:p>
            <a:endParaRPr lang="en-US" dirty="0" smtClean="0">
              <a:ea typeface="ＭＳ Ｐゴシック" pitchFamily="34" charset="-128"/>
            </a:endParaRPr>
          </a:p>
          <a:p>
            <a:r>
              <a:rPr lang="en-US" sz="1800" dirty="0" smtClean="0"/>
              <a:t>Type of study</a:t>
            </a:r>
          </a:p>
          <a:p>
            <a:pPr lvl="1"/>
            <a:r>
              <a:rPr lang="en-US" sz="1800" dirty="0" smtClean="0"/>
              <a:t>Experiment with random assignment</a:t>
            </a:r>
          </a:p>
          <a:p>
            <a:pPr lvl="1"/>
            <a:r>
              <a:rPr lang="en-US" sz="1800" dirty="0" smtClean="0"/>
              <a:t>Quantitative data</a:t>
            </a:r>
          </a:p>
          <a:p>
            <a:pPr lvl="1"/>
            <a:r>
              <a:rPr lang="en-US" sz="1800" dirty="0" smtClean="0"/>
              <a:t>Comparing groups based on difference in means using the randomization test</a:t>
            </a: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67668-0796-4916-9F28-1FA603D6690B}" type="slidenum">
              <a:rPr lang="en-US" sz="1200"/>
              <a:pPr eaLnBrk="1" hangingPunct="1"/>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20 minutes</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67668-0796-4916-9F28-1FA603D6690B}" type="slidenum">
              <a:rPr lang="en-US" sz="1200"/>
              <a:pPr eaLnBrk="1" hangingPunct="1"/>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20 minutes</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9867668-0796-4916-9F28-1FA603D6690B}" type="slidenum">
              <a:rPr lang="en-US" sz="1200"/>
              <a:pPr eaLnBrk="1" hangingPunct="1"/>
              <a:t>47</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3:25 PM - 30 Seconds</a:t>
            </a:r>
            <a:r>
              <a:rPr lang="en-US" baseline="0" dirty="0" smtClean="0">
                <a:ea typeface="ＭＳ Ｐゴシック" pitchFamily="34" charset="-128"/>
              </a:rPr>
              <a:t> (</a:t>
            </a:r>
            <a:r>
              <a:rPr lang="en-US" dirty="0" smtClean="0">
                <a:ea typeface="ＭＳ Ｐゴシック" pitchFamily="34" charset="-128"/>
              </a:rPr>
              <a:t>LAURA</a:t>
            </a:r>
            <a:r>
              <a:rPr lang="en-US" baseline="0" dirty="0" smtClean="0">
                <a:ea typeface="ＭＳ Ｐゴシック" pitchFamily="34" charset="-128"/>
              </a:rPr>
              <a:t> Z.)</a:t>
            </a:r>
          </a:p>
          <a:p>
            <a:endParaRPr lang="en-US" baseline="0" dirty="0" smtClean="0">
              <a:ea typeface="ＭＳ Ｐゴシック" pitchFamily="34" charset="-128"/>
            </a:endParaRPr>
          </a:p>
          <a:p>
            <a:r>
              <a:rPr lang="en-US" dirty="0" smtClean="0">
                <a:ea typeface="ＭＳ Ｐゴシック" pitchFamily="34" charset="-128"/>
              </a:rPr>
              <a:t>We</a:t>
            </a:r>
            <a:r>
              <a:rPr lang="en-US" baseline="0" dirty="0" smtClean="0">
                <a:ea typeface="ＭＳ Ｐゴシック" pitchFamily="34" charset="-128"/>
              </a:rPr>
              <a:t> just finished talking about the “Sleep Deprivation Study” activity for comparing two groups in Unit 2.</a:t>
            </a:r>
          </a:p>
          <a:p>
            <a:endParaRPr lang="en-US" baseline="0" dirty="0" smtClean="0">
              <a:ea typeface="ＭＳ Ｐゴシック" pitchFamily="34" charset="-128"/>
            </a:endParaRPr>
          </a:p>
          <a:p>
            <a:r>
              <a:rPr lang="en-US" baseline="0" dirty="0" smtClean="0">
                <a:ea typeface="ＭＳ Ｐゴシック" pitchFamily="34" charset="-128"/>
              </a:rPr>
              <a:t>Next, Rebekah will show us an example of a Unit 3 activity that we use to show the idea of a bootstrap confidence interval.</a:t>
            </a:r>
            <a:endParaRPr lang="en-US" dirty="0" smtClean="0">
              <a:ea typeface="ＭＳ Ｐゴシック" pitchFamily="34" charset="-128"/>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6CA01F-2289-4D4E-9C07-153E21C5E10C}" type="slidenum">
              <a:rPr lang="en-US" sz="1200"/>
              <a:pPr eaLnBrk="1" hangingPunct="1"/>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3:25</a:t>
            </a:r>
            <a:r>
              <a:rPr lang="en-US" baseline="0" dirty="0" smtClean="0">
                <a:ea typeface="ＭＳ Ｐゴシック" pitchFamily="34" charset="-128"/>
              </a:rPr>
              <a:t> – 20 minutes (REBEKAH) Finish by 3:45</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This activity is based on a real research article in Nature Magazine</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A15FEE-DD00-4B2C-BE6D-C19AEA362765}" type="slidenum">
              <a:rPr lang="en-US" sz="1200"/>
              <a:pPr eaLnBrk="1" hangingPunct="1"/>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2:02 PM – 1 minute (REBEKAH)</a:t>
            </a:r>
          </a:p>
          <a:p>
            <a:endParaRPr lang="en-US" dirty="0" smtClean="0">
              <a:ea typeface="ＭＳ Ｐゴシック" pitchFamily="34" charset="-128"/>
            </a:endParaRPr>
          </a:p>
          <a:p>
            <a:r>
              <a:rPr lang="en-US" dirty="0" smtClean="0">
                <a:ea typeface="ＭＳ Ｐゴシック" pitchFamily="34" charset="-128"/>
              </a:rPr>
              <a:t> - In the active</a:t>
            </a:r>
            <a:r>
              <a:rPr lang="en-US" baseline="0" dirty="0" smtClean="0">
                <a:ea typeface="ＭＳ Ｐゴシック" pitchFamily="34" charset="-128"/>
              </a:rPr>
              <a:t> spirit of the CATALST course, we encourage you to participate as much as possible in this workshop!</a:t>
            </a:r>
          </a:p>
          <a:p>
            <a:r>
              <a:rPr lang="en-US" baseline="0" dirty="0" smtClean="0">
                <a:ea typeface="ＭＳ Ｐゴシック" pitchFamily="34" charset="-128"/>
              </a:rPr>
              <a:t> - We are going to try to keep all of your phones unmuted for the duration of the workshop, in order to allow you to ask or answer questions at any time. Please take a moment to close your office door or do whatever else you need to in order to reduce any background noise.</a:t>
            </a:r>
          </a:p>
          <a:p>
            <a:r>
              <a:rPr lang="en-US" baseline="0" dirty="0" smtClean="0">
                <a:ea typeface="ＭＳ Ｐゴシック" pitchFamily="34" charset="-128"/>
              </a:rPr>
              <a:t> - Please remember that we asked you to have copies of the documents we sent you available during the workshop in such a way that allows you to view them at the same time you are viewing our presentation.</a:t>
            </a:r>
            <a:endParaRPr lang="en-US" dirty="0" smtClean="0">
              <a:ea typeface="ＭＳ Ｐゴシック" pitchFamily="34" charset="-128"/>
            </a:endParaRP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5CF7BF-79D9-4209-A863-0B9CE2E15110}" type="slidenum">
              <a:rPr lang="en-US" sz="1200"/>
              <a:pPr eaLnBrk="1" hangingPunct="1"/>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-Talk about preceding activities…what leads them up to this point…(finding the average, finding a single probability, etc).</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F20F04-39C3-4C52-9174-FFDD1B6AD009}" type="slidenum">
              <a:rPr lang="en-US" sz="1200"/>
              <a:pPr eaLnBrk="1" hangingPunct="1"/>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F909E-25C1-4510-B34E-DDA9D57FD164}" type="slidenum">
              <a:rPr lang="en-US" smtClean="0"/>
              <a:pPr/>
              <a:t>51</a:t>
            </a:fld>
            <a:endParaRPr lang="en-US"/>
          </a:p>
        </p:txBody>
      </p:sp>
    </p:spTree>
    <p:extLst>
      <p:ext uri="{BB962C8B-B14F-4D97-AF65-F5344CB8AC3E}">
        <p14:creationId xmlns:p14="http://schemas.microsoft.com/office/powerpoint/2010/main" val="2183126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-Talk about preceding activities…what leads them up to this point…(finding the average, finding a single probability, etc).</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B2B5C8-5A6F-4309-A2CE-8E2BD431E594}" type="slidenum">
              <a:rPr lang="en-US" sz="1200"/>
              <a:pPr eaLnBrk="1" hangingPunct="1"/>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4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495FB0B-2EB4-49A1-846A-ED84B265E06F}" type="slidenum">
              <a:rPr lang="en-US" sz="1200"/>
              <a:pPr eaLnBrk="1" hangingPunct="1"/>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-Begin with a discussion on how to measure whether or not a therapy worked. </a:t>
            </a:r>
          </a:p>
          <a:p>
            <a:pPr eaLnBrk="1" hangingPunct="1">
              <a:spcBef>
                <a:spcPct val="0"/>
              </a:spcBef>
            </a:pPr>
            <a:r>
              <a:rPr lang="en-US" smtClean="0">
                <a:ea typeface="ＭＳ Ｐゴシック" pitchFamily="34" charset="-128"/>
              </a:rPr>
              <a:t>    Have students come up with different methods. </a:t>
            </a:r>
          </a:p>
          <a:p>
            <a:pPr eaLnBrk="1" hangingPunct="1">
              <a:spcBef>
                <a:spcPct val="0"/>
              </a:spcBef>
            </a:pPr>
            <a:r>
              <a:rPr lang="en-US" smtClean="0">
                <a:ea typeface="ＭＳ Ｐゴシック" pitchFamily="34" charset="-128"/>
              </a:rPr>
              <a:t>    Describe how that relates to the activity. </a:t>
            </a:r>
          </a:p>
          <a:p>
            <a:pPr eaLnBrk="1" hangingPunct="1">
              <a:spcBef>
                <a:spcPct val="0"/>
              </a:spcBef>
            </a:pPr>
            <a:r>
              <a:rPr lang="en-US" smtClean="0">
                <a:ea typeface="ＭＳ Ｐゴシック" pitchFamily="34" charset="-128"/>
              </a:rPr>
              <a:t>-Optional: Have students do a randomization test on a small data set without computer technology so students can visualize the test. </a:t>
            </a:r>
          </a:p>
          <a:p>
            <a:pPr eaLnBrk="1" hangingPunct="1">
              <a:spcBef>
                <a:spcPct val="0"/>
              </a:spcBef>
            </a:pPr>
            <a:endParaRPr lang="en-US" smtClean="0">
              <a:ea typeface="ＭＳ Ｐゴシック" pitchFamily="34"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EE46D2-4811-4213-A0F1-B9E80AF9CE25}" type="slidenum">
              <a:rPr lang="en-US" sz="1200"/>
              <a:pPr eaLnBrk="1" hangingPunct="1"/>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-Begin with a discussion on how to measure whether or not a therapy worked. </a:t>
            </a:r>
          </a:p>
          <a:p>
            <a:pPr eaLnBrk="1" hangingPunct="1">
              <a:spcBef>
                <a:spcPct val="0"/>
              </a:spcBef>
            </a:pPr>
            <a:r>
              <a:rPr lang="en-US" smtClean="0">
                <a:ea typeface="ＭＳ Ｐゴシック" pitchFamily="34" charset="-128"/>
              </a:rPr>
              <a:t>    Have students come up with different methods. </a:t>
            </a:r>
          </a:p>
          <a:p>
            <a:pPr eaLnBrk="1" hangingPunct="1">
              <a:spcBef>
                <a:spcPct val="0"/>
              </a:spcBef>
            </a:pPr>
            <a:r>
              <a:rPr lang="en-US" smtClean="0">
                <a:ea typeface="ＭＳ Ｐゴシック" pitchFamily="34" charset="-128"/>
              </a:rPr>
              <a:t>    Describe how that relates to the activity. </a:t>
            </a:r>
          </a:p>
          <a:p>
            <a:pPr eaLnBrk="1" hangingPunct="1">
              <a:spcBef>
                <a:spcPct val="0"/>
              </a:spcBef>
            </a:pPr>
            <a:r>
              <a:rPr lang="en-US" smtClean="0">
                <a:ea typeface="ＭＳ Ｐゴシック" pitchFamily="34" charset="-128"/>
              </a:rPr>
              <a:t>-Optional: Have students do a randomization test on a small data set without computer technology so students can visualize the test. </a:t>
            </a:r>
          </a:p>
          <a:p>
            <a:pPr eaLnBrk="1" hangingPunct="1">
              <a:spcBef>
                <a:spcPct val="0"/>
              </a:spcBef>
            </a:pPr>
            <a:endParaRPr lang="en-US" smtClean="0">
              <a:ea typeface="ＭＳ Ｐゴシック" pitchFamily="34" charset="-128"/>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89E5D86-042E-4AB1-A7F8-93854B3EFE86}" type="slidenum">
              <a:rPr lang="en-US" sz="1200"/>
              <a:pPr eaLnBrk="1" hangingPunct="1"/>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-Begin with a discussion on how to measure whether or not a therapy worked. </a:t>
            </a:r>
          </a:p>
          <a:p>
            <a:pPr eaLnBrk="1" hangingPunct="1">
              <a:spcBef>
                <a:spcPct val="0"/>
              </a:spcBef>
            </a:pPr>
            <a:r>
              <a:rPr lang="en-US" smtClean="0">
                <a:ea typeface="ＭＳ Ｐゴシック" pitchFamily="34" charset="-128"/>
              </a:rPr>
              <a:t>    Have students come up with different methods. </a:t>
            </a:r>
          </a:p>
          <a:p>
            <a:pPr eaLnBrk="1" hangingPunct="1">
              <a:spcBef>
                <a:spcPct val="0"/>
              </a:spcBef>
            </a:pPr>
            <a:r>
              <a:rPr lang="en-US" smtClean="0">
                <a:ea typeface="ＭＳ Ｐゴシック" pitchFamily="34" charset="-128"/>
              </a:rPr>
              <a:t>    Describe how that relates to the activity. </a:t>
            </a:r>
          </a:p>
          <a:p>
            <a:pPr eaLnBrk="1" hangingPunct="1">
              <a:spcBef>
                <a:spcPct val="0"/>
              </a:spcBef>
            </a:pPr>
            <a:r>
              <a:rPr lang="en-US" smtClean="0">
                <a:ea typeface="ＭＳ Ｐゴシック" pitchFamily="34" charset="-128"/>
              </a:rPr>
              <a:t>-Optional: Have students do a randomization test on a small data set without computer technology so students can visualize the test. </a:t>
            </a:r>
          </a:p>
          <a:p>
            <a:pPr eaLnBrk="1" hangingPunct="1">
              <a:spcBef>
                <a:spcPct val="0"/>
              </a:spcBef>
            </a:pPr>
            <a:endParaRPr lang="en-US" smtClean="0">
              <a:ea typeface="ＭＳ Ｐゴシック" pitchFamily="34" charset="-128"/>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9E1749-910E-4BD0-A4FA-B68F86B8CE18}" type="slidenum">
              <a:rPr lang="en-US" sz="1200"/>
              <a:pPr eaLnBrk="1" hangingPunct="1"/>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-Begin with a discussion on how to measure whether or not a therapy worked. </a:t>
            </a:r>
          </a:p>
          <a:p>
            <a:pPr eaLnBrk="1" hangingPunct="1">
              <a:spcBef>
                <a:spcPct val="0"/>
              </a:spcBef>
            </a:pPr>
            <a:r>
              <a:rPr lang="en-US" smtClean="0">
                <a:ea typeface="ＭＳ Ｐゴシック" pitchFamily="34" charset="-128"/>
              </a:rPr>
              <a:t>    Have students come up with different methods. </a:t>
            </a:r>
          </a:p>
          <a:p>
            <a:pPr eaLnBrk="1" hangingPunct="1">
              <a:spcBef>
                <a:spcPct val="0"/>
              </a:spcBef>
            </a:pPr>
            <a:r>
              <a:rPr lang="en-US" smtClean="0">
                <a:ea typeface="ＭＳ Ｐゴシック" pitchFamily="34" charset="-128"/>
              </a:rPr>
              <a:t>    Describe how that relates to the activity. </a:t>
            </a:r>
          </a:p>
          <a:p>
            <a:pPr eaLnBrk="1" hangingPunct="1">
              <a:spcBef>
                <a:spcPct val="0"/>
              </a:spcBef>
            </a:pPr>
            <a:r>
              <a:rPr lang="en-US" smtClean="0">
                <a:ea typeface="ＭＳ Ｐゴシック" pitchFamily="34" charset="-128"/>
              </a:rPr>
              <a:t>-Optional: Have students do a randomization test on a small data set without computer technology so students can visualize the test. </a:t>
            </a:r>
          </a:p>
          <a:p>
            <a:pPr eaLnBrk="1" hangingPunct="1">
              <a:spcBef>
                <a:spcPct val="0"/>
              </a:spcBef>
            </a:pPr>
            <a:endParaRPr lang="en-US" smtClean="0">
              <a:ea typeface="ＭＳ Ｐゴシック" pitchFamily="34" charset="-128"/>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52A9E66-724D-4A96-B57D-2F9B1B67F573}" type="slidenum">
              <a:rPr lang="en-US" sz="1200"/>
              <a:pPr eaLnBrk="1" hangingPunct="1"/>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-Begin with a discussion on how to measure whether or not a therapy worked. </a:t>
            </a:r>
          </a:p>
          <a:p>
            <a:pPr eaLnBrk="1" hangingPunct="1">
              <a:spcBef>
                <a:spcPct val="0"/>
              </a:spcBef>
            </a:pPr>
            <a:r>
              <a:rPr lang="en-US" smtClean="0">
                <a:ea typeface="ＭＳ Ｐゴシック" pitchFamily="34" charset="-128"/>
              </a:rPr>
              <a:t>    Have students come up with different methods. </a:t>
            </a:r>
          </a:p>
          <a:p>
            <a:pPr eaLnBrk="1" hangingPunct="1">
              <a:spcBef>
                <a:spcPct val="0"/>
              </a:spcBef>
            </a:pPr>
            <a:r>
              <a:rPr lang="en-US" smtClean="0">
                <a:ea typeface="ＭＳ Ｐゴシック" pitchFamily="34" charset="-128"/>
              </a:rPr>
              <a:t>    Describe how that relates to the activity. </a:t>
            </a:r>
          </a:p>
          <a:p>
            <a:pPr eaLnBrk="1" hangingPunct="1">
              <a:spcBef>
                <a:spcPct val="0"/>
              </a:spcBef>
            </a:pPr>
            <a:r>
              <a:rPr lang="en-US" smtClean="0">
                <a:ea typeface="ＭＳ Ｐゴシック" pitchFamily="34" charset="-128"/>
              </a:rPr>
              <a:t>-Optional: Have students do a randomization test on a small data set without computer technology so students can visualize the test. </a:t>
            </a:r>
          </a:p>
          <a:p>
            <a:pPr eaLnBrk="1" hangingPunct="1">
              <a:spcBef>
                <a:spcPct val="0"/>
              </a:spcBef>
            </a:pPr>
            <a:endParaRPr lang="en-US" smtClean="0">
              <a:ea typeface="ＭＳ Ｐゴシック" pitchFamily="34" charset="-128"/>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2F99D8-AB82-49C1-A4E4-A8359AAB2CAD}" type="slidenum">
              <a:rPr lang="en-US" sz="1200"/>
              <a:pPr eaLnBrk="1" hangingPunct="1"/>
              <a:t>58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Notes Placeholder 2"/>
          <p:cNvSpPr>
            <a:spLocks noGrp="1"/>
          </p:cNvSpPr>
          <p:nvPr>
            <p:ph type="body" idx="1"/>
          </p:nvPr>
        </p:nvSpPr>
        <p:spPr bwMode="auto">
          <a:xfrm>
            <a:off x="170223" y="4343400"/>
            <a:ext cx="645535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smtClean="0">
                <a:ea typeface="ＭＳ Ｐゴシック" pitchFamily="34" charset="-128"/>
              </a:rPr>
              <a:t>3:45 - 5 minutes (or less) (LAURA LE)</a:t>
            </a:r>
          </a:p>
          <a:p>
            <a:endParaRPr lang="en-US" dirty="0" smtClean="0">
              <a:ea typeface="ＭＳ Ｐゴシック" pitchFamily="34" charset="-128"/>
            </a:endParaRPr>
          </a:p>
          <a:p>
            <a:pPr>
              <a:buFontTx/>
              <a:buChar char="-"/>
            </a:pPr>
            <a:r>
              <a:rPr lang="en-US" dirty="0" smtClean="0">
                <a:ea typeface="ＭＳ Ｐゴシック" pitchFamily="34" charset="-128"/>
              </a:rPr>
              <a:t>The assessments used in the course are </a:t>
            </a:r>
            <a:r>
              <a:rPr lang="en-US" dirty="0" err="1" smtClean="0">
                <a:ea typeface="ＭＳ Ｐゴシック" pitchFamily="34" charset="-128"/>
              </a:rPr>
              <a:t>homeworks</a:t>
            </a:r>
            <a:r>
              <a:rPr lang="en-US" dirty="0" smtClean="0">
                <a:ea typeface="ＭＳ Ｐゴシック" pitchFamily="34" charset="-128"/>
              </a:rPr>
              <a:t>, exams and a final. </a:t>
            </a:r>
          </a:p>
          <a:p>
            <a:pPr>
              <a:buFontTx/>
              <a:buChar char="-"/>
            </a:pPr>
            <a:r>
              <a:rPr lang="en-US" dirty="0" smtClean="0">
                <a:ea typeface="ＭＳ Ｐゴシック" pitchFamily="34" charset="-128"/>
              </a:rPr>
              <a:t>We have 17 homework assignments throughout the curriculum, that’s almost 1 per in-class day. Some of these </a:t>
            </a:r>
            <a:r>
              <a:rPr lang="en-US" dirty="0" err="1" smtClean="0">
                <a:ea typeface="ＭＳ Ｐゴシック" pitchFamily="34" charset="-128"/>
              </a:rPr>
              <a:t>homeworks</a:t>
            </a:r>
            <a:r>
              <a:rPr lang="en-US" dirty="0" smtClean="0">
                <a:ea typeface="ＭＳ Ｐゴシック" pitchFamily="34" charset="-128"/>
              </a:rPr>
              <a:t> are just reading questions…asking the students to read from their “textbook” and answer some questions based on the readings. Most of the homework assignments reinforce ideas from the in-class activities. For example, students might have to run a randomization test for a different set of data and answer conceptual questions based on what they learned in class. </a:t>
            </a:r>
          </a:p>
          <a:p>
            <a:pPr>
              <a:buFontTx/>
              <a:buChar char="-"/>
            </a:pPr>
            <a:r>
              <a:rPr lang="en-US" dirty="0" smtClean="0">
                <a:ea typeface="ＭＳ Ｐゴシック" pitchFamily="34" charset="-128"/>
              </a:rPr>
              <a:t>There is a total of 5 exams. 3 of those exams are group exams and 2 are individual take-home exams. We used to have all individual one semester, and then we tried all group another semester, but it is actually a balance of both that we really like. Since our class uses the cooperative group structure to learn new ideas and materials, it seems appropriate to build in a group test within the course. This emphasized the positive interdependence and …within the groups. What we realized through the semesters is we also need an individual accountability as well, so that is where the individual exams come into play. There is 1 group exam and 1 individual exam in both Units 1 and 2, and then just 1 group exam in Unit 3. </a:t>
            </a:r>
          </a:p>
          <a:p>
            <a:pPr>
              <a:buFontTx/>
              <a:buChar char="-"/>
            </a:pPr>
            <a:r>
              <a:rPr lang="en-US" dirty="0" smtClean="0">
                <a:ea typeface="ＭＳ Ｐゴシック" pitchFamily="34" charset="-128"/>
              </a:rPr>
              <a:t>Lastly, there are final assessments. GOALS assessment gets at basic statistical knowledge that every intro student should know when they leave the course (not just CATALST students). There is the Affect survey that measures student attitudes and interest about statistics. And the MOST assessment tries to assess students’ statistical thinking...having them reason and think about the whole statistical investigative process and how they would solve a novel problem. </a:t>
            </a:r>
          </a:p>
          <a:p>
            <a:pPr>
              <a:buFontTx/>
              <a:buChar char="-"/>
            </a:pPr>
            <a:r>
              <a:rPr lang="en-US" b="1" dirty="0" smtClean="0">
                <a:ea typeface="ＭＳ Ｐゴシック" pitchFamily="34" charset="-128"/>
              </a:rPr>
              <a:t>These final assessments are part of the summative evaluation for the CATALST grant…</a:t>
            </a:r>
          </a:p>
          <a:p>
            <a:endParaRPr lang="en-US" dirty="0" smtClean="0"/>
          </a:p>
          <a:p>
            <a:endParaRPr lang="en-US" dirty="0" smtClean="0">
              <a:ea typeface="ＭＳ Ｐゴシック" pitchFamily="34" charset="-128"/>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18CB0C-097A-4FD5-955B-19D0F6BF034B}" type="slidenum">
              <a:rPr lang="en-US" sz="1200"/>
              <a:pPr eaLnBrk="1" hangingPunct="1"/>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2:03 PM – 3 minutes (REBEKAH starts, LAURA LE is in the middle, LAURA</a:t>
            </a:r>
            <a:r>
              <a:rPr lang="en-US" baseline="0" dirty="0" smtClean="0">
                <a:ea typeface="ＭＳ Ｐゴシック" pitchFamily="34" charset="-128"/>
              </a:rPr>
              <a:t> Z. finishes</a:t>
            </a:r>
            <a:r>
              <a:rPr lang="en-US" dirty="0" smtClean="0">
                <a:ea typeface="ＭＳ Ｐゴシック" pitchFamily="34"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r>
              <a:rPr lang="en-US" dirty="0" smtClean="0">
                <a:ea typeface="ＭＳ Ｐゴシック" pitchFamily="34" charset="-128"/>
              </a:rPr>
              <a:t> - Give our unique backgrounds (individually)</a:t>
            </a:r>
          </a:p>
          <a:p>
            <a:endParaRPr lang="en-US" dirty="0" smtClean="0">
              <a:ea typeface="ＭＳ Ｐゴシック" pitchFamily="34" charset="-128"/>
            </a:endParaRPr>
          </a:p>
          <a:p>
            <a:r>
              <a:rPr lang="en-US" baseline="0" dirty="0" smtClean="0">
                <a:ea typeface="ＭＳ Ｐゴシック" pitchFamily="34" charset="-128"/>
              </a:rPr>
              <a:t> </a:t>
            </a:r>
            <a:r>
              <a:rPr lang="en-US" dirty="0" smtClean="0">
                <a:ea typeface="ＭＳ Ｐゴシック" pitchFamily="34" charset="-128"/>
              </a:rPr>
              <a:t>- Mention that we</a:t>
            </a:r>
            <a:r>
              <a:rPr lang="en-US" altLang="en-US" dirty="0" smtClean="0">
                <a:ea typeface="ＭＳ Ｐゴシック" pitchFamily="34" charset="-128"/>
              </a:rPr>
              <a:t>’</a:t>
            </a:r>
            <a:r>
              <a:rPr lang="en-US" dirty="0" smtClean="0">
                <a:ea typeface="ＭＳ Ｐゴシック" pitchFamily="34" charset="-128"/>
              </a:rPr>
              <a:t>re grad students in stat </a:t>
            </a:r>
            <a:r>
              <a:rPr lang="en-US" dirty="0" err="1" smtClean="0">
                <a:ea typeface="ＭＳ Ｐゴシック" pitchFamily="34" charset="-128"/>
              </a:rPr>
              <a:t>ed</a:t>
            </a:r>
            <a:endParaRPr lang="en-US" dirty="0" smtClean="0">
              <a:ea typeface="ＭＳ Ｐゴシック" pitchFamily="34" charset="-128"/>
            </a:endParaRPr>
          </a:p>
          <a:p>
            <a:r>
              <a:rPr lang="en-US" dirty="0" smtClean="0">
                <a:ea typeface="ＭＳ Ｐゴシック" pitchFamily="34" charset="-128"/>
              </a:rPr>
              <a:t> - We have all been involved in the development of the curriculum</a:t>
            </a:r>
          </a:p>
          <a:p>
            <a:r>
              <a:rPr lang="en-US" dirty="0" smtClean="0">
                <a:ea typeface="ＭＳ Ｐゴシック" pitchFamily="34" charset="-128"/>
              </a:rPr>
              <a:t> - We have all taught the CATALST course multiple times</a:t>
            </a:r>
          </a:p>
          <a:p>
            <a:r>
              <a:rPr lang="en-US" dirty="0" smtClean="0">
                <a:ea typeface="ＭＳ Ｐゴシック" pitchFamily="34" charset="-128"/>
              </a:rPr>
              <a:t> - We are part of a teaching team that meets regularly</a:t>
            </a:r>
          </a:p>
          <a:p>
            <a:r>
              <a:rPr lang="en-US" dirty="0" smtClean="0">
                <a:ea typeface="ＭＳ Ｐゴシック" pitchFamily="34" charset="-128"/>
              </a:rPr>
              <a:t> - Mention Joan, Bob &amp; Andy</a:t>
            </a: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9D542E-D19A-4BEC-8FD7-A414EDB10415}" type="slidenum">
              <a:rPr lang="en-US" sz="1200"/>
              <a:pPr eaLnBrk="1" hangingPunct="1"/>
              <a:t>6</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3:50 – 30 seconds</a:t>
            </a:r>
            <a:r>
              <a:rPr lang="en-US" baseline="0" dirty="0" smtClean="0">
                <a:ea typeface="ＭＳ Ｐゴシック" pitchFamily="34" charset="-128"/>
              </a:rPr>
              <a:t> (LAURA LE)</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Introduce Sheila Weaver</a:t>
            </a:r>
          </a:p>
          <a:p>
            <a:endParaRPr lang="en-US" dirty="0" smtClean="0">
              <a:ea typeface="ＭＳ Ｐゴシック" pitchFamily="34" charset="-128"/>
            </a:endParaRPr>
          </a:p>
          <a:p>
            <a:endParaRPr lang="en-US" dirty="0" smtClean="0">
              <a:ea typeface="ＭＳ Ｐゴシック" pitchFamily="34" charset="-128"/>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30E832-ACB7-433E-B6BC-06001CF25574}" type="slidenum">
              <a:rPr lang="en-US" sz="1200"/>
              <a:pPr eaLnBrk="1" hangingPunct="1"/>
              <a:t>60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3:50 – 30 seconds</a:t>
            </a:r>
            <a:r>
              <a:rPr lang="en-US" baseline="0" dirty="0" smtClean="0">
                <a:ea typeface="ＭＳ Ｐゴシック" pitchFamily="34" charset="-128"/>
              </a:rPr>
              <a:t> (LAURA LE)</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Introduce Sheila Weaver</a:t>
            </a:r>
          </a:p>
          <a:p>
            <a:endParaRPr lang="en-US" dirty="0" smtClean="0">
              <a:ea typeface="ＭＳ Ｐゴシック" pitchFamily="34" charset="-128"/>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30E832-ACB7-433E-B6BC-06001CF25574}" type="slidenum">
              <a:rPr lang="en-US" sz="1200"/>
              <a:pPr eaLnBrk="1" hangingPunct="1"/>
              <a:t>61</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3:51 – 5 minutes (SHEILA)</a:t>
            </a:r>
          </a:p>
          <a:p>
            <a:endParaRPr lang="en-US" dirty="0" smtClean="0">
              <a:ea typeface="ＭＳ Ｐゴシック" pitchFamily="34" charset="-128"/>
            </a:endParaRPr>
          </a:p>
          <a:p>
            <a:r>
              <a:rPr lang="en-US" dirty="0" smtClean="0">
                <a:ea typeface="ＭＳ Ｐゴシック" pitchFamily="34" charset="-128"/>
              </a:rPr>
              <a:t>Other possible questions to ask her:</a:t>
            </a:r>
          </a:p>
          <a:p>
            <a:pPr lvl="1"/>
            <a:r>
              <a:rPr lang="en-US" dirty="0" smtClean="0"/>
              <a:t>What were your expectations going into the course?</a:t>
            </a:r>
          </a:p>
          <a:p>
            <a:pPr lvl="1"/>
            <a:r>
              <a:rPr lang="en-US" dirty="0" smtClean="0"/>
              <a:t>What has it been like to teach it?</a:t>
            </a:r>
          </a:p>
          <a:p>
            <a:pPr lvl="1"/>
            <a:r>
              <a:rPr lang="en-US" dirty="0" smtClean="0"/>
              <a:t>Was anything surprising to you?</a:t>
            </a:r>
          </a:p>
          <a:p>
            <a:pPr lvl="1"/>
            <a:r>
              <a:rPr lang="en-US" dirty="0" smtClean="0"/>
              <a:t>What went well? What would you do differently?</a:t>
            </a:r>
          </a:p>
          <a:p>
            <a:endParaRPr lang="en-US" dirty="0" smtClean="0">
              <a:ea typeface="ＭＳ Ｐゴシック" pitchFamily="34" charset="-128"/>
            </a:endParaRPr>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E0FC9F-D0ED-4CE9-9994-BB216A1CAE22}" type="slidenum">
              <a:rPr lang="en-US" sz="1200"/>
              <a:pPr eaLnBrk="1" hangingPunct="1"/>
              <a:t>62</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5 minutes each (probably less – it depends on how things are going)</a:t>
            </a:r>
          </a:p>
          <a:p>
            <a:r>
              <a:rPr lang="en-US" dirty="0" smtClean="0">
                <a:ea typeface="ＭＳ Ｐゴシック" pitchFamily="34" charset="-128"/>
              </a:rPr>
              <a:t>LAURA 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REBEKAH</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LAURA Z.</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r>
              <a:rPr lang="en-US" dirty="0" smtClean="0">
                <a:ea typeface="ＭＳ Ｐゴシック" pitchFamily="34" charset="-128"/>
              </a:rPr>
              <a:t>Mention that all of the materials are meant</a:t>
            </a:r>
            <a:r>
              <a:rPr lang="en-US" baseline="0" dirty="0" smtClean="0">
                <a:ea typeface="ＭＳ Ｐゴシック" pitchFamily="34" charset="-128"/>
              </a:rPr>
              <a:t> to be used TOGETHER, not just one thing here or there.</a:t>
            </a:r>
            <a:endParaRPr lang="en-US" dirty="0" smtClean="0">
              <a:ea typeface="ＭＳ Ｐゴシック" pitchFamily="34" charset="-128"/>
            </a:endParaRPr>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8443511-32EB-4EAC-80A5-2A67B7EF8BBD}" type="slidenum">
              <a:rPr lang="en-US" sz="1200"/>
              <a:pPr eaLnBrk="1" hangingPunct="1"/>
              <a:t>63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LAURA Z.</a:t>
            </a:r>
          </a:p>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64</a:t>
            </a:fld>
            <a:endParaRPr lang="en-US"/>
          </a:p>
        </p:txBody>
      </p:sp>
    </p:spTree>
    <p:extLst>
      <p:ext uri="{BB962C8B-B14F-4D97-AF65-F5344CB8AC3E}">
        <p14:creationId xmlns:p14="http://schemas.microsoft.com/office/powerpoint/2010/main" val="18623488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65</a:t>
            </a:fld>
            <a:endParaRPr lang="en-US"/>
          </a:p>
        </p:txBody>
      </p:sp>
    </p:spTree>
    <p:extLst>
      <p:ext uri="{BB962C8B-B14F-4D97-AF65-F5344CB8AC3E}">
        <p14:creationId xmlns:p14="http://schemas.microsoft.com/office/powerpoint/2010/main" val="30942829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LAURA Z.</a:t>
            </a:r>
          </a:p>
          <a:p>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66</a:t>
            </a:fld>
            <a:endParaRPr lang="en-US"/>
          </a:p>
        </p:txBody>
      </p:sp>
    </p:spTree>
    <p:extLst>
      <p:ext uri="{BB962C8B-B14F-4D97-AF65-F5344CB8AC3E}">
        <p14:creationId xmlns:p14="http://schemas.microsoft.com/office/powerpoint/2010/main" val="7028707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LE</a:t>
            </a:r>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67</a:t>
            </a:fld>
            <a:endParaRPr lang="en-US"/>
          </a:p>
        </p:txBody>
      </p:sp>
    </p:spTree>
    <p:extLst>
      <p:ext uri="{BB962C8B-B14F-4D97-AF65-F5344CB8AC3E}">
        <p14:creationId xmlns:p14="http://schemas.microsoft.com/office/powerpoint/2010/main" val="30020029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REBEKAH</a:t>
            </a:r>
            <a:endParaRPr lang="en-US" dirty="0"/>
          </a:p>
        </p:txBody>
      </p:sp>
      <p:sp>
        <p:nvSpPr>
          <p:cNvPr id="4" name="Slide Number Placeholder 3"/>
          <p:cNvSpPr>
            <a:spLocks noGrp="1"/>
          </p:cNvSpPr>
          <p:nvPr>
            <p:ph type="sldNum" sz="quarter" idx="10"/>
          </p:nvPr>
        </p:nvSpPr>
        <p:spPr/>
        <p:txBody>
          <a:bodyPr/>
          <a:lstStyle/>
          <a:p>
            <a:fld id="{AD1F909E-25C1-4510-B34E-DDA9D57FD164}" type="slidenum">
              <a:rPr lang="en-US" smtClean="0"/>
              <a:pPr/>
              <a:t>68</a:t>
            </a:fld>
            <a:endParaRPr lang="en-US"/>
          </a:p>
        </p:txBody>
      </p:sp>
    </p:spTree>
    <p:extLst>
      <p:ext uri="{BB962C8B-B14F-4D97-AF65-F5344CB8AC3E}">
        <p14:creationId xmlns:p14="http://schemas.microsoft.com/office/powerpoint/2010/main" val="49842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2:06 PM – 1 minute (LAURA Z.)</a:t>
            </a:r>
          </a:p>
          <a:p>
            <a:endParaRPr lang="en-US" baseline="0" dirty="0" smtClean="0">
              <a:ea typeface="ＭＳ Ｐゴシック" pitchFamily="34" charset="-128"/>
            </a:endParaRPr>
          </a:p>
          <a:p>
            <a:r>
              <a:rPr lang="en-US" baseline="0" dirty="0" smtClean="0">
                <a:ea typeface="ＭＳ Ｐゴシック" pitchFamily="34" charset="-128"/>
              </a:rPr>
              <a:t>These are the CATALST collaborators who have worked with us for many years. They have helped us to brainstorm, write materials, and revise the materials over and over again. </a:t>
            </a:r>
            <a:r>
              <a:rPr lang="en-US" baseline="0" dirty="0" smtClean="0">
                <a:ea typeface="ＭＳ Ｐゴシック" pitchFamily="34" charset="-128"/>
                <a:sym typeface="Wingdings"/>
              </a:rPr>
              <a:t></a:t>
            </a:r>
            <a:endParaRPr lang="en-US" baseline="0" dirty="0" smtClean="0">
              <a:ea typeface="ＭＳ Ｐゴシック" pitchFamily="34" charset="-128"/>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188E5F-28D6-4AB2-B9D5-F4B76B2B2961}"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2:07 PM – 1 minute (LAURA Z.)</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These are the</a:t>
            </a:r>
            <a:r>
              <a:rPr lang="en-US" baseline="0" dirty="0" smtClean="0">
                <a:ea typeface="ＭＳ Ｐゴシック" pitchFamily="34" charset="-128"/>
              </a:rPr>
              <a:t> CATALST collaborators who have taught a CATALST course at some point this academic year.</a:t>
            </a:r>
            <a:endParaRPr lang="en-US" dirty="0" smtClean="0">
              <a:ea typeface="ＭＳ Ｐゴシック" pitchFamily="34" charset="-128"/>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188E5F-28D6-4AB2-B9D5-F4B76B2B2961}"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2:08 PM – 1 minute (LAURA Z.)</a:t>
            </a:r>
          </a:p>
          <a:p>
            <a:pPr eaLnBrk="1" hangingPunct="1">
              <a:spcBef>
                <a:spcPct val="0"/>
              </a:spcBef>
            </a:pPr>
            <a:endParaRPr lang="en-US" b="1" dirty="0" smtClean="0">
              <a:ea typeface="ＭＳ Ｐゴシック" pitchFamily="34" charset="-128"/>
            </a:endParaRPr>
          </a:p>
          <a:p>
            <a:pPr eaLnBrk="1" hangingPunct="1">
              <a:spcBef>
                <a:spcPct val="0"/>
              </a:spcBef>
            </a:pPr>
            <a:r>
              <a:rPr lang="en-US" dirty="0" smtClean="0">
                <a:ea typeface="ＭＳ Ｐゴシック" pitchFamily="34" charset="-128"/>
              </a:rPr>
              <a:t>LAURA Z.</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*Don’t wait’ too long here.</a:t>
            </a:r>
            <a:r>
              <a:rPr lang="en-US" b="1" baseline="0" dirty="0" smtClean="0">
                <a:ea typeface="ＭＳ Ｐゴシック" pitchFamily="34" charset="-128"/>
              </a:rPr>
              <a:t> Touch on main points briefly.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TISE = Technology Innovations in Statistics Education 2007</a:t>
            </a:r>
          </a:p>
          <a:p>
            <a:pPr eaLnBrk="1" hangingPunct="1">
              <a:spcBef>
                <a:spcPct val="0"/>
              </a:spcBef>
            </a:pPr>
            <a:r>
              <a:rPr lang="en-US" b="1" dirty="0" smtClean="0">
                <a:ea typeface="ＭＳ Ｐゴシック" pitchFamily="34" charset="-128"/>
              </a:rPr>
              <a:t>2005 was his plenary talk at USCOTS</a:t>
            </a:r>
            <a:endParaRPr lang="en-US" dirty="0" smtClean="0">
              <a:ea typeface="ＭＳ Ｐゴシック" pitchFamily="34"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6A0B1F-2843-4E92-B806-4B7F96FDC6D1}"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UofM-4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0175"/>
            <a:ext cx="91455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685800" y="914400"/>
            <a:ext cx="7772400" cy="11430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29932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72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81000"/>
            <a:ext cx="2171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67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1319AE-D8DE-491E-934D-265FCEE52C5D}" type="slidenum">
              <a:rPr lang="en-US"/>
              <a:pPr/>
              <a:t>‹#›</a:t>
            </a:fld>
            <a:endParaRPr lang="en-US"/>
          </a:p>
        </p:txBody>
      </p:sp>
    </p:spTree>
    <p:extLst>
      <p:ext uri="{BB962C8B-B14F-4D97-AF65-F5344CB8AC3E}">
        <p14:creationId xmlns:p14="http://schemas.microsoft.com/office/powerpoint/2010/main" val="412485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8EF3F7-AA84-4DAF-9B23-69FBE8EE6D42}" type="slidenum">
              <a:rPr lang="en-US"/>
              <a:pPr/>
              <a:t>‹#›</a:t>
            </a:fld>
            <a:endParaRPr lang="en-US"/>
          </a:p>
        </p:txBody>
      </p:sp>
    </p:spTree>
    <p:extLst>
      <p:ext uri="{BB962C8B-B14F-4D97-AF65-F5344CB8AC3E}">
        <p14:creationId xmlns:p14="http://schemas.microsoft.com/office/powerpoint/2010/main" val="316668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C1E894-5C18-4A02-AB7E-1F9B0E703926}" type="slidenum">
              <a:rPr lang="en-US"/>
              <a:pPr/>
              <a:t>‹#›</a:t>
            </a:fld>
            <a:endParaRPr lang="en-US"/>
          </a:p>
        </p:txBody>
      </p:sp>
    </p:spTree>
    <p:extLst>
      <p:ext uri="{BB962C8B-B14F-4D97-AF65-F5344CB8AC3E}">
        <p14:creationId xmlns:p14="http://schemas.microsoft.com/office/powerpoint/2010/main" val="391994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9592B6-9631-4106-BA5E-22F1628CD20E}" type="slidenum">
              <a:rPr lang="en-US"/>
              <a:pPr/>
              <a:t>‹#›</a:t>
            </a:fld>
            <a:endParaRPr lang="en-US"/>
          </a:p>
        </p:txBody>
      </p:sp>
    </p:spTree>
    <p:extLst>
      <p:ext uri="{BB962C8B-B14F-4D97-AF65-F5344CB8AC3E}">
        <p14:creationId xmlns:p14="http://schemas.microsoft.com/office/powerpoint/2010/main" val="273083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80CBF82-18C4-4BE3-9C91-DC44E7E702ED}" type="slidenum">
              <a:rPr lang="en-US"/>
              <a:pPr/>
              <a:t>‹#›</a:t>
            </a:fld>
            <a:endParaRPr lang="en-US"/>
          </a:p>
        </p:txBody>
      </p:sp>
    </p:spTree>
    <p:extLst>
      <p:ext uri="{BB962C8B-B14F-4D97-AF65-F5344CB8AC3E}">
        <p14:creationId xmlns:p14="http://schemas.microsoft.com/office/powerpoint/2010/main" val="299529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2F794FE-36AF-4E90-A5C0-AEA029B1D8C1}" type="slidenum">
              <a:rPr lang="en-US"/>
              <a:pPr/>
              <a:t>‹#›</a:t>
            </a:fld>
            <a:endParaRPr lang="en-US"/>
          </a:p>
        </p:txBody>
      </p:sp>
    </p:spTree>
    <p:extLst>
      <p:ext uri="{BB962C8B-B14F-4D97-AF65-F5344CB8AC3E}">
        <p14:creationId xmlns:p14="http://schemas.microsoft.com/office/powerpoint/2010/main" val="3422604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28D659E-BDB5-4DB5-A630-1FB20DA74875}" type="slidenum">
              <a:rPr lang="en-US"/>
              <a:pPr/>
              <a:t>‹#›</a:t>
            </a:fld>
            <a:endParaRPr lang="en-US"/>
          </a:p>
        </p:txBody>
      </p:sp>
    </p:spTree>
    <p:extLst>
      <p:ext uri="{BB962C8B-B14F-4D97-AF65-F5344CB8AC3E}">
        <p14:creationId xmlns:p14="http://schemas.microsoft.com/office/powerpoint/2010/main" val="3158967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366DB2-365E-43B2-B6A5-FDCBD73ECBC2}" type="slidenum">
              <a:rPr lang="en-US"/>
              <a:pPr/>
              <a:t>‹#›</a:t>
            </a:fld>
            <a:endParaRPr lang="en-US"/>
          </a:p>
        </p:txBody>
      </p:sp>
    </p:spTree>
    <p:extLst>
      <p:ext uri="{BB962C8B-B14F-4D97-AF65-F5344CB8AC3E}">
        <p14:creationId xmlns:p14="http://schemas.microsoft.com/office/powerpoint/2010/main" val="6061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4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614E0C-FAB5-46CE-A066-EAF5A31D2072}" type="slidenum">
              <a:rPr lang="en-US"/>
              <a:pPr/>
              <a:t>‹#›</a:t>
            </a:fld>
            <a:endParaRPr lang="en-US"/>
          </a:p>
        </p:txBody>
      </p:sp>
    </p:spTree>
    <p:extLst>
      <p:ext uri="{BB962C8B-B14F-4D97-AF65-F5344CB8AC3E}">
        <p14:creationId xmlns:p14="http://schemas.microsoft.com/office/powerpoint/2010/main" val="2690923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F436AC-E7DC-4CC9-85CF-B2FF4F24651A}" type="slidenum">
              <a:rPr lang="en-US"/>
              <a:pPr/>
              <a:t>‹#›</a:t>
            </a:fld>
            <a:endParaRPr lang="en-US"/>
          </a:p>
        </p:txBody>
      </p:sp>
    </p:spTree>
    <p:extLst>
      <p:ext uri="{BB962C8B-B14F-4D97-AF65-F5344CB8AC3E}">
        <p14:creationId xmlns:p14="http://schemas.microsoft.com/office/powerpoint/2010/main" val="313007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29E3EC-77AF-47A9-9A24-D9BB055A429A}" type="slidenum">
              <a:rPr lang="en-US"/>
              <a:pPr/>
              <a:t>‹#›</a:t>
            </a:fld>
            <a:endParaRPr lang="en-US"/>
          </a:p>
        </p:txBody>
      </p:sp>
    </p:spTree>
    <p:extLst>
      <p:ext uri="{BB962C8B-B14F-4D97-AF65-F5344CB8AC3E}">
        <p14:creationId xmlns:p14="http://schemas.microsoft.com/office/powerpoint/2010/main" val="313723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9329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22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971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675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6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72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29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ofM-4_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3810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28600" y="1447800"/>
            <a:ext cx="868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26"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hf sldNum="0" hdr="0" ftr="0" dt="0"/>
  <p:txStyles>
    <p:titleStyle>
      <a:lvl1pPr algn="l" rtl="0" eaLnBrk="0" fontAlgn="base" hangingPunct="0">
        <a:spcBef>
          <a:spcPct val="0"/>
        </a:spcBef>
        <a:spcAft>
          <a:spcPct val="0"/>
        </a:spcAft>
        <a:defRPr sz="4400">
          <a:solidFill>
            <a:srgbClr val="7A0019"/>
          </a:solidFill>
          <a:latin typeface="+mj-lt"/>
          <a:ea typeface="+mj-ea"/>
          <a:cs typeface="+mj-cs"/>
        </a:defRPr>
      </a:lvl1pPr>
      <a:lvl2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6pPr>
      <a:lvl7pPr marL="9144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7pPr>
      <a:lvl8pPr marL="13716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8pPr>
      <a:lvl9pPr marL="18288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7A0019"/>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7A0019"/>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7A0019"/>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7A0019"/>
        </a:buClr>
        <a:buChar char="»"/>
        <a:defRPr sz="2000">
          <a:solidFill>
            <a:schemeClr val="tx1"/>
          </a:solidFill>
          <a:latin typeface="+mn-lt"/>
          <a:ea typeface="+mn-ea"/>
        </a:defRPr>
      </a:lvl5pPr>
      <a:lvl6pPr marL="2514600" indent="-228600" algn="l" rtl="0" fontAlgn="base">
        <a:spcBef>
          <a:spcPct val="20000"/>
        </a:spcBef>
        <a:spcAft>
          <a:spcPct val="0"/>
        </a:spcAft>
        <a:buClr>
          <a:srgbClr val="7A0019"/>
        </a:buClr>
        <a:buChar char="»"/>
        <a:defRPr sz="2000">
          <a:solidFill>
            <a:schemeClr val="tx1"/>
          </a:solidFill>
          <a:latin typeface="+mn-lt"/>
          <a:ea typeface="+mn-ea"/>
        </a:defRPr>
      </a:lvl6pPr>
      <a:lvl7pPr marL="2971800" indent="-228600" algn="l" rtl="0" fontAlgn="base">
        <a:spcBef>
          <a:spcPct val="20000"/>
        </a:spcBef>
        <a:spcAft>
          <a:spcPct val="0"/>
        </a:spcAft>
        <a:buClr>
          <a:srgbClr val="7A0019"/>
        </a:buClr>
        <a:buChar char="»"/>
        <a:defRPr sz="2000">
          <a:solidFill>
            <a:schemeClr val="tx1"/>
          </a:solidFill>
          <a:latin typeface="+mn-lt"/>
          <a:ea typeface="+mn-ea"/>
        </a:defRPr>
      </a:lvl7pPr>
      <a:lvl8pPr marL="3429000" indent="-228600" algn="l" rtl="0" fontAlgn="base">
        <a:spcBef>
          <a:spcPct val="20000"/>
        </a:spcBef>
        <a:spcAft>
          <a:spcPct val="0"/>
        </a:spcAft>
        <a:buClr>
          <a:srgbClr val="7A0019"/>
        </a:buClr>
        <a:buChar char="»"/>
        <a:defRPr sz="2000">
          <a:solidFill>
            <a:schemeClr val="tx1"/>
          </a:solidFill>
          <a:latin typeface="+mn-lt"/>
          <a:ea typeface="+mn-ea"/>
        </a:defRPr>
      </a:lvl8pPr>
      <a:lvl9pPr marL="3886200" indent="-228600" algn="l" rtl="0" fontAlgn="base">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BA568816-8F45-442E-8DB0-6F67B729565C}"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One-child_poli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 Id="rId9"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jbg@umn.edu"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www.tc.umn.edu/~catalst/" TargetMode="Externa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533400" y="533400"/>
            <a:ext cx="8077200" cy="1981200"/>
          </a:xfrm>
        </p:spPr>
        <p:txBody>
          <a:bodyPr/>
          <a:lstStyle/>
          <a:p>
            <a:pPr eaLnBrk="1" hangingPunct="1"/>
            <a:r>
              <a:rPr lang="en-US" sz="4000" dirty="0" smtClean="0"/>
              <a:t>A flavor of the CATALST Course: </a:t>
            </a:r>
            <a:br>
              <a:rPr lang="en-US" sz="4000" dirty="0" smtClean="0"/>
            </a:br>
            <a:r>
              <a:rPr lang="en-US" sz="4000" dirty="0" smtClean="0"/>
              <a:t>Using randomization-based methods in an introductory statistics course</a:t>
            </a:r>
          </a:p>
        </p:txBody>
      </p:sp>
      <p:sp>
        <p:nvSpPr>
          <p:cNvPr id="28674" name="Rectangle 3"/>
          <p:cNvSpPr>
            <a:spLocks noGrp="1" noChangeArrowheads="1"/>
          </p:cNvSpPr>
          <p:nvPr>
            <p:ph type="subTitle" idx="4294967295"/>
          </p:nvPr>
        </p:nvSpPr>
        <p:spPr>
          <a:xfrm>
            <a:off x="1371600" y="3886200"/>
            <a:ext cx="6400800" cy="1752600"/>
          </a:xfrm>
          <a:solidFill>
            <a:srgbClr val="FFFFFF"/>
          </a:solidFill>
          <a:ln>
            <a:solidFill>
              <a:srgbClr val="000000"/>
            </a:solidFill>
            <a:miter lim="800000"/>
            <a:headEnd/>
            <a:tailEnd/>
          </a:ln>
        </p:spPr>
        <p:txBody>
          <a:bodyPr/>
          <a:lstStyle/>
          <a:p>
            <a:pPr marL="0" indent="0" algn="ctr">
              <a:buFontTx/>
              <a:buNone/>
            </a:pPr>
            <a:r>
              <a:rPr lang="en-US" sz="2400" dirty="0" smtClean="0">
                <a:latin typeface="Candara"/>
                <a:cs typeface="Candara"/>
              </a:rPr>
              <a:t>Rebekah Isaak, Laura Le, and Laura Ziegler</a:t>
            </a:r>
          </a:p>
          <a:p>
            <a:pPr marL="0" indent="0" algn="ctr">
              <a:buFontTx/>
              <a:buNone/>
            </a:pPr>
            <a:r>
              <a:rPr lang="en-US" sz="1800" dirty="0" smtClean="0">
                <a:latin typeface="Candara"/>
                <a:cs typeface="Candara"/>
              </a:rPr>
              <a:t>with help from Joan Garfield, Andrew </a:t>
            </a:r>
            <a:r>
              <a:rPr lang="en-US" sz="1800" dirty="0" err="1" smtClean="0">
                <a:latin typeface="Candara"/>
                <a:cs typeface="Candara"/>
              </a:rPr>
              <a:t>Zieffler</a:t>
            </a:r>
            <a:r>
              <a:rPr lang="en-US" sz="1800" dirty="0" smtClean="0">
                <a:latin typeface="Candara"/>
                <a:cs typeface="Candara"/>
              </a:rPr>
              <a:t>, </a:t>
            </a:r>
          </a:p>
          <a:p>
            <a:pPr marL="0" indent="0" algn="ctr">
              <a:buFontTx/>
              <a:buNone/>
            </a:pPr>
            <a:r>
              <a:rPr lang="en-US" sz="1800" dirty="0" smtClean="0">
                <a:latin typeface="Candara"/>
                <a:cs typeface="Candara"/>
              </a:rPr>
              <a:t>and Robert </a:t>
            </a:r>
            <a:r>
              <a:rPr lang="en-US" sz="1800" dirty="0" err="1" smtClean="0">
                <a:latin typeface="Candara"/>
                <a:cs typeface="Candara"/>
              </a:rPr>
              <a:t>delMas</a:t>
            </a:r>
            <a:endParaRPr lang="en-US" sz="1800" dirty="0" smtClean="0">
              <a:latin typeface="Candara"/>
              <a:cs typeface="Candara"/>
            </a:endParaRPr>
          </a:p>
          <a:p>
            <a:pPr marL="0" indent="0" algn="ctr">
              <a:buFontTx/>
              <a:buNone/>
            </a:pPr>
            <a:r>
              <a:rPr lang="en-US" sz="1800" b="1" dirty="0" smtClean="0">
                <a:latin typeface="Candara"/>
                <a:cs typeface="Candara"/>
              </a:rPr>
              <a:t> </a:t>
            </a:r>
            <a:r>
              <a:rPr lang="en-US" sz="2000" dirty="0" smtClean="0">
                <a:latin typeface="Candara"/>
                <a:cs typeface="Candara"/>
              </a:rPr>
              <a:t>Funded by NSF DUE-0814433 </a:t>
            </a:r>
          </a:p>
          <a:p>
            <a:pPr marL="0" indent="0" algn="ctr">
              <a:buFontTx/>
              <a:buNone/>
            </a:pPr>
            <a:endParaRPr lang="en-US" sz="2400" b="1" dirty="0" smtClean="0">
              <a:latin typeface="Calisto MT" pitchFamily="18" charset="0"/>
            </a:endParaRPr>
          </a:p>
          <a:p>
            <a:pPr marL="0" indent="0" algn="ctr" eaLnBrk="1" hangingPunct="1">
              <a:buFontTx/>
              <a:buNone/>
            </a:pPr>
            <a:r>
              <a:rPr lang="en-US" sz="2400" dirty="0" smtClean="0"/>
              <a:t> </a:t>
            </a:r>
          </a:p>
        </p:txBody>
      </p:sp>
      <p:sp>
        <p:nvSpPr>
          <p:cNvPr id="28675" name="TextBox 3"/>
          <p:cNvSpPr txBox="1">
            <a:spLocks noChangeArrowheads="1"/>
          </p:cNvSpPr>
          <p:nvPr/>
        </p:nvSpPr>
        <p:spPr bwMode="auto">
          <a:xfrm>
            <a:off x="749300" y="2400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28600" y="228600"/>
            <a:ext cx="8686800" cy="762000"/>
          </a:xfrm>
        </p:spPr>
        <p:txBody>
          <a:bodyPr/>
          <a:lstStyle/>
          <a:p>
            <a:r>
              <a:rPr lang="en-US" dirty="0" smtClean="0"/>
              <a:t>Cooking in Introductory Statistics</a:t>
            </a:r>
          </a:p>
        </p:txBody>
      </p:sp>
      <p:sp>
        <p:nvSpPr>
          <p:cNvPr id="36866" name="Content Placeholder 2"/>
          <p:cNvSpPr>
            <a:spLocks noGrp="1"/>
          </p:cNvSpPr>
          <p:nvPr>
            <p:ph idx="1"/>
          </p:nvPr>
        </p:nvSpPr>
        <p:spPr>
          <a:xfrm>
            <a:off x="2286000" y="1447800"/>
            <a:ext cx="6629400" cy="4419600"/>
          </a:xfrm>
        </p:spPr>
        <p:txBody>
          <a:bodyPr/>
          <a:lstStyle/>
          <a:p>
            <a:r>
              <a:rPr lang="en-US" sz="2800" dirty="0" smtClean="0">
                <a:latin typeface="Candara"/>
                <a:cs typeface="Candara"/>
              </a:rPr>
              <a:t>CATALST teaches students to cook </a:t>
            </a:r>
            <a:br>
              <a:rPr lang="en-US" sz="2800" dirty="0" smtClean="0">
                <a:latin typeface="Candara"/>
                <a:cs typeface="Candara"/>
              </a:rPr>
            </a:br>
            <a:r>
              <a:rPr lang="en-US" sz="2800" dirty="0" smtClean="0">
                <a:latin typeface="Candara"/>
                <a:cs typeface="Candara"/>
              </a:rPr>
              <a:t>(i.e., do statistics and think statistically)</a:t>
            </a:r>
          </a:p>
          <a:p>
            <a:r>
              <a:rPr lang="en-US" sz="2800" dirty="0" smtClean="0">
                <a:latin typeface="Candara"/>
                <a:cs typeface="Candara"/>
              </a:rPr>
              <a:t>The general </a:t>
            </a:r>
            <a:r>
              <a:rPr lang="ja-JP" altLang="en-US" sz="2800" dirty="0" smtClean="0">
                <a:latin typeface="Candara"/>
                <a:cs typeface="Candara"/>
              </a:rPr>
              <a:t>“</a:t>
            </a:r>
            <a:r>
              <a:rPr lang="en-US" altLang="ja-JP" sz="2800" dirty="0" smtClean="0">
                <a:latin typeface="Candara"/>
                <a:cs typeface="Candara"/>
              </a:rPr>
              <a:t>cooking</a:t>
            </a:r>
            <a:r>
              <a:rPr lang="ja-JP" altLang="en-US" sz="2800" dirty="0" smtClean="0">
                <a:latin typeface="Candara"/>
                <a:cs typeface="Candara"/>
              </a:rPr>
              <a:t>”</a:t>
            </a:r>
            <a:r>
              <a:rPr lang="en-US" altLang="ja-JP" sz="2800" dirty="0" smtClean="0">
                <a:latin typeface="Candara"/>
                <a:cs typeface="Candara"/>
              </a:rPr>
              <a:t> method is the exclusive use of simulation to carry out inferential analyses</a:t>
            </a:r>
          </a:p>
          <a:p>
            <a:r>
              <a:rPr lang="en-US" sz="2800" dirty="0" smtClean="0">
                <a:latin typeface="Candara"/>
                <a:cs typeface="Candara"/>
              </a:rPr>
              <a:t>Problems and activities require students to develop and apply this type of </a:t>
            </a:r>
            <a:r>
              <a:rPr lang="ja-JP" altLang="en-US" sz="2800" dirty="0" smtClean="0">
                <a:latin typeface="Candara"/>
                <a:cs typeface="Candara"/>
              </a:rPr>
              <a:t>“</a:t>
            </a:r>
            <a:r>
              <a:rPr lang="en-US" altLang="ja-JP" sz="2800" dirty="0" smtClean="0">
                <a:latin typeface="Candara"/>
                <a:cs typeface="Candara"/>
              </a:rPr>
              <a:t>cooking</a:t>
            </a:r>
            <a:r>
              <a:rPr lang="ja-JP" altLang="en-US" sz="2800" dirty="0" smtClean="0">
                <a:latin typeface="Candara"/>
                <a:cs typeface="Candara"/>
              </a:rPr>
              <a:t>”</a:t>
            </a:r>
            <a:endParaRPr lang="en-US" sz="2800" dirty="0" smtClean="0">
              <a:latin typeface="Candara"/>
              <a:cs typeface="Candara"/>
            </a:endParaRPr>
          </a:p>
        </p:txBody>
      </p:sp>
      <p:pic>
        <p:nvPicPr>
          <p:cNvPr id="2" name="Picture 1" descr="fd00267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81200"/>
            <a:ext cx="1697793" cy="3121256"/>
          </a:xfrm>
          <a:prstGeom prst="rect">
            <a:avLst/>
          </a:prstGeom>
        </p:spPr>
      </p:pic>
      <p:sp>
        <p:nvSpPr>
          <p:cNvPr id="5" name="TextBox 4"/>
          <p:cNvSpPr txBox="1"/>
          <p:nvPr/>
        </p:nvSpPr>
        <p:spPr>
          <a:xfrm>
            <a:off x="152400" y="5943600"/>
            <a:ext cx="6019800" cy="1446550"/>
          </a:xfrm>
          <a:prstGeom prst="rect">
            <a:avLst/>
          </a:prstGeom>
          <a:noFill/>
        </p:spPr>
        <p:txBody>
          <a:bodyPr wrap="square" rtlCol="0">
            <a:spAutoFit/>
          </a:bodyPr>
          <a:lstStyle/>
          <a:p>
            <a:pPr marL="0" lvl="1"/>
            <a:r>
              <a:rPr lang="en-US" sz="1400" dirty="0" err="1" smtClean="0"/>
              <a:t>Schoenfeld</a:t>
            </a:r>
            <a:r>
              <a:rPr lang="en-US" sz="1400" dirty="0" smtClean="0"/>
              <a:t>, A. H. (1998). Making mathematics and making pasta: From cookbook procedures to really cooking. In J. G. </a:t>
            </a:r>
            <a:r>
              <a:rPr lang="en-US" sz="1400" dirty="0" err="1" smtClean="0"/>
              <a:t>Greeno</a:t>
            </a:r>
            <a:r>
              <a:rPr lang="en-US" sz="1400" dirty="0" smtClean="0"/>
              <a:t> &amp; S. </a:t>
            </a:r>
            <a:r>
              <a:rPr lang="en-US" sz="1400" dirty="0" err="1" smtClean="0"/>
              <a:t>Golman</a:t>
            </a:r>
            <a:r>
              <a:rPr lang="en-US" sz="1400" dirty="0" smtClean="0"/>
              <a:t> (Eds.), </a:t>
            </a:r>
            <a:r>
              <a:rPr lang="en-US" sz="1400" i="1" dirty="0" smtClean="0"/>
              <a:t>Thinking practices: A symposium on mathematics and science learning</a:t>
            </a:r>
            <a:r>
              <a:rPr lang="en-US" sz="1400" dirty="0" smtClean="0"/>
              <a:t> (pp. 299-319). Hillsdale, NJ: Lawrence Erlbaum Associates.</a:t>
            </a:r>
          </a:p>
          <a:p>
            <a:pPr marL="0" lvl="1"/>
            <a:endParaRPr lang="en-US" sz="1400" u="sng" dirty="0" smtClean="0"/>
          </a:p>
          <a:p>
            <a:endParaRPr lang="en-US" dirty="0"/>
          </a:p>
        </p:txBody>
      </p:sp>
    </p:spTree>
    <p:extLst>
      <p:ext uri="{BB962C8B-B14F-4D97-AF65-F5344CB8AC3E}">
        <p14:creationId xmlns:p14="http://schemas.microsoft.com/office/powerpoint/2010/main" val="344059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C0C0C0"/>
                  </a:outerShdw>
                </a:effectLst>
              </a:rPr>
              <a:t>Radical Content</a:t>
            </a:r>
          </a:p>
        </p:txBody>
      </p:sp>
      <p:sp>
        <p:nvSpPr>
          <p:cNvPr id="37890" name="Content Placeholder 2"/>
          <p:cNvSpPr>
            <a:spLocks noGrp="1"/>
          </p:cNvSpPr>
          <p:nvPr>
            <p:ph idx="1"/>
          </p:nvPr>
        </p:nvSpPr>
        <p:spPr/>
        <p:txBody>
          <a:bodyPr/>
          <a:lstStyle/>
          <a:p>
            <a:r>
              <a:rPr lang="en-US" sz="2800" dirty="0" smtClean="0">
                <a:latin typeface="Candara"/>
                <a:cs typeface="Candara"/>
              </a:rPr>
              <a:t>New sequence of topics; building ideas of inference from first day</a:t>
            </a:r>
          </a:p>
          <a:p>
            <a:r>
              <a:rPr lang="en-US" sz="2800" dirty="0" smtClean="0">
                <a:latin typeface="Candara"/>
                <a:cs typeface="Candara"/>
              </a:rPr>
              <a:t>No </a:t>
            </a:r>
            <a:r>
              <a:rPr lang="en-US" sz="2800" i="1" dirty="0" smtClean="0">
                <a:latin typeface="Candara"/>
                <a:cs typeface="Candara"/>
              </a:rPr>
              <a:t>t</a:t>
            </a:r>
            <a:r>
              <a:rPr lang="en-US" sz="2800" dirty="0" smtClean="0">
                <a:latin typeface="Candara"/>
                <a:cs typeface="Candara"/>
              </a:rPr>
              <a:t>-tests; use of probability for simulation and modeling (</a:t>
            </a:r>
            <a:r>
              <a:rPr lang="en-US" sz="2800" dirty="0" err="1" smtClean="0">
                <a:latin typeface="Candara"/>
                <a:cs typeface="Candara"/>
              </a:rPr>
              <a:t>TinkerPlots</a:t>
            </a:r>
            <a:r>
              <a:rPr lang="en-US" sz="2800" dirty="0" smtClean="0">
                <a:latin typeface="Candara"/>
                <a:cs typeface="Candara"/>
              </a:rPr>
              <a:t>™) </a:t>
            </a:r>
          </a:p>
          <a:p>
            <a:r>
              <a:rPr lang="en-US" sz="2800" dirty="0" smtClean="0">
                <a:latin typeface="Candara"/>
                <a:cs typeface="Candara"/>
              </a:rPr>
              <a:t>A coherent curriculum that builds ideas of models, chance, simulated data</a:t>
            </a:r>
          </a:p>
          <a:p>
            <a:r>
              <a:rPr lang="en-US" sz="2800" dirty="0" smtClean="0">
                <a:latin typeface="Candara"/>
                <a:cs typeface="Candara"/>
              </a:rPr>
              <a:t>Immersion in statistical thinking</a:t>
            </a:r>
          </a:p>
          <a:p>
            <a:r>
              <a:rPr lang="ja-JP" altLang="en-US" sz="2800" dirty="0" smtClean="0">
                <a:latin typeface="Candara"/>
                <a:cs typeface="Candara"/>
              </a:rPr>
              <a:t>“</a:t>
            </a:r>
            <a:r>
              <a:rPr lang="en-US" altLang="ja-JP" sz="2800" dirty="0" smtClean="0">
                <a:latin typeface="Candara"/>
                <a:cs typeface="Candara"/>
              </a:rPr>
              <a:t>Textbook</a:t>
            </a:r>
            <a:r>
              <a:rPr lang="ja-JP" altLang="en-US" sz="2800" dirty="0" smtClean="0">
                <a:latin typeface="Candara"/>
                <a:cs typeface="Candara"/>
              </a:rPr>
              <a:t>”</a:t>
            </a:r>
            <a:r>
              <a:rPr lang="en-US" altLang="ja-JP" sz="2800" dirty="0" smtClean="0">
                <a:latin typeface="Candara"/>
                <a:cs typeface="Candara"/>
              </a:rPr>
              <a:t> composed of research articles, internet sources</a:t>
            </a:r>
            <a:endParaRPr lang="en-US" sz="2800" dirty="0" smtClean="0">
              <a:latin typeface="Candara"/>
              <a:cs typeface="Candara"/>
            </a:endParaRPr>
          </a:p>
        </p:txBody>
      </p:sp>
    </p:spTree>
    <p:extLst>
      <p:ext uri="{BB962C8B-B14F-4D97-AF65-F5344CB8AC3E}">
        <p14:creationId xmlns:p14="http://schemas.microsoft.com/office/powerpoint/2010/main" val="6916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Radical Pedagogy</a:t>
            </a:r>
          </a:p>
        </p:txBody>
      </p:sp>
      <p:sp>
        <p:nvSpPr>
          <p:cNvPr id="38914" name="Content Placeholder 2"/>
          <p:cNvSpPr>
            <a:spLocks noGrp="1"/>
          </p:cNvSpPr>
          <p:nvPr>
            <p:ph idx="1"/>
          </p:nvPr>
        </p:nvSpPr>
        <p:spPr/>
        <p:txBody>
          <a:bodyPr/>
          <a:lstStyle/>
          <a:p>
            <a:r>
              <a:rPr lang="en-US" sz="2800" dirty="0" smtClean="0">
                <a:latin typeface="Candara"/>
                <a:cs typeface="Candara"/>
              </a:rPr>
              <a:t>Student-centered approach based on research in cognition and learning, instructional design principles</a:t>
            </a:r>
          </a:p>
          <a:p>
            <a:r>
              <a:rPr lang="en-US" sz="2800" dirty="0" smtClean="0">
                <a:latin typeface="Candara"/>
                <a:cs typeface="Candara"/>
              </a:rPr>
              <a:t>Minimal lectures, just-in-time as needed</a:t>
            </a:r>
          </a:p>
          <a:p>
            <a:r>
              <a:rPr lang="en-US" sz="2800" dirty="0" smtClean="0">
                <a:latin typeface="Candara"/>
                <a:cs typeface="Candara"/>
              </a:rPr>
              <a:t>Cooperative groups to solve problems</a:t>
            </a:r>
          </a:p>
          <a:p>
            <a:r>
              <a:rPr lang="en-US" altLang="ja-JP" sz="2800" dirty="0" smtClean="0">
                <a:latin typeface="Candara"/>
                <a:cs typeface="Candara"/>
              </a:rPr>
              <a:t>“Invention to learn” and “test and conjecture” activities (develop reasoning; promote transfer)</a:t>
            </a:r>
          </a:p>
          <a:p>
            <a:r>
              <a:rPr lang="en-US" sz="2800" dirty="0" smtClean="0">
                <a:latin typeface="Candara"/>
                <a:cs typeface="Candara"/>
              </a:rPr>
              <a:t>Writing; present reports; whole class discussion</a:t>
            </a:r>
          </a:p>
        </p:txBody>
      </p:sp>
      <p:sp>
        <p:nvSpPr>
          <p:cNvPr id="4" name="TextBox 3"/>
          <p:cNvSpPr txBox="1"/>
          <p:nvPr/>
        </p:nvSpPr>
        <p:spPr>
          <a:xfrm>
            <a:off x="152400" y="5943600"/>
            <a:ext cx="6019800" cy="1015663"/>
          </a:xfrm>
          <a:prstGeom prst="rect">
            <a:avLst/>
          </a:prstGeom>
          <a:noFill/>
        </p:spPr>
        <p:txBody>
          <a:bodyPr wrap="square" rtlCol="0">
            <a:spAutoFit/>
          </a:bodyPr>
          <a:lstStyle/>
          <a:p>
            <a:pPr marL="0" lvl="1"/>
            <a:r>
              <a:rPr lang="en-US" sz="1400" dirty="0" smtClean="0"/>
              <a:t>Schwartz, D. L., &amp; Martin, T. (2004). Inventing to prepare for future learning: The hidden efficiency of encouraging original student production in statistics instruction. </a:t>
            </a:r>
            <a:r>
              <a:rPr lang="en-US" sz="1400" i="1" dirty="0" smtClean="0"/>
              <a:t>Cognition and Instruction</a:t>
            </a:r>
            <a:r>
              <a:rPr lang="en-US" sz="1400" dirty="0" smtClean="0"/>
              <a:t>, 22(2),129- 184.</a:t>
            </a:r>
            <a:endParaRPr lang="en-US" sz="1400" u="sng" dirty="0" smtClean="0"/>
          </a:p>
          <a:p>
            <a:endParaRPr lang="en-US" dirty="0"/>
          </a:p>
        </p:txBody>
      </p:sp>
    </p:spTree>
    <p:extLst>
      <p:ext uri="{BB962C8B-B14F-4D97-AF65-F5344CB8AC3E}">
        <p14:creationId xmlns:p14="http://schemas.microsoft.com/office/powerpoint/2010/main" val="420655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Radical Technology</a:t>
            </a:r>
          </a:p>
        </p:txBody>
      </p:sp>
      <p:sp>
        <p:nvSpPr>
          <p:cNvPr id="39938" name="Content Placeholder 2"/>
          <p:cNvSpPr>
            <a:spLocks noGrp="1"/>
          </p:cNvSpPr>
          <p:nvPr>
            <p:ph idx="1"/>
          </p:nvPr>
        </p:nvSpPr>
        <p:spPr/>
        <p:txBody>
          <a:bodyPr/>
          <a:lstStyle/>
          <a:p>
            <a:r>
              <a:rPr lang="en-US" sz="2800" dirty="0" smtClean="0">
                <a:latin typeface="Candara"/>
                <a:cs typeface="Candara"/>
              </a:rPr>
              <a:t>Focus of the course is simulation</a:t>
            </a:r>
          </a:p>
          <a:p>
            <a:r>
              <a:rPr lang="en-US" sz="2800" dirty="0" err="1" smtClean="0">
                <a:latin typeface="Candara"/>
                <a:cs typeface="Candara"/>
              </a:rPr>
              <a:t>TinkerPlots</a:t>
            </a:r>
            <a:r>
              <a:rPr lang="en-US" sz="2800" dirty="0" smtClean="0">
                <a:latin typeface="Candara"/>
                <a:cs typeface="Candara"/>
              </a:rPr>
              <a:t>™  software is used</a:t>
            </a:r>
          </a:p>
          <a:p>
            <a:r>
              <a:rPr lang="en-US" sz="2800" dirty="0" smtClean="0">
                <a:latin typeface="Candara"/>
                <a:cs typeface="Candara"/>
              </a:rPr>
              <a:t>Unique visual (graphical interface) capabilities</a:t>
            </a:r>
          </a:p>
          <a:p>
            <a:pPr lvl="1"/>
            <a:r>
              <a:rPr lang="en-US" sz="2400" dirty="0" smtClean="0">
                <a:latin typeface="Candara"/>
                <a:cs typeface="Candara"/>
              </a:rPr>
              <a:t>Allows students to see the devices they select (e.g., mixer, spinner)</a:t>
            </a:r>
          </a:p>
          <a:p>
            <a:pPr lvl="1"/>
            <a:r>
              <a:rPr lang="en-US" sz="2400" dirty="0" smtClean="0">
                <a:latin typeface="Candara"/>
                <a:cs typeface="Candara"/>
              </a:rPr>
              <a:t>Easily use these models to simulate and collect data</a:t>
            </a:r>
          </a:p>
          <a:p>
            <a:pPr lvl="1"/>
            <a:r>
              <a:rPr lang="en-US" sz="2400" dirty="0" smtClean="0">
                <a:latin typeface="Candara"/>
                <a:cs typeface="Candara"/>
              </a:rPr>
              <a:t>Allows students to visually examine and evaluate distributions of statistics</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371600"/>
            <a:ext cx="2496015" cy="124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5943600"/>
            <a:ext cx="6019800" cy="800219"/>
          </a:xfrm>
          <a:prstGeom prst="rect">
            <a:avLst/>
          </a:prstGeom>
          <a:noFill/>
        </p:spPr>
        <p:txBody>
          <a:bodyPr wrap="square" rtlCol="0">
            <a:spAutoFit/>
          </a:bodyPr>
          <a:lstStyle/>
          <a:p>
            <a:pPr marL="0" lvl="1"/>
            <a:r>
              <a:rPr lang="en-US" sz="1400" dirty="0" err="1" smtClean="0"/>
              <a:t>Konold</a:t>
            </a:r>
            <a:r>
              <a:rPr lang="en-US" sz="1400" dirty="0" smtClean="0"/>
              <a:t>, C., &amp; Miller, C.D. (2005). </a:t>
            </a:r>
            <a:r>
              <a:rPr lang="en-US" sz="1400" i="1" dirty="0" err="1" smtClean="0"/>
              <a:t>TinkerPlots</a:t>
            </a:r>
            <a:r>
              <a:rPr lang="en-US" sz="1400" i="1" dirty="0" smtClean="0"/>
              <a:t>: Dynamic data exploration. </a:t>
            </a:r>
            <a:r>
              <a:rPr lang="en-US" sz="1400" dirty="0" smtClean="0"/>
              <a:t>[Computer software] Emeryville, CA: Key Curriculum Press.</a:t>
            </a:r>
            <a:endParaRPr lang="en-US" sz="1400" u="sng" dirty="0" smtClean="0"/>
          </a:p>
          <a:p>
            <a:endParaRPr lang="en-US" dirty="0"/>
          </a:p>
        </p:txBody>
      </p:sp>
    </p:spTree>
    <p:extLst>
      <p:ext uri="{BB962C8B-B14F-4D97-AF65-F5344CB8AC3E}">
        <p14:creationId xmlns:p14="http://schemas.microsoft.com/office/powerpoint/2010/main" val="294776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mtClean="0"/>
              <a:t>Versions of the CATALST Course</a:t>
            </a:r>
          </a:p>
        </p:txBody>
      </p:sp>
      <p:sp>
        <p:nvSpPr>
          <p:cNvPr id="118786" name="Content Placeholder 2"/>
          <p:cNvSpPr>
            <a:spLocks noGrp="1"/>
          </p:cNvSpPr>
          <p:nvPr>
            <p:ph idx="1"/>
          </p:nvPr>
        </p:nvSpPr>
        <p:spPr/>
        <p:txBody>
          <a:bodyPr/>
          <a:lstStyle/>
          <a:p>
            <a:pPr marL="342900" lvl="1" indent="-342900">
              <a:buFontTx/>
              <a:buChar char="•"/>
            </a:pPr>
            <a:r>
              <a:rPr lang="en-US" dirty="0">
                <a:cs typeface="Candara"/>
              </a:rPr>
              <a:t>University of </a:t>
            </a:r>
            <a:r>
              <a:rPr lang="en-US" dirty="0" smtClean="0">
                <a:cs typeface="Candara"/>
              </a:rPr>
              <a:t>Minnesota</a:t>
            </a:r>
            <a:endParaRPr lang="en-US" sz="2800" dirty="0" smtClean="0"/>
          </a:p>
          <a:p>
            <a:pPr lvl="1"/>
            <a:r>
              <a:rPr lang="en-US" sz="2400" dirty="0" smtClean="0"/>
              <a:t>Four semesters in-class</a:t>
            </a:r>
          </a:p>
          <a:p>
            <a:pPr lvl="1"/>
            <a:r>
              <a:rPr lang="en-US" sz="2400" dirty="0" smtClean="0"/>
              <a:t>One semester online</a:t>
            </a:r>
          </a:p>
          <a:p>
            <a:pPr lvl="1"/>
            <a:r>
              <a:rPr lang="en-US" sz="2400" dirty="0" smtClean="0"/>
              <a:t>Terminal course</a:t>
            </a:r>
          </a:p>
          <a:p>
            <a:pPr lvl="1"/>
            <a:r>
              <a:rPr lang="en-US" sz="2400" dirty="0" smtClean="0"/>
              <a:t>Primarily social science students</a:t>
            </a:r>
            <a:br>
              <a:rPr lang="en-US" sz="2400" dirty="0" smtClean="0"/>
            </a:br>
            <a:endParaRPr lang="en-US" sz="2400" dirty="0" smtClean="0"/>
          </a:p>
          <a:p>
            <a:r>
              <a:rPr lang="en-US" sz="2800" dirty="0" smtClean="0"/>
              <a:t>14 CATALST collaborators across the U.S.</a:t>
            </a:r>
          </a:p>
          <a:p>
            <a:pPr lvl="1"/>
            <a:r>
              <a:rPr lang="en-US" sz="2400" dirty="0" smtClean="0"/>
              <a:t>This past academic year</a:t>
            </a:r>
          </a:p>
          <a:p>
            <a:pPr lvl="1"/>
            <a:r>
              <a:rPr lang="en-US" sz="2400" dirty="0" smtClean="0"/>
              <a:t>Various types of students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plementers-Map.pdf"/>
          <p:cNvPicPr>
            <a:picLocks noChangeAspect="1"/>
          </p:cNvPicPr>
          <p:nvPr/>
        </p:nvPicPr>
        <p:blipFill rotWithShape="1">
          <a:blip r:embed="rId3">
            <a:extLst>
              <a:ext uri="{28A0092B-C50C-407E-A947-70E740481C1C}">
                <a14:useLocalDpi xmlns:a14="http://schemas.microsoft.com/office/drawing/2010/main" val="0"/>
              </a:ext>
            </a:extLst>
          </a:blip>
          <a:srcRect l="4099" r="230"/>
          <a:stretch/>
        </p:blipFill>
        <p:spPr>
          <a:xfrm>
            <a:off x="-1" y="381000"/>
            <a:ext cx="9144001" cy="6086295"/>
          </a:xfrm>
          <a:prstGeom prst="rect">
            <a:avLst/>
          </a:prstGeom>
          <a:ln>
            <a:noFill/>
          </a:ln>
        </p:spPr>
      </p:pic>
      <p:sp>
        <p:nvSpPr>
          <p:cNvPr id="30722" name="TextBox 3"/>
          <p:cNvSpPr txBox="1">
            <a:spLocks noChangeArrowheads="1"/>
          </p:cNvSpPr>
          <p:nvPr/>
        </p:nvSpPr>
        <p:spPr bwMode="auto">
          <a:xfrm>
            <a:off x="228600" y="6151563"/>
            <a:ext cx="8686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r>
              <a:rPr lang="en-US" sz="3000" dirty="0" smtClean="0">
                <a:latin typeface="Candara"/>
                <a:cs typeface="Candara"/>
              </a:rPr>
              <a:t>14 CATALST Collaborators at 11 </a:t>
            </a:r>
            <a:r>
              <a:rPr lang="en-US" sz="3000" dirty="0">
                <a:latin typeface="Candara"/>
                <a:cs typeface="Candara"/>
              </a:rPr>
              <a:t>institutions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lementers-Map.pdf"/>
          <p:cNvPicPr>
            <a:picLocks noChangeAspect="1"/>
          </p:cNvPicPr>
          <p:nvPr/>
        </p:nvPicPr>
        <p:blipFill rotWithShape="1">
          <a:blip r:embed="rId3">
            <a:extLst>
              <a:ext uri="{28A0092B-C50C-407E-A947-70E740481C1C}">
                <a14:useLocalDpi xmlns:a14="http://schemas.microsoft.com/office/drawing/2010/main" val="0"/>
              </a:ext>
            </a:extLst>
          </a:blip>
          <a:srcRect l="4099" r="230"/>
          <a:stretch/>
        </p:blipFill>
        <p:spPr>
          <a:xfrm>
            <a:off x="-1" y="381000"/>
            <a:ext cx="9144001" cy="6086295"/>
          </a:xfrm>
          <a:prstGeom prst="rect">
            <a:avLst/>
          </a:prstGeom>
          <a:ln>
            <a:noFill/>
          </a:ln>
        </p:spPr>
      </p:pic>
      <p:sp>
        <p:nvSpPr>
          <p:cNvPr id="30722" name="TextBox 3"/>
          <p:cNvSpPr txBox="1">
            <a:spLocks noChangeArrowheads="1"/>
          </p:cNvSpPr>
          <p:nvPr/>
        </p:nvSpPr>
        <p:spPr bwMode="auto">
          <a:xfrm>
            <a:off x="228600" y="6151563"/>
            <a:ext cx="8686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r>
              <a:rPr lang="en-US" sz="3000" dirty="0" smtClean="0">
                <a:latin typeface="Candara"/>
                <a:cs typeface="Candara"/>
              </a:rPr>
              <a:t>Joe </a:t>
            </a:r>
            <a:r>
              <a:rPr lang="en-US" sz="3000" dirty="0" err="1" smtClean="0">
                <a:latin typeface="Candara"/>
                <a:cs typeface="Candara"/>
              </a:rPr>
              <a:t>Nowakowski</a:t>
            </a:r>
            <a:r>
              <a:rPr lang="en-US" sz="3000" dirty="0" smtClean="0">
                <a:latin typeface="Candara"/>
                <a:cs typeface="Candara"/>
              </a:rPr>
              <a:t> (Muskingum University)</a:t>
            </a:r>
            <a:endParaRPr lang="en-US" sz="3000" dirty="0">
              <a:latin typeface="Candara"/>
              <a:cs typeface="Candara"/>
            </a:endParaRPr>
          </a:p>
        </p:txBody>
      </p:sp>
      <p:sp>
        <p:nvSpPr>
          <p:cNvPr id="2" name="Oval 1"/>
          <p:cNvSpPr/>
          <p:nvPr/>
        </p:nvSpPr>
        <p:spPr>
          <a:xfrm>
            <a:off x="6172200" y="2743200"/>
            <a:ext cx="381000" cy="381000"/>
          </a:xfrm>
          <a:prstGeom prst="ellipse">
            <a:avLst/>
          </a:prstGeom>
          <a:noFill/>
          <a:ln w="317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1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dirty="0" smtClean="0"/>
              <a:t>Joe </a:t>
            </a:r>
            <a:r>
              <a:rPr lang="en-US" dirty="0" err="1" smtClean="0"/>
              <a:t>Nowakowski</a:t>
            </a:r>
            <a:endParaRPr lang="en-US" dirty="0" smtClean="0"/>
          </a:p>
        </p:txBody>
      </p:sp>
      <p:sp>
        <p:nvSpPr>
          <p:cNvPr id="119810" name="Content Placeholder 2"/>
          <p:cNvSpPr>
            <a:spLocks noGrp="1"/>
          </p:cNvSpPr>
          <p:nvPr>
            <p:ph idx="1"/>
          </p:nvPr>
        </p:nvSpPr>
        <p:spPr>
          <a:xfrm>
            <a:off x="228600" y="1447800"/>
            <a:ext cx="4343400" cy="4419600"/>
          </a:xfrm>
        </p:spPr>
        <p:txBody>
          <a:bodyPr/>
          <a:lstStyle/>
          <a:p>
            <a:r>
              <a:rPr lang="en-US" sz="2800" dirty="0" smtClean="0"/>
              <a:t>What did you think about CATALST prior to teaching the course?</a:t>
            </a:r>
          </a:p>
          <a:p>
            <a:r>
              <a:rPr lang="en-US" sz="2800" dirty="0" smtClean="0"/>
              <a:t>How did it go?</a:t>
            </a:r>
          </a:p>
          <a:p>
            <a:r>
              <a:rPr lang="en-US" sz="2800" dirty="0" smtClean="0"/>
              <a:t>What are your reflections now that it’s over?</a:t>
            </a:r>
          </a:p>
          <a:p>
            <a:endParaRPr lang="en-US" dirty="0" smtClean="0"/>
          </a:p>
        </p:txBody>
      </p:sp>
      <p:pic>
        <p:nvPicPr>
          <p:cNvPr id="2" name="Picture 1" descr="joeno.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486400" y="2209800"/>
            <a:ext cx="2806700" cy="24511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dirty="0" smtClean="0"/>
              <a:t>Questions?</a:t>
            </a:r>
          </a:p>
        </p:txBody>
      </p:sp>
      <p:sp>
        <p:nvSpPr>
          <p:cNvPr id="120834" name="Content Placeholder 2"/>
          <p:cNvSpPr>
            <a:spLocks noGrp="1"/>
          </p:cNvSpPr>
          <p:nvPr>
            <p:ph idx="1"/>
          </p:nvPr>
        </p:nvSpPr>
        <p:spPr/>
        <p:txBody>
          <a:bodyPr/>
          <a:lstStyle/>
          <a:p>
            <a:r>
              <a:rPr lang="en-US" sz="2800" dirty="0" smtClean="0"/>
              <a:t>What questions do you have for us about the course at this point?</a:t>
            </a:r>
          </a:p>
          <a:p>
            <a:r>
              <a:rPr lang="en-US" sz="2800" dirty="0" smtClean="0"/>
              <a:t>What questions do you have for Joe about his experience?</a:t>
            </a:r>
          </a:p>
        </p:txBody>
      </p:sp>
      <p:sp>
        <p:nvSpPr>
          <p:cNvPr id="2" name="TextBox 1"/>
          <p:cNvSpPr txBox="1"/>
          <p:nvPr/>
        </p:nvSpPr>
        <p:spPr>
          <a:xfrm>
            <a:off x="4114800" y="3124200"/>
            <a:ext cx="1143000"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a:cs typeface="Candara"/>
              </a:rPr>
              <a:t>?</a:t>
            </a:r>
            <a:endParaRPr lang="en-US" sz="1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a:cs typeface="Candar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0"/>
            <a:ext cx="8686800" cy="1219200"/>
          </a:xfrm>
        </p:spPr>
        <p:txBody>
          <a:bodyPr/>
          <a:lstStyle/>
          <a:p>
            <a:pPr eaLnBrk="1" hangingPunct="1"/>
            <a:r>
              <a:rPr lang="en-US" dirty="0" smtClean="0"/>
              <a:t>3 CATALST Units </a:t>
            </a:r>
            <a:endParaRPr lang="en-US" sz="3600" dirty="0" smtClean="0"/>
          </a:p>
        </p:txBody>
      </p:sp>
      <p:sp>
        <p:nvSpPr>
          <p:cNvPr id="40962" name="Rectangle 3"/>
          <p:cNvSpPr>
            <a:spLocks noGrp="1" noChangeArrowheads="1"/>
          </p:cNvSpPr>
          <p:nvPr>
            <p:ph idx="1"/>
          </p:nvPr>
        </p:nvSpPr>
        <p:spPr>
          <a:xfrm>
            <a:off x="838200" y="1295400"/>
            <a:ext cx="7467600" cy="4876800"/>
          </a:xfrm>
        </p:spPr>
        <p:txBody>
          <a:bodyPr/>
          <a:lstStyle/>
          <a:p>
            <a:pPr eaLnBrk="1" hangingPunct="1">
              <a:spcBef>
                <a:spcPct val="0"/>
              </a:spcBef>
            </a:pPr>
            <a:r>
              <a:rPr lang="en-US" sz="2000" b="1" dirty="0" smtClean="0">
                <a:latin typeface="Candara"/>
                <a:cs typeface="Candara"/>
              </a:rPr>
              <a:t>Chance Models and Simulation </a:t>
            </a:r>
          </a:p>
          <a:p>
            <a:pPr lvl="1" eaLnBrk="1" hangingPunct="1">
              <a:spcBef>
                <a:spcPct val="0"/>
              </a:spcBef>
              <a:buClr>
                <a:srgbClr val="FF2929"/>
              </a:buClr>
            </a:pPr>
            <a:r>
              <a:rPr lang="en-US" sz="2000" dirty="0" smtClean="0">
                <a:latin typeface="Candara"/>
                <a:cs typeface="Candara"/>
              </a:rPr>
              <a:t>Learning to use the core logic of inference</a:t>
            </a:r>
          </a:p>
          <a:p>
            <a:pPr lvl="2" eaLnBrk="1" hangingPunct="1">
              <a:spcBef>
                <a:spcPct val="0"/>
              </a:spcBef>
              <a:buClr>
                <a:srgbClr val="008000"/>
              </a:buClr>
            </a:pPr>
            <a:r>
              <a:rPr lang="en-US" sz="1800" dirty="0" smtClean="0">
                <a:latin typeface="Candara"/>
                <a:cs typeface="Candara"/>
              </a:rPr>
              <a:t>Specify a chance model</a:t>
            </a:r>
          </a:p>
          <a:p>
            <a:pPr lvl="2" eaLnBrk="1" hangingPunct="1">
              <a:spcBef>
                <a:spcPct val="0"/>
              </a:spcBef>
              <a:buClr>
                <a:srgbClr val="008000"/>
              </a:buClr>
            </a:pPr>
            <a:r>
              <a:rPr lang="en-US" sz="1800" dirty="0" smtClean="0">
                <a:latin typeface="Candara"/>
                <a:cs typeface="Candara"/>
              </a:rPr>
              <a:t>Generate a trial, collect measure, repeat many times</a:t>
            </a:r>
          </a:p>
          <a:p>
            <a:pPr lvl="2" eaLnBrk="1" hangingPunct="1">
              <a:spcBef>
                <a:spcPct val="0"/>
              </a:spcBef>
              <a:buClr>
                <a:srgbClr val="008000"/>
              </a:buClr>
            </a:pPr>
            <a:r>
              <a:rPr lang="en-US" sz="1800" dirty="0" smtClean="0">
                <a:latin typeface="Candara"/>
                <a:cs typeface="Candara"/>
              </a:rPr>
              <a:t>Evaluate fit of chance model to the data</a:t>
            </a:r>
          </a:p>
          <a:p>
            <a:pPr eaLnBrk="1" hangingPunct="1">
              <a:spcBef>
                <a:spcPct val="0"/>
              </a:spcBef>
            </a:pPr>
            <a:r>
              <a:rPr lang="en-US" sz="2000" b="1" dirty="0" smtClean="0">
                <a:latin typeface="Candara"/>
                <a:cs typeface="Candara"/>
              </a:rPr>
              <a:t>Models for Comparing Groups</a:t>
            </a:r>
            <a:r>
              <a:rPr lang="en-US" dirty="0" smtClean="0">
                <a:latin typeface="Candara"/>
                <a:cs typeface="Candara"/>
              </a:rPr>
              <a:t>	</a:t>
            </a:r>
          </a:p>
          <a:p>
            <a:pPr lvl="1" eaLnBrk="1" hangingPunct="1">
              <a:spcBef>
                <a:spcPct val="0"/>
              </a:spcBef>
              <a:buClr>
                <a:srgbClr val="FF2929"/>
              </a:buClr>
            </a:pPr>
            <a:r>
              <a:rPr lang="en-US" sz="2000" dirty="0" smtClean="0">
                <a:latin typeface="Candara"/>
                <a:cs typeface="Candara"/>
              </a:rPr>
              <a:t>Randomization Tests</a:t>
            </a:r>
          </a:p>
          <a:p>
            <a:pPr lvl="2" eaLnBrk="1" hangingPunct="1">
              <a:spcBef>
                <a:spcPct val="0"/>
              </a:spcBef>
              <a:buClr>
                <a:srgbClr val="008000"/>
              </a:buClr>
            </a:pPr>
            <a:r>
              <a:rPr lang="en-US" sz="1800" dirty="0" smtClean="0">
                <a:latin typeface="Candara"/>
                <a:cs typeface="Candara"/>
              </a:rPr>
              <a:t>Studies using random assignment</a:t>
            </a:r>
          </a:p>
          <a:p>
            <a:pPr lvl="2" eaLnBrk="1" hangingPunct="1">
              <a:spcBef>
                <a:spcPct val="0"/>
              </a:spcBef>
              <a:buClr>
                <a:srgbClr val="008000"/>
              </a:buClr>
            </a:pPr>
            <a:r>
              <a:rPr lang="en-US" sz="1800" dirty="0" smtClean="0">
                <a:latin typeface="Candara"/>
                <a:cs typeface="Candara"/>
              </a:rPr>
              <a:t>Studies using observational data</a:t>
            </a:r>
          </a:p>
          <a:p>
            <a:pPr lvl="1" eaLnBrk="1" hangingPunct="1">
              <a:spcBef>
                <a:spcPct val="0"/>
              </a:spcBef>
              <a:buClr>
                <a:srgbClr val="FF2929"/>
              </a:buClr>
            </a:pPr>
            <a:r>
              <a:rPr lang="en-US" sz="2000" dirty="0" smtClean="0">
                <a:latin typeface="Candara"/>
                <a:cs typeface="Candara"/>
              </a:rPr>
              <a:t>Design: Random assignment and random sampling</a:t>
            </a:r>
          </a:p>
          <a:p>
            <a:pPr lvl="1" eaLnBrk="1" hangingPunct="1">
              <a:spcBef>
                <a:spcPct val="0"/>
              </a:spcBef>
              <a:buClr>
                <a:srgbClr val="FF2929"/>
              </a:buClr>
            </a:pPr>
            <a:r>
              <a:rPr lang="en-US" sz="2000" dirty="0" smtClean="0">
                <a:latin typeface="Candara"/>
                <a:cs typeface="Candara"/>
              </a:rPr>
              <a:t>Drawing valid conclusions using logic of inference</a:t>
            </a:r>
          </a:p>
          <a:p>
            <a:pPr eaLnBrk="1" hangingPunct="1">
              <a:spcBef>
                <a:spcPct val="0"/>
              </a:spcBef>
              <a:buClr>
                <a:srgbClr val="800000"/>
              </a:buClr>
            </a:pPr>
            <a:r>
              <a:rPr lang="en-US" sz="2000" b="1" dirty="0" smtClean="0">
                <a:latin typeface="Candara"/>
                <a:cs typeface="Candara"/>
              </a:rPr>
              <a:t>Estimating Models Using Data</a:t>
            </a:r>
          </a:p>
          <a:p>
            <a:pPr lvl="1" eaLnBrk="1" hangingPunct="1">
              <a:spcBef>
                <a:spcPct val="0"/>
              </a:spcBef>
              <a:buClr>
                <a:srgbClr val="FF0000"/>
              </a:buClr>
            </a:pPr>
            <a:r>
              <a:rPr lang="en-US" sz="2000" dirty="0" smtClean="0">
                <a:latin typeface="Candara"/>
                <a:cs typeface="Candara"/>
              </a:rPr>
              <a:t>Bootstrap method</a:t>
            </a:r>
          </a:p>
          <a:p>
            <a:pPr lvl="1" eaLnBrk="1" hangingPunct="1">
              <a:spcBef>
                <a:spcPct val="0"/>
              </a:spcBef>
              <a:buClr>
                <a:srgbClr val="FF0000"/>
              </a:buClr>
            </a:pPr>
            <a:r>
              <a:rPr lang="en-US" sz="2000" dirty="0" smtClean="0">
                <a:latin typeface="Candara"/>
                <a:cs typeface="Candara"/>
              </a:rPr>
              <a:t>Standard error of a sample statistic</a:t>
            </a:r>
          </a:p>
          <a:p>
            <a:pPr lvl="1" eaLnBrk="1" hangingPunct="1">
              <a:spcBef>
                <a:spcPct val="0"/>
              </a:spcBef>
              <a:buClr>
                <a:srgbClr val="FF0000"/>
              </a:buClr>
            </a:pPr>
            <a:r>
              <a:rPr lang="en-US" sz="2000" dirty="0" smtClean="0">
                <a:latin typeface="Candara"/>
                <a:cs typeface="Candara"/>
              </a:rPr>
              <a:t>Confidence intervals</a:t>
            </a:r>
          </a:p>
        </p:txBody>
      </p:sp>
    </p:spTree>
    <p:extLst>
      <p:ext uri="{BB962C8B-B14F-4D97-AF65-F5344CB8AC3E}">
        <p14:creationId xmlns:p14="http://schemas.microsoft.com/office/powerpoint/2010/main" val="119490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dirty="0" smtClean="0"/>
              <a:t>Abstract</a:t>
            </a:r>
          </a:p>
        </p:txBody>
      </p:sp>
      <p:sp>
        <p:nvSpPr>
          <p:cNvPr id="114690" name="Content Placeholder 2"/>
          <p:cNvSpPr>
            <a:spLocks noGrp="1"/>
          </p:cNvSpPr>
          <p:nvPr>
            <p:ph idx="1"/>
          </p:nvPr>
        </p:nvSpPr>
        <p:spPr/>
        <p:txBody>
          <a:bodyPr/>
          <a:lstStyle/>
          <a:p>
            <a:pPr marL="0" indent="0">
              <a:buNone/>
            </a:pPr>
            <a:r>
              <a:rPr lang="en-US" sz="2000" dirty="0" smtClean="0"/>
              <a:t>As noted several times at the last USCOTS in 2011, randomization-based methods are the next big thing in teaching introductory statistics. </a:t>
            </a:r>
            <a:r>
              <a:rPr lang="en-US" sz="2000" b="1" dirty="0" smtClean="0"/>
              <a:t>The purpose of this session is to give participants a flavor of a new introductory statistics course, the CATALST Course, which focuses on ideas of randomness, randomization tests and bootstrap intervals.</a:t>
            </a:r>
            <a:r>
              <a:rPr lang="en-US" sz="2000" dirty="0" smtClean="0"/>
              <a:t> In the spirit of the active learning environment that is fostered in the course, this interactive workshop will encourage discussion and participation from all attendees. It will include examples of activities to demonstrate the progression of key concepts in the course, examples of assessments used in the course, details on how the course works and is taught, reflections on teaching the course and reactions of the modern student to the course. It will also include a demonstration of an innovative new technology tool called </a:t>
            </a:r>
            <a:r>
              <a:rPr lang="en-US" sz="2000" dirty="0" err="1" smtClean="0"/>
              <a:t>TinkerPlots</a:t>
            </a:r>
            <a:r>
              <a:rPr lang="en-US" sz="2000" baseline="30000" dirty="0" err="1" smtClean="0"/>
              <a:t>TM</a:t>
            </a:r>
            <a:r>
              <a:rPr lang="en-US" sz="2000" dirty="0" smtClean="0"/>
              <a:t>. Attendees will receive copies of the course materials, including activities, assessments, and lesson plans.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The Plan</a:t>
            </a:r>
          </a:p>
        </p:txBody>
      </p:sp>
      <p:sp>
        <p:nvSpPr>
          <p:cNvPr id="121858" name="Content Placeholder 2"/>
          <p:cNvSpPr>
            <a:spLocks noGrp="1"/>
          </p:cNvSpPr>
          <p:nvPr>
            <p:ph idx="1"/>
          </p:nvPr>
        </p:nvSpPr>
        <p:spPr/>
        <p:txBody>
          <a:bodyPr/>
          <a:lstStyle/>
          <a:p>
            <a:r>
              <a:rPr lang="en-US" sz="2800" dirty="0"/>
              <a:t>Model Eliciting Activity</a:t>
            </a:r>
          </a:p>
          <a:p>
            <a:pPr lvl="1"/>
            <a:r>
              <a:rPr lang="en-US" sz="2400" b="1" dirty="0"/>
              <a:t>Unit 1: iPod Shuffle</a:t>
            </a:r>
          </a:p>
          <a:p>
            <a:r>
              <a:rPr lang="en-US" sz="2800" dirty="0" smtClean="0"/>
              <a:t>Selected class activities</a:t>
            </a:r>
          </a:p>
          <a:p>
            <a:pPr lvl="1"/>
            <a:r>
              <a:rPr lang="en-US" sz="2400" dirty="0" smtClean="0"/>
              <a:t>Unit 1: One Son</a:t>
            </a:r>
          </a:p>
          <a:p>
            <a:pPr lvl="1"/>
            <a:r>
              <a:rPr lang="en-US" sz="2400" dirty="0" smtClean="0"/>
              <a:t>Unit 2: Sleep Deprivation</a:t>
            </a:r>
          </a:p>
          <a:p>
            <a:pPr lvl="1"/>
            <a:r>
              <a:rPr lang="en-US" sz="2400" dirty="0" smtClean="0"/>
              <a:t>Unit 3: Kissing the Right Way</a:t>
            </a:r>
          </a:p>
        </p:txBody>
      </p:sp>
    </p:spTree>
    <p:extLst>
      <p:ext uri="{BB962C8B-B14F-4D97-AF65-F5344CB8AC3E}">
        <p14:creationId xmlns:p14="http://schemas.microsoft.com/office/powerpoint/2010/main" val="213168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228600" y="228600"/>
            <a:ext cx="8686800" cy="762000"/>
          </a:xfrm>
        </p:spPr>
        <p:txBody>
          <a:bodyPr/>
          <a:lstStyle/>
          <a:p>
            <a:pPr marL="342900" indent="-342900"/>
            <a:r>
              <a:rPr lang="en-US" dirty="0" smtClean="0"/>
              <a:t>Introduction to</a:t>
            </a:r>
            <a:br>
              <a:rPr lang="en-US" dirty="0" smtClean="0"/>
            </a:br>
            <a:r>
              <a:rPr lang="en-US" dirty="0" smtClean="0"/>
              <a:t>Model Eliciting Activities</a:t>
            </a:r>
          </a:p>
        </p:txBody>
      </p:sp>
      <p:sp>
        <p:nvSpPr>
          <p:cNvPr id="123906" name="Content Placeholder 2"/>
          <p:cNvSpPr>
            <a:spLocks noGrp="1"/>
          </p:cNvSpPr>
          <p:nvPr>
            <p:ph idx="1"/>
          </p:nvPr>
        </p:nvSpPr>
        <p:spPr/>
        <p:txBody>
          <a:bodyPr/>
          <a:lstStyle/>
          <a:p>
            <a:r>
              <a:rPr lang="en-US" sz="2800" dirty="0" smtClean="0"/>
              <a:t>What are Model Eliciting Activities?</a:t>
            </a:r>
          </a:p>
          <a:p>
            <a:pPr lvl="1"/>
            <a:r>
              <a:rPr lang="en-US" sz="2400" dirty="0" smtClean="0"/>
              <a:t>Not your ordinary activities!</a:t>
            </a:r>
          </a:p>
          <a:p>
            <a:pPr lvl="1"/>
            <a:r>
              <a:rPr lang="en-US" sz="2400" dirty="0" smtClean="0"/>
              <a:t>Open-ended, real-world, complex problems</a:t>
            </a:r>
          </a:p>
          <a:p>
            <a:pPr lvl="1"/>
            <a:r>
              <a:rPr lang="en-US" sz="2400" dirty="0" smtClean="0"/>
              <a:t>Cooperative groups</a:t>
            </a:r>
          </a:p>
          <a:p>
            <a:r>
              <a:rPr lang="en-US" sz="2800" dirty="0" smtClean="0"/>
              <a:t>Why use them?</a:t>
            </a:r>
          </a:p>
          <a:p>
            <a:pPr lvl="1"/>
            <a:r>
              <a:rPr lang="en-US" sz="2400" dirty="0" smtClean="0"/>
              <a:t>Deeper learning</a:t>
            </a:r>
          </a:p>
          <a:p>
            <a:pPr lvl="1"/>
            <a:r>
              <a:rPr lang="en-US" sz="2400" dirty="0" smtClean="0"/>
              <a:t>Improved retention</a:t>
            </a:r>
          </a:p>
          <a:p>
            <a:pPr lvl="1"/>
            <a:r>
              <a:rPr lang="en-US" sz="2400" dirty="0" smtClean="0"/>
              <a:t>Improved transfer of learning</a:t>
            </a:r>
          </a:p>
          <a:p>
            <a:endParaRPr lang="en-US" dirty="0" smtClean="0"/>
          </a:p>
        </p:txBody>
      </p:sp>
      <p:sp>
        <p:nvSpPr>
          <p:cNvPr id="2" name="TextBox 1"/>
          <p:cNvSpPr txBox="1"/>
          <p:nvPr/>
        </p:nvSpPr>
        <p:spPr>
          <a:xfrm>
            <a:off x="381000" y="6172200"/>
            <a:ext cx="4458773" cy="338554"/>
          </a:xfrm>
          <a:prstGeom prst="rect">
            <a:avLst/>
          </a:prstGeom>
          <a:noFill/>
        </p:spPr>
        <p:txBody>
          <a:bodyPr wrap="none" rtlCol="0">
            <a:spAutoFit/>
          </a:bodyPr>
          <a:lstStyle/>
          <a:p>
            <a:r>
              <a:rPr lang="en-US" sz="1600" dirty="0">
                <a:latin typeface="Candara"/>
                <a:cs typeface="Candara"/>
              </a:rPr>
              <a:t>http://</a:t>
            </a:r>
            <a:r>
              <a:rPr lang="en-US" sz="1600" dirty="0" err="1">
                <a:latin typeface="Candara"/>
                <a:cs typeface="Candara"/>
              </a:rPr>
              <a:t>serc.carleton.edu</a:t>
            </a:r>
            <a:r>
              <a:rPr lang="en-US" sz="1600" dirty="0">
                <a:latin typeface="Candara"/>
                <a:cs typeface="Candara"/>
              </a:rPr>
              <a:t>/</a:t>
            </a:r>
            <a:r>
              <a:rPr lang="en-US" sz="1600" dirty="0" err="1">
                <a:latin typeface="Candara"/>
                <a:cs typeface="Candara"/>
              </a:rPr>
              <a:t>sp</a:t>
            </a:r>
            <a:r>
              <a:rPr lang="en-US" sz="1600" dirty="0">
                <a:latin typeface="Candara"/>
                <a:cs typeface="Candara"/>
              </a:rPr>
              <a:t>/library/mea/</a:t>
            </a:r>
            <a:r>
              <a:rPr lang="en-US" sz="1600" dirty="0" err="1">
                <a:latin typeface="Candara"/>
                <a:cs typeface="Candara"/>
              </a:rPr>
              <a:t>what.html</a:t>
            </a:r>
            <a:endParaRPr lang="en-US" sz="1600" dirty="0">
              <a:latin typeface="Candara"/>
              <a:cs typeface="Candar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228600" y="228600"/>
            <a:ext cx="8686800" cy="762000"/>
          </a:xfrm>
        </p:spPr>
        <p:txBody>
          <a:bodyPr/>
          <a:lstStyle/>
          <a:p>
            <a:pPr marL="342900" indent="-342900"/>
            <a:r>
              <a:rPr lang="en-US" dirty="0" smtClean="0"/>
              <a:t>Introduction to</a:t>
            </a:r>
            <a:br>
              <a:rPr lang="en-US" dirty="0" smtClean="0"/>
            </a:br>
            <a:r>
              <a:rPr lang="en-US" dirty="0" smtClean="0"/>
              <a:t>Model Eliciting Activities</a:t>
            </a:r>
          </a:p>
        </p:txBody>
      </p:sp>
      <p:sp>
        <p:nvSpPr>
          <p:cNvPr id="123906" name="Content Placeholder 2"/>
          <p:cNvSpPr>
            <a:spLocks noGrp="1"/>
          </p:cNvSpPr>
          <p:nvPr>
            <p:ph idx="1"/>
          </p:nvPr>
        </p:nvSpPr>
        <p:spPr/>
        <p:txBody>
          <a:bodyPr/>
          <a:lstStyle/>
          <a:p>
            <a:r>
              <a:rPr lang="en-US" sz="2800" dirty="0"/>
              <a:t>How do we use Model Eliciting Activities in the CATALST course?</a:t>
            </a:r>
          </a:p>
          <a:p>
            <a:pPr lvl="1"/>
            <a:r>
              <a:rPr lang="en-US" sz="2400" dirty="0"/>
              <a:t>Unit 1: </a:t>
            </a:r>
            <a:r>
              <a:rPr lang="en-US" sz="2400" dirty="0" smtClean="0"/>
              <a:t>iPod</a:t>
            </a:r>
          </a:p>
          <a:p>
            <a:pPr lvl="2"/>
            <a:r>
              <a:rPr lang="en-US" sz="2000" dirty="0" smtClean="0"/>
              <a:t>Ideas of randomness</a:t>
            </a:r>
            <a:endParaRPr lang="en-US" sz="2000" dirty="0"/>
          </a:p>
          <a:p>
            <a:pPr lvl="1"/>
            <a:r>
              <a:rPr lang="en-US" sz="2400" dirty="0"/>
              <a:t>Unit 2: </a:t>
            </a:r>
            <a:r>
              <a:rPr lang="en-US" sz="2400" dirty="0" smtClean="0"/>
              <a:t>Airline</a:t>
            </a:r>
          </a:p>
          <a:p>
            <a:pPr lvl="2"/>
            <a:r>
              <a:rPr lang="en-US" sz="2000" dirty="0" smtClean="0"/>
              <a:t>Comparing two groups</a:t>
            </a:r>
            <a:endParaRPr lang="en-US" sz="2000" dirty="0"/>
          </a:p>
          <a:p>
            <a:pPr lvl="1"/>
            <a:r>
              <a:rPr lang="en-US" sz="2400" dirty="0"/>
              <a:t>Unit 3: </a:t>
            </a:r>
            <a:r>
              <a:rPr lang="en-US" sz="2400" dirty="0" smtClean="0"/>
              <a:t>?</a:t>
            </a:r>
            <a:endParaRPr lang="en-US" sz="2400" dirty="0"/>
          </a:p>
          <a:p>
            <a:endParaRPr lang="en-US" dirty="0" smtClean="0"/>
          </a:p>
        </p:txBody>
      </p:sp>
      <p:sp>
        <p:nvSpPr>
          <p:cNvPr id="2" name="TextBox 1"/>
          <p:cNvSpPr txBox="1"/>
          <p:nvPr/>
        </p:nvSpPr>
        <p:spPr>
          <a:xfrm>
            <a:off x="381000" y="6172200"/>
            <a:ext cx="4458773" cy="338554"/>
          </a:xfrm>
          <a:prstGeom prst="rect">
            <a:avLst/>
          </a:prstGeom>
          <a:noFill/>
        </p:spPr>
        <p:txBody>
          <a:bodyPr wrap="none" rtlCol="0">
            <a:spAutoFit/>
          </a:bodyPr>
          <a:lstStyle/>
          <a:p>
            <a:r>
              <a:rPr lang="en-US" sz="1600" dirty="0">
                <a:latin typeface="Candara"/>
                <a:cs typeface="Candara"/>
              </a:rPr>
              <a:t>http://</a:t>
            </a:r>
            <a:r>
              <a:rPr lang="en-US" sz="1600" dirty="0" err="1">
                <a:latin typeface="Candara"/>
                <a:cs typeface="Candara"/>
              </a:rPr>
              <a:t>serc.carleton.edu</a:t>
            </a:r>
            <a:r>
              <a:rPr lang="en-US" sz="1600" dirty="0">
                <a:latin typeface="Candara"/>
                <a:cs typeface="Candara"/>
              </a:rPr>
              <a:t>/</a:t>
            </a:r>
            <a:r>
              <a:rPr lang="en-US" sz="1600" dirty="0" err="1">
                <a:latin typeface="Candara"/>
                <a:cs typeface="Candara"/>
              </a:rPr>
              <a:t>sp</a:t>
            </a:r>
            <a:r>
              <a:rPr lang="en-US" sz="1600" dirty="0">
                <a:latin typeface="Candara"/>
                <a:cs typeface="Candara"/>
              </a:rPr>
              <a:t>/library/mea/</a:t>
            </a:r>
            <a:r>
              <a:rPr lang="en-US" sz="1600" dirty="0" err="1">
                <a:latin typeface="Candara"/>
                <a:cs typeface="Candara"/>
              </a:rPr>
              <a:t>what.html</a:t>
            </a:r>
            <a:endParaRPr lang="en-US" sz="1600" dirty="0">
              <a:latin typeface="Candara"/>
              <a:cs typeface="Candara"/>
            </a:endParaRPr>
          </a:p>
        </p:txBody>
      </p:sp>
    </p:spTree>
    <p:extLst>
      <p:ext uri="{BB962C8B-B14F-4D97-AF65-F5344CB8AC3E}">
        <p14:creationId xmlns:p14="http://schemas.microsoft.com/office/powerpoint/2010/main" val="167319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p:txBody>
          <a:bodyPr/>
          <a:lstStyle/>
          <a:p>
            <a:pPr marL="0" indent="0">
              <a:buNone/>
            </a:pPr>
            <a:r>
              <a:rPr lang="en-US" sz="2800" dirty="0" smtClean="0"/>
              <a:t>“Albert </a:t>
            </a:r>
            <a:r>
              <a:rPr lang="en-US" sz="2800" dirty="0"/>
              <a:t>Hoffman, an iPod owner, has written a letter to Apple to complain about the iPod </a:t>
            </a:r>
            <a:r>
              <a:rPr lang="en-US" sz="2800" dirty="0" smtClean="0"/>
              <a:t>shuffle feature</a:t>
            </a:r>
            <a:r>
              <a:rPr lang="en-US" sz="2800" dirty="0"/>
              <a:t>. He writes that every day he takes an hour-long walk and listens to his iPod using </a:t>
            </a:r>
            <a:r>
              <a:rPr lang="en-US" sz="2800" dirty="0" smtClean="0"/>
              <a:t>the shuffle </a:t>
            </a:r>
            <a:r>
              <a:rPr lang="en-US" sz="2800" dirty="0"/>
              <a:t>feature. </a:t>
            </a:r>
            <a:r>
              <a:rPr lang="en-US" sz="2800" b="1" dirty="0" smtClean="0"/>
              <a:t>He </a:t>
            </a:r>
            <a:r>
              <a:rPr lang="en-US" sz="2800" b="1" dirty="0"/>
              <a:t>believes that the shuffle feature is producing playlists in which some </a:t>
            </a:r>
            <a:r>
              <a:rPr lang="en-US" sz="2800" b="1" dirty="0" smtClean="0"/>
              <a:t>artists are </a:t>
            </a:r>
            <a:r>
              <a:rPr lang="en-US" sz="2800" b="1" dirty="0"/>
              <a:t>played too often and others are not played </a:t>
            </a:r>
            <a:r>
              <a:rPr lang="en-US" sz="2800" b="1" dirty="0" smtClean="0"/>
              <a:t>enough</a:t>
            </a:r>
            <a:r>
              <a:rPr lang="en-US" sz="2800" dirty="0" smtClean="0"/>
              <a:t>. </a:t>
            </a:r>
            <a:r>
              <a:rPr lang="en-US" sz="2800" dirty="0" smtClean="0">
                <a:solidFill>
                  <a:srgbClr val="000000"/>
                </a:solidFill>
              </a:rPr>
              <a:t>He </a:t>
            </a:r>
            <a:r>
              <a:rPr lang="en-US" sz="2800" dirty="0">
                <a:solidFill>
                  <a:srgbClr val="000000"/>
                </a:solidFill>
              </a:rPr>
              <a:t>has claimed that the iPod Shuffle feature is </a:t>
            </a:r>
            <a:r>
              <a:rPr lang="en-US" sz="2800" dirty="0" smtClean="0">
                <a:solidFill>
                  <a:srgbClr val="000000"/>
                </a:solidFill>
              </a:rPr>
              <a:t>not generating </a:t>
            </a:r>
            <a:r>
              <a:rPr lang="en-US" sz="2800" dirty="0">
                <a:solidFill>
                  <a:srgbClr val="000000"/>
                </a:solidFill>
              </a:rPr>
              <a:t>random playlists</a:t>
            </a:r>
            <a:r>
              <a:rPr lang="en-US" sz="2800" dirty="0" smtClean="0">
                <a:solidFill>
                  <a:srgbClr val="000000"/>
                </a:solidFill>
              </a:rPr>
              <a:t>.”</a:t>
            </a:r>
            <a:endParaRPr lang="en-US" sz="2800" dirty="0" smtClean="0"/>
          </a:p>
        </p:txBody>
      </p:sp>
      <p:sp>
        <p:nvSpPr>
          <p:cNvPr id="6" name="Title 1"/>
          <p:cNvSpPr>
            <a:spLocks noGrp="1"/>
          </p:cNvSpPr>
          <p:nvPr>
            <p:ph type="title"/>
          </p:nvPr>
        </p:nvSpPr>
        <p:spPr>
          <a:xfrm>
            <a:off x="228600" y="533400"/>
            <a:ext cx="8686800" cy="762000"/>
          </a:xfrm>
        </p:spPr>
        <p:txBody>
          <a:bodyPr/>
          <a:lstStyle/>
          <a:p>
            <a:pPr marL="342900" indent="-342900"/>
            <a:r>
              <a:rPr lang="en-US" sz="3800" dirty="0" smtClean="0"/>
              <a:t>Unit 1 Model Eliciting Activity:</a:t>
            </a:r>
            <a:br>
              <a:rPr lang="en-US" sz="3800" dirty="0" smtClean="0"/>
            </a:br>
            <a:r>
              <a:rPr lang="en-US" sz="3800" dirty="0" smtClean="0"/>
              <a:t>	</a:t>
            </a:r>
            <a:r>
              <a:rPr lang="en-US" sz="3800" dirty="0" err="1" smtClean="0"/>
              <a:t>iPOD</a:t>
            </a:r>
            <a:r>
              <a:rPr lang="en-US" sz="3800" dirty="0" smtClean="0"/>
              <a:t> SHUFFLE</a:t>
            </a: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341541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p:txBody>
          <a:bodyPr/>
          <a:lstStyle/>
          <a:p>
            <a:r>
              <a:rPr lang="en-US" sz="2400" dirty="0" smtClean="0"/>
              <a:t>The data</a:t>
            </a:r>
          </a:p>
          <a:p>
            <a:pPr lvl="1"/>
            <a:r>
              <a:rPr lang="en-US" sz="2000" dirty="0" smtClean="0"/>
              <a:t>Mr. Hoffman’s music </a:t>
            </a:r>
            <a:r>
              <a:rPr lang="en-US" sz="2000" dirty="0"/>
              <a:t>library (8 artists with 10 songs each</a:t>
            </a:r>
            <a:r>
              <a:rPr lang="en-US" sz="2000" dirty="0" smtClean="0"/>
              <a:t>)</a:t>
            </a:r>
          </a:p>
          <a:p>
            <a:pPr lvl="1"/>
            <a:r>
              <a:rPr lang="en-US" sz="2000" dirty="0" smtClean="0"/>
              <a:t>Three </a:t>
            </a:r>
            <a:r>
              <a:rPr lang="en-US" sz="2000" dirty="0"/>
              <a:t>playlists (</a:t>
            </a:r>
            <a:r>
              <a:rPr lang="en-US" sz="2000" dirty="0" smtClean="0"/>
              <a:t>20 songs </a:t>
            </a:r>
            <a:r>
              <a:rPr lang="en-US" sz="2000" dirty="0"/>
              <a:t>each) that his iPod generated using the shuffle </a:t>
            </a:r>
            <a:r>
              <a:rPr lang="en-US" sz="2000" dirty="0" smtClean="0"/>
              <a:t>feature</a:t>
            </a:r>
          </a:p>
          <a:p>
            <a:r>
              <a:rPr lang="en-US" sz="2400" dirty="0" smtClean="0"/>
              <a:t>The task</a:t>
            </a:r>
          </a:p>
          <a:p>
            <a:pPr lvl="1"/>
            <a:r>
              <a:rPr lang="en-US" sz="2000" dirty="0" smtClean="0"/>
              <a:t>Tim </a:t>
            </a:r>
            <a:r>
              <a:rPr lang="en-US" sz="2000" dirty="0"/>
              <a:t>Cook, the CEO of Apple, Inc., has contacted your group to respond to Mr. Hoffman’s complaint. </a:t>
            </a:r>
            <a:endParaRPr lang="en-US" sz="2000" dirty="0" smtClean="0"/>
          </a:p>
          <a:p>
            <a:pPr lvl="1"/>
            <a:r>
              <a:rPr lang="en-US" sz="2000" dirty="0" smtClean="0"/>
              <a:t>He </a:t>
            </a:r>
            <a:r>
              <a:rPr lang="en-US" sz="2000" dirty="0"/>
              <a:t>has provided your group with several playlists of 20 songs each using the same songs as Mr. Hoffman’s library but generating them using a genuine random number generation </a:t>
            </a:r>
            <a:r>
              <a:rPr lang="en-US" sz="2000" dirty="0" smtClean="0"/>
              <a:t>method.</a:t>
            </a:r>
          </a:p>
        </p:txBody>
      </p:sp>
      <p:sp>
        <p:nvSpPr>
          <p:cNvPr id="6" name="Title 1"/>
          <p:cNvSpPr>
            <a:spLocks noGrp="1"/>
          </p:cNvSpPr>
          <p:nvPr>
            <p:ph type="title"/>
          </p:nvPr>
        </p:nvSpPr>
        <p:spPr>
          <a:xfrm>
            <a:off x="228600" y="533400"/>
            <a:ext cx="8686800" cy="762000"/>
          </a:xfrm>
        </p:spPr>
        <p:txBody>
          <a:bodyPr/>
          <a:lstStyle/>
          <a:p>
            <a:pPr marL="342900" indent="-342900"/>
            <a:r>
              <a:rPr lang="en-US" sz="3800" dirty="0"/>
              <a:t>Unit 1 Model Eliciting </a:t>
            </a:r>
            <a:r>
              <a:rPr lang="en-US" sz="3800" dirty="0" smtClean="0"/>
              <a:t>Activity:</a:t>
            </a:r>
            <a:r>
              <a:rPr lang="en-US" sz="3800" dirty="0"/>
              <a:t/>
            </a:r>
            <a:br>
              <a:rPr lang="en-US" sz="3800" dirty="0"/>
            </a:br>
            <a:r>
              <a:rPr lang="en-US" sz="3800" dirty="0"/>
              <a:t>	</a:t>
            </a:r>
            <a:r>
              <a:rPr lang="en-US" sz="3800" dirty="0" err="1"/>
              <a:t>iPOD</a:t>
            </a:r>
            <a:r>
              <a:rPr lang="en-US" sz="3800" dirty="0"/>
              <a:t> </a:t>
            </a:r>
            <a:r>
              <a:rPr lang="en-US" sz="3800" dirty="0" smtClean="0"/>
              <a:t>SHUFFLE</a:t>
            </a: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577908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p:txBody>
          <a:bodyPr/>
          <a:lstStyle/>
          <a:p>
            <a:r>
              <a:rPr lang="en-US" dirty="0" smtClean="0"/>
              <a:t>Data</a:t>
            </a:r>
          </a:p>
          <a:p>
            <a:endParaRPr lang="en-US" dirty="0" smtClean="0"/>
          </a:p>
        </p:txBody>
      </p:sp>
      <p:pic>
        <p:nvPicPr>
          <p:cNvPr id="3" name="Picture 2" descr="03-iPod-Random-Playlists(25).pdf"/>
          <p:cNvPicPr>
            <a:picLocks noChangeAspect="1"/>
          </p:cNvPicPr>
          <p:nvPr/>
        </p:nvPicPr>
        <p:blipFill rotWithShape="1">
          <a:blip r:embed="rId3">
            <a:extLst>
              <a:ext uri="{28A0092B-C50C-407E-A947-70E740481C1C}">
                <a14:useLocalDpi xmlns:a14="http://schemas.microsoft.com/office/drawing/2010/main" val="0"/>
              </a:ext>
            </a:extLst>
          </a:blip>
          <a:srcRect l="2894" t="48560" r="9021"/>
          <a:stretch/>
        </p:blipFill>
        <p:spPr>
          <a:xfrm>
            <a:off x="228600" y="1822850"/>
            <a:ext cx="8686799" cy="3920036"/>
          </a:xfrm>
          <a:prstGeom prst="rect">
            <a:avLst/>
          </a:prstGeom>
        </p:spPr>
      </p:pic>
      <p:sp>
        <p:nvSpPr>
          <p:cNvPr id="7" name="Title 1"/>
          <p:cNvSpPr>
            <a:spLocks noGrp="1"/>
          </p:cNvSpPr>
          <p:nvPr>
            <p:ph type="title"/>
          </p:nvPr>
        </p:nvSpPr>
        <p:spPr>
          <a:xfrm>
            <a:off x="228600" y="533400"/>
            <a:ext cx="8686800" cy="762000"/>
          </a:xfrm>
        </p:spPr>
        <p:txBody>
          <a:bodyPr/>
          <a:lstStyle/>
          <a:p>
            <a:pPr marL="342900" indent="-342900"/>
            <a:r>
              <a:rPr lang="en-US" sz="3800" dirty="0"/>
              <a:t>Unit 1 Model Eliciting </a:t>
            </a:r>
            <a:r>
              <a:rPr lang="en-US" sz="3800" dirty="0" smtClean="0"/>
              <a:t>Activity:</a:t>
            </a:r>
            <a:r>
              <a:rPr lang="en-US" sz="3800" dirty="0"/>
              <a:t/>
            </a:r>
            <a:br>
              <a:rPr lang="en-US" sz="3800" dirty="0"/>
            </a:br>
            <a:r>
              <a:rPr lang="en-US" sz="3800" dirty="0"/>
              <a:t>	</a:t>
            </a:r>
            <a:r>
              <a:rPr lang="en-US" sz="3800" dirty="0" err="1"/>
              <a:t>iPOD</a:t>
            </a:r>
            <a:r>
              <a:rPr lang="en-US" sz="3800" dirty="0"/>
              <a:t> </a:t>
            </a:r>
            <a:r>
              <a:rPr lang="en-US" sz="3800" dirty="0" smtClean="0"/>
              <a:t>SHUFFLE</a:t>
            </a: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389275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p:txBody>
          <a:bodyPr/>
          <a:lstStyle/>
          <a:p>
            <a:r>
              <a:rPr lang="en-US" dirty="0" smtClean="0"/>
              <a:t>Prior Knowledge</a:t>
            </a:r>
          </a:p>
          <a:p>
            <a:pPr lvl="1"/>
            <a:r>
              <a:rPr lang="en-US" dirty="0" smtClean="0"/>
              <a:t>NONE!</a:t>
            </a:r>
          </a:p>
          <a:p>
            <a:endParaRPr lang="en-US" dirty="0" smtClean="0"/>
          </a:p>
        </p:txBody>
      </p:sp>
      <p:sp>
        <p:nvSpPr>
          <p:cNvPr id="6" name="Title 1"/>
          <p:cNvSpPr>
            <a:spLocks noGrp="1"/>
          </p:cNvSpPr>
          <p:nvPr>
            <p:ph type="title"/>
          </p:nvPr>
        </p:nvSpPr>
        <p:spPr>
          <a:xfrm>
            <a:off x="228600" y="533400"/>
            <a:ext cx="8686800" cy="762000"/>
          </a:xfrm>
        </p:spPr>
        <p:txBody>
          <a:bodyPr/>
          <a:lstStyle/>
          <a:p>
            <a:pPr marL="342900" indent="-342900"/>
            <a:r>
              <a:rPr lang="en-US" sz="3800" dirty="0"/>
              <a:t>Unit 1 Model Eliciting </a:t>
            </a:r>
            <a:r>
              <a:rPr lang="en-US" sz="3800" dirty="0" smtClean="0"/>
              <a:t>Activity:</a:t>
            </a:r>
            <a:r>
              <a:rPr lang="en-US" sz="3800" dirty="0"/>
              <a:t/>
            </a:r>
            <a:br>
              <a:rPr lang="en-US" sz="3800" dirty="0"/>
            </a:br>
            <a:r>
              <a:rPr lang="en-US" sz="3800" dirty="0"/>
              <a:t>	</a:t>
            </a:r>
            <a:r>
              <a:rPr lang="en-US" sz="3800" dirty="0" err="1"/>
              <a:t>iPOD</a:t>
            </a:r>
            <a:r>
              <a:rPr lang="en-US" sz="3800" dirty="0"/>
              <a:t> </a:t>
            </a:r>
            <a:r>
              <a:rPr lang="en-US" sz="3800" dirty="0" smtClean="0"/>
              <a:t>SHUFFLE</a:t>
            </a: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1706046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p:txBody>
          <a:bodyPr/>
          <a:lstStyle/>
          <a:p>
            <a:r>
              <a:rPr lang="en-US" sz="2800" dirty="0" smtClean="0"/>
              <a:t>Student Reports</a:t>
            </a:r>
          </a:p>
          <a:p>
            <a:pPr lvl="1"/>
            <a:r>
              <a:rPr lang="en-US" sz="2400" dirty="0" smtClean="0"/>
              <a:t>Process: </a:t>
            </a:r>
          </a:p>
          <a:p>
            <a:pPr lvl="2"/>
            <a:r>
              <a:rPr lang="en-US" sz="2000" dirty="0" smtClean="0"/>
              <a:t>After </a:t>
            </a:r>
            <a:r>
              <a:rPr lang="en-US" sz="2000" dirty="0"/>
              <a:t>examining 25 </a:t>
            </a:r>
            <a:r>
              <a:rPr lang="en-US" sz="2000" dirty="0" smtClean="0"/>
              <a:t>truly randomly </a:t>
            </a:r>
            <a:r>
              <a:rPr lang="en-US" sz="2000" dirty="0"/>
              <a:t>generated playlists from your </a:t>
            </a:r>
            <a:r>
              <a:rPr lang="en-US" sz="2000" dirty="0" smtClean="0"/>
              <a:t>library, </a:t>
            </a:r>
            <a:r>
              <a:rPr lang="en-US" sz="2000" dirty="0"/>
              <a:t>our group came up with two rules regarding randomly generated </a:t>
            </a:r>
            <a:r>
              <a:rPr lang="en-US" sz="2000" dirty="0" smtClean="0"/>
              <a:t>playlists.</a:t>
            </a:r>
          </a:p>
          <a:p>
            <a:pPr lvl="1"/>
            <a:r>
              <a:rPr lang="en-US" sz="2400" dirty="0"/>
              <a:t>R</a:t>
            </a:r>
            <a:r>
              <a:rPr lang="en-US" sz="2400" dirty="0" smtClean="0"/>
              <a:t>ules: </a:t>
            </a:r>
          </a:p>
          <a:p>
            <a:pPr lvl="2"/>
            <a:r>
              <a:rPr lang="en-US" sz="2000" dirty="0" smtClean="0"/>
              <a:t>A </a:t>
            </a:r>
            <a:r>
              <a:rPr lang="en-US" sz="2000" dirty="0"/>
              <a:t>playlist is </a:t>
            </a:r>
            <a:r>
              <a:rPr lang="en-US" sz="2000" dirty="0" smtClean="0"/>
              <a:t>NOT random if either of the following are true</a:t>
            </a:r>
            <a:endParaRPr lang="en-US" sz="2000" dirty="0"/>
          </a:p>
          <a:p>
            <a:pPr marL="1314450" lvl="3" indent="0">
              <a:buNone/>
            </a:pPr>
            <a:r>
              <a:rPr lang="en-US" dirty="0" smtClean="0"/>
              <a:t>1. </a:t>
            </a:r>
            <a:r>
              <a:rPr lang="en-US" dirty="0"/>
              <a:t>it has six or more songs by the same artist played in any order in the </a:t>
            </a:r>
            <a:r>
              <a:rPr lang="en-US" dirty="0" smtClean="0"/>
              <a:t>playlist</a:t>
            </a:r>
            <a:endParaRPr lang="en-US" dirty="0"/>
          </a:p>
          <a:p>
            <a:pPr marL="1314450" lvl="3" indent="0">
              <a:buNone/>
            </a:pPr>
            <a:r>
              <a:rPr lang="en-US" dirty="0" smtClean="0"/>
              <a:t>2. </a:t>
            </a:r>
            <a:r>
              <a:rPr lang="en-US" dirty="0"/>
              <a:t>it has four or more songs of the same artist played in a </a:t>
            </a:r>
            <a:r>
              <a:rPr lang="en-US" dirty="0" smtClean="0"/>
              <a:t>row</a:t>
            </a:r>
          </a:p>
          <a:p>
            <a:pPr marL="800100" lvl="1" indent="-342900"/>
            <a:r>
              <a:rPr lang="en-US" sz="2400" dirty="0" smtClean="0"/>
              <a:t>Conclusion: </a:t>
            </a:r>
          </a:p>
          <a:p>
            <a:pPr marL="1200150" lvl="2" indent="-342900"/>
            <a:r>
              <a:rPr lang="en-US" sz="2000" dirty="0" smtClean="0"/>
              <a:t>When </a:t>
            </a:r>
            <a:r>
              <a:rPr lang="en-US" sz="2000" dirty="0"/>
              <a:t>reviewing your </a:t>
            </a:r>
            <a:r>
              <a:rPr lang="en-US" sz="2000" dirty="0" smtClean="0"/>
              <a:t>three playlists</a:t>
            </a:r>
            <a:r>
              <a:rPr lang="en-US" sz="2000" dirty="0"/>
              <a:t>, none of them violated any of </a:t>
            </a:r>
            <a:r>
              <a:rPr lang="en-US" sz="2000" dirty="0" smtClean="0"/>
              <a:t>these rules</a:t>
            </a:r>
            <a:r>
              <a:rPr lang="en-US" sz="2000" dirty="0"/>
              <a:t>. </a:t>
            </a:r>
            <a:r>
              <a:rPr lang="en-US" sz="2000" dirty="0" smtClean="0"/>
              <a:t>We conclude that your iPod is generating playlists randomly. </a:t>
            </a:r>
            <a:endParaRPr lang="en-US" sz="2000" dirty="0"/>
          </a:p>
          <a:p>
            <a:endParaRPr lang="en-US" dirty="0" smtClean="0"/>
          </a:p>
        </p:txBody>
      </p:sp>
      <p:sp>
        <p:nvSpPr>
          <p:cNvPr id="6" name="Title 1"/>
          <p:cNvSpPr>
            <a:spLocks noGrp="1"/>
          </p:cNvSpPr>
          <p:nvPr>
            <p:ph type="title"/>
          </p:nvPr>
        </p:nvSpPr>
        <p:spPr>
          <a:xfrm>
            <a:off x="228600" y="533400"/>
            <a:ext cx="8686800" cy="762000"/>
          </a:xfrm>
        </p:spPr>
        <p:txBody>
          <a:bodyPr/>
          <a:lstStyle/>
          <a:p>
            <a:pPr marL="342900" indent="-342900"/>
            <a:r>
              <a:rPr lang="en-US" sz="3800" dirty="0"/>
              <a:t>Unit 1 Model Eliciting </a:t>
            </a:r>
            <a:r>
              <a:rPr lang="en-US" sz="3800" dirty="0" smtClean="0"/>
              <a:t>Activity:</a:t>
            </a:r>
            <a:r>
              <a:rPr lang="en-US" sz="3800" dirty="0"/>
              <a:t/>
            </a:r>
            <a:br>
              <a:rPr lang="en-US" sz="3800" dirty="0"/>
            </a:br>
            <a:r>
              <a:rPr lang="en-US" sz="3800" dirty="0"/>
              <a:t>	</a:t>
            </a:r>
            <a:r>
              <a:rPr lang="en-US" sz="3800" dirty="0" err="1"/>
              <a:t>iPOD</a:t>
            </a:r>
            <a:r>
              <a:rPr lang="en-US" sz="3800" dirty="0"/>
              <a:t> </a:t>
            </a:r>
            <a:r>
              <a:rPr lang="en-US" sz="3800" dirty="0" smtClean="0"/>
              <a:t>SHUFFLE</a:t>
            </a: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2862417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The Plan</a:t>
            </a:r>
          </a:p>
        </p:txBody>
      </p:sp>
      <p:sp>
        <p:nvSpPr>
          <p:cNvPr id="121858" name="Content Placeholder 2"/>
          <p:cNvSpPr>
            <a:spLocks noGrp="1"/>
          </p:cNvSpPr>
          <p:nvPr>
            <p:ph idx="1"/>
          </p:nvPr>
        </p:nvSpPr>
        <p:spPr/>
        <p:txBody>
          <a:bodyPr/>
          <a:lstStyle/>
          <a:p>
            <a:r>
              <a:rPr lang="en-US" sz="2800" dirty="0" smtClean="0"/>
              <a:t>Model Eliciting Activity</a:t>
            </a:r>
          </a:p>
          <a:p>
            <a:pPr lvl="1"/>
            <a:r>
              <a:rPr lang="en-US" sz="2400" dirty="0" smtClean="0"/>
              <a:t>Unit 1: iPod Shuffle</a:t>
            </a:r>
          </a:p>
          <a:p>
            <a:r>
              <a:rPr lang="en-US" sz="2800" dirty="0" smtClean="0"/>
              <a:t>Selected class activities</a:t>
            </a:r>
          </a:p>
          <a:p>
            <a:pPr lvl="1"/>
            <a:r>
              <a:rPr lang="en-US" sz="2400" b="1" dirty="0" smtClean="0"/>
              <a:t>Unit 1: One Son</a:t>
            </a:r>
          </a:p>
          <a:p>
            <a:pPr lvl="1"/>
            <a:r>
              <a:rPr lang="en-US" sz="2400" dirty="0" smtClean="0"/>
              <a:t>Unit 2: Sleep Deprivation</a:t>
            </a:r>
          </a:p>
          <a:p>
            <a:pPr lvl="1"/>
            <a:r>
              <a:rPr lang="en-US" sz="2400" dirty="0" smtClean="0"/>
              <a:t>Unit 3: Kissing the Right Way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381000"/>
            <a:ext cx="8686800" cy="609600"/>
          </a:xfrm>
        </p:spPr>
        <p:txBody>
          <a:bodyPr/>
          <a:lstStyle/>
          <a:p>
            <a:r>
              <a:rPr lang="en-US" sz="3800" dirty="0" smtClean="0"/>
              <a:t>Unit 1 Activity:</a:t>
            </a:r>
            <a:br>
              <a:rPr lang="en-US" sz="3800" dirty="0" smtClean="0"/>
            </a:br>
            <a:r>
              <a:rPr lang="en-US" sz="3800" dirty="0"/>
              <a:t>	</a:t>
            </a:r>
            <a:r>
              <a:rPr lang="en-US" sz="3800" dirty="0" smtClean="0"/>
              <a:t>ONE SON</a:t>
            </a:r>
          </a:p>
        </p:txBody>
      </p:sp>
      <p:sp>
        <p:nvSpPr>
          <p:cNvPr id="122882" name="Content Placeholder 2"/>
          <p:cNvSpPr>
            <a:spLocks noGrp="1"/>
          </p:cNvSpPr>
          <p:nvPr>
            <p:ph idx="1"/>
          </p:nvPr>
        </p:nvSpPr>
        <p:spPr>
          <a:xfrm>
            <a:off x="0" y="1447800"/>
            <a:ext cx="9144000" cy="4419600"/>
          </a:xfrm>
        </p:spPr>
        <p:txBody>
          <a:bodyPr/>
          <a:lstStyle/>
          <a:p>
            <a:r>
              <a:rPr lang="en-US" sz="2800" dirty="0" smtClean="0"/>
              <a:t>Introduction</a:t>
            </a:r>
          </a:p>
          <a:p>
            <a:pPr lvl="1"/>
            <a:r>
              <a:rPr lang="en-US" sz="2400" dirty="0" smtClean="0"/>
              <a:t>“</a:t>
            </a:r>
            <a:r>
              <a:rPr lang="en-US" sz="2400" dirty="0"/>
              <a:t>The one-child policy was introduced in 1978. It was created by the Chinese government to alleviate social, economic, and environmental problems in China, and authorities claim that the policy has prevented more than 250 million births from its implementation to 2000</a:t>
            </a:r>
            <a:r>
              <a:rPr lang="en-US" sz="2400" dirty="0" smtClean="0"/>
              <a:t>.”</a:t>
            </a:r>
          </a:p>
          <a:p>
            <a:pPr lvl="1"/>
            <a:r>
              <a:rPr lang="en-US" sz="2400" dirty="0" smtClean="0"/>
              <a:t>Scholars </a:t>
            </a:r>
            <a:r>
              <a:rPr lang="en-US" sz="2400" dirty="0"/>
              <a:t>have wondered how things would change if instead of a one-child policy, a country adopted a one-son policy</a:t>
            </a:r>
            <a:r>
              <a:rPr lang="en-US" sz="2400" dirty="0" smtClean="0"/>
              <a:t>.</a:t>
            </a:r>
          </a:p>
          <a:p>
            <a:pPr lvl="1"/>
            <a:r>
              <a:rPr lang="en-US" sz="2400" dirty="0"/>
              <a:t>Research Question: </a:t>
            </a:r>
            <a:r>
              <a:rPr lang="en-US" sz="2400" i="1" dirty="0"/>
              <a:t>If the United States adopted this “one son” policy, how would the policy affect the average number of children per family, which is currently 1.86? </a:t>
            </a:r>
          </a:p>
        </p:txBody>
      </p:sp>
      <p:sp>
        <p:nvSpPr>
          <p:cNvPr id="2" name="TextBox 1"/>
          <p:cNvSpPr txBox="1"/>
          <p:nvPr/>
        </p:nvSpPr>
        <p:spPr>
          <a:xfrm>
            <a:off x="152400" y="5943600"/>
            <a:ext cx="6019800" cy="800219"/>
          </a:xfrm>
          <a:prstGeom prst="rect">
            <a:avLst/>
          </a:prstGeom>
          <a:noFill/>
        </p:spPr>
        <p:txBody>
          <a:bodyPr wrap="square" rtlCol="0">
            <a:spAutoFit/>
          </a:bodyPr>
          <a:lstStyle/>
          <a:p>
            <a:pPr marL="0" lvl="1"/>
            <a:r>
              <a:rPr lang="en-US" sz="1400" dirty="0" smtClean="0"/>
              <a:t>One-child policy. (2010, July 23). In </a:t>
            </a:r>
            <a:r>
              <a:rPr lang="en-US" sz="1400" i="1" dirty="0" smtClean="0"/>
              <a:t>Wikipedia, the free encyclopedia</a:t>
            </a:r>
            <a:r>
              <a:rPr lang="en-US" sz="1400" dirty="0" smtClean="0"/>
              <a:t>. Retrieved July 26, 2010, from </a:t>
            </a:r>
            <a:r>
              <a:rPr lang="en-US" sz="1400" u="sng" dirty="0" smtClean="0">
                <a:hlinkClick r:id="rId3"/>
              </a:rPr>
              <a:t>http://en.wikipedia.org/wiki/One-child_policy</a:t>
            </a:r>
            <a:endParaRPr lang="en-US" sz="1400" u="sng"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dirty="0" smtClean="0"/>
              <a:t>Today’s Goal</a:t>
            </a:r>
          </a:p>
        </p:txBody>
      </p:sp>
      <p:sp>
        <p:nvSpPr>
          <p:cNvPr id="2" name="Content Placeholder 1"/>
          <p:cNvSpPr>
            <a:spLocks noGrp="1"/>
          </p:cNvSpPr>
          <p:nvPr>
            <p:ph idx="1"/>
          </p:nvPr>
        </p:nvSpPr>
        <p:spPr>
          <a:xfrm>
            <a:off x="228600" y="2133600"/>
            <a:ext cx="8686800" cy="2514600"/>
          </a:xfrm>
        </p:spPr>
        <p:txBody>
          <a:bodyPr/>
          <a:lstStyle/>
          <a:p>
            <a:pPr marL="0" indent="0" algn="ctr">
              <a:buNone/>
            </a:pPr>
            <a:r>
              <a:rPr lang="en-US" sz="2800" dirty="0"/>
              <a:t>The purpose of this </a:t>
            </a:r>
            <a:r>
              <a:rPr lang="en-US" sz="2800" dirty="0" smtClean="0"/>
              <a:t>session is </a:t>
            </a:r>
            <a:r>
              <a:rPr lang="en-US" sz="2800" dirty="0"/>
              <a:t>to give participants a flavor of a new introductory statistics course, the CATALST Course, which focuses on ideas of randomness, randomization tests and bootstrap intervals</a:t>
            </a:r>
            <a:r>
              <a:rPr lang="en-US" sz="2800" dirty="0" smtClean="0"/>
              <a:t>.</a:t>
            </a:r>
            <a:endParaRPr lang="en-US" sz="2800" dirty="0"/>
          </a:p>
        </p:txBody>
      </p:sp>
    </p:spTree>
    <p:extLst>
      <p:ext uri="{BB962C8B-B14F-4D97-AF65-F5344CB8AC3E}">
        <p14:creationId xmlns:p14="http://schemas.microsoft.com/office/powerpoint/2010/main" val="830336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381000"/>
            <a:ext cx="8686800" cy="609600"/>
          </a:xfrm>
        </p:spPr>
        <p:txBody>
          <a:bodyPr/>
          <a:lstStyle/>
          <a:p>
            <a:r>
              <a:rPr lang="en-US" sz="3800" dirty="0" smtClean="0"/>
              <a:t>Unit 1 Activity:</a:t>
            </a:r>
            <a:br>
              <a:rPr lang="en-US" sz="3800" dirty="0" smtClean="0"/>
            </a:br>
            <a:r>
              <a:rPr lang="en-US" sz="3800" dirty="0"/>
              <a:t>	</a:t>
            </a:r>
            <a:r>
              <a:rPr lang="en-US" sz="3800" dirty="0" smtClean="0"/>
              <a:t>ONE SON</a:t>
            </a:r>
          </a:p>
        </p:txBody>
      </p:sp>
      <p:sp>
        <p:nvSpPr>
          <p:cNvPr id="122882" name="Content Placeholder 2"/>
          <p:cNvSpPr>
            <a:spLocks noGrp="1"/>
          </p:cNvSpPr>
          <p:nvPr>
            <p:ph idx="1"/>
          </p:nvPr>
        </p:nvSpPr>
        <p:spPr/>
        <p:txBody>
          <a:bodyPr/>
          <a:lstStyle/>
          <a:p>
            <a:r>
              <a:rPr lang="en-US" sz="2800" dirty="0" smtClean="0"/>
              <a:t>Prior </a:t>
            </a:r>
            <a:r>
              <a:rPr lang="en-US" sz="2800" dirty="0"/>
              <a:t>K</a:t>
            </a:r>
            <a:r>
              <a:rPr lang="en-US" sz="2800" dirty="0" smtClean="0"/>
              <a:t>nowledge</a:t>
            </a:r>
          </a:p>
          <a:p>
            <a:pPr lvl="1"/>
            <a:r>
              <a:rPr lang="en-US" sz="2400" dirty="0"/>
              <a:t>H</a:t>
            </a:r>
            <a:r>
              <a:rPr lang="en-US" sz="2400" dirty="0" smtClean="0"/>
              <a:t>ave NOT covered p-values or experimental design</a:t>
            </a:r>
          </a:p>
          <a:p>
            <a:pPr lvl="1"/>
            <a:r>
              <a:rPr lang="en-US" sz="2400" dirty="0" smtClean="0"/>
              <a:t>Have modeled random behavior in </a:t>
            </a:r>
            <a:r>
              <a:rPr lang="en-US" sz="2400" dirty="0" err="1" smtClean="0"/>
              <a:t>TinkerPlots</a:t>
            </a:r>
            <a:r>
              <a:rPr lang="en-US" sz="2400" baseline="30000" dirty="0" err="1" smtClean="0"/>
              <a:t>TM</a:t>
            </a:r>
            <a:endParaRPr lang="en-US" sz="2400" baseline="30000" dirty="0" smtClean="0"/>
          </a:p>
          <a:p>
            <a:pPr lvl="2"/>
            <a:r>
              <a:rPr lang="en-US" dirty="0" smtClean="0"/>
              <a:t>Coins</a:t>
            </a:r>
          </a:p>
          <a:p>
            <a:pPr lvl="2"/>
            <a:r>
              <a:rPr lang="en-US" dirty="0" smtClean="0"/>
              <a:t>Dice</a:t>
            </a:r>
          </a:p>
          <a:p>
            <a:pPr lvl="2"/>
            <a:r>
              <a:rPr lang="en-US" dirty="0" smtClean="0"/>
              <a:t>Basketball free throws</a:t>
            </a:r>
          </a:p>
          <a:p>
            <a:endParaRPr lang="en-US" dirty="0" smtClean="0"/>
          </a:p>
        </p:txBody>
      </p:sp>
    </p:spTree>
    <p:extLst>
      <p:ext uri="{BB962C8B-B14F-4D97-AF65-F5344CB8AC3E}">
        <p14:creationId xmlns:p14="http://schemas.microsoft.com/office/powerpoint/2010/main" val="14602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381000"/>
            <a:ext cx="8686800" cy="609600"/>
          </a:xfrm>
        </p:spPr>
        <p:txBody>
          <a:bodyPr/>
          <a:lstStyle/>
          <a:p>
            <a:r>
              <a:rPr lang="en-US" sz="3800" dirty="0" smtClean="0"/>
              <a:t>Unit 1 Activity:</a:t>
            </a:r>
            <a:br>
              <a:rPr lang="en-US" sz="3800" dirty="0" smtClean="0"/>
            </a:br>
            <a:r>
              <a:rPr lang="en-US" sz="3800" dirty="0"/>
              <a:t>	</a:t>
            </a:r>
            <a:r>
              <a:rPr lang="en-US" sz="3800" dirty="0" smtClean="0"/>
              <a:t>ONE SON</a:t>
            </a:r>
          </a:p>
        </p:txBody>
      </p:sp>
      <p:sp>
        <p:nvSpPr>
          <p:cNvPr id="122882" name="Content Placeholder 2"/>
          <p:cNvSpPr>
            <a:spLocks noGrp="1"/>
          </p:cNvSpPr>
          <p:nvPr>
            <p:ph idx="1"/>
          </p:nvPr>
        </p:nvSpPr>
        <p:spPr/>
        <p:txBody>
          <a:bodyPr/>
          <a:lstStyle/>
          <a:p>
            <a:r>
              <a:rPr lang="en-US" sz="2800" dirty="0" smtClean="0"/>
              <a:t>Directions</a:t>
            </a:r>
          </a:p>
          <a:p>
            <a:pPr lvl="1"/>
            <a:r>
              <a:rPr lang="en-US" sz="2400" dirty="0" smtClean="0"/>
              <a:t>Let’s walk through the activity</a:t>
            </a:r>
          </a:p>
          <a:p>
            <a:pPr lvl="1"/>
            <a:r>
              <a:rPr lang="en-US" sz="2400" dirty="0" smtClean="0"/>
              <a:t>Put on your “student hat”!</a:t>
            </a:r>
          </a:p>
          <a:p>
            <a:pPr lvl="1"/>
            <a:r>
              <a:rPr lang="en-US" sz="2400" dirty="0" smtClean="0"/>
              <a:t>Afterwards, you will get to put your “teacher hat” back on</a:t>
            </a:r>
          </a:p>
        </p:txBody>
      </p:sp>
    </p:spTree>
    <p:extLst>
      <p:ext uri="{BB962C8B-B14F-4D97-AF65-F5344CB8AC3E}">
        <p14:creationId xmlns:p14="http://schemas.microsoft.com/office/powerpoint/2010/main" val="1383036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smtClean="0">
                <a:effectLst>
                  <a:outerShdw blurRad="38100" dist="38100" dir="2700000" algn="tl">
                    <a:srgbClr val="C0C0C0"/>
                  </a:outerShdw>
                </a:effectLst>
              </a:rPr>
              <a:t>ONE SON: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4" name="Picture 3"/>
          <p:cNvPicPr>
            <a:picLocks noChangeAspect="1"/>
          </p:cNvPicPr>
          <p:nvPr/>
        </p:nvPicPr>
        <p:blipFill>
          <a:blip r:embed="rId3"/>
          <a:stretch>
            <a:fillRect/>
          </a:stretch>
        </p:blipFill>
        <p:spPr>
          <a:xfrm>
            <a:off x="685800" y="1371600"/>
            <a:ext cx="2954161" cy="20193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ONE SON</a:t>
            </a:r>
            <a:r>
              <a:rPr lang="en-US" dirty="0" smtClean="0">
                <a:effectLst>
                  <a:outerShdw blurRad="38100" dist="38100" dir="2700000" algn="tl">
                    <a:srgbClr val="C0C0C0"/>
                  </a:outerShdw>
                </a:effectLst>
              </a:rPr>
              <a:t>: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4" name="Picture 3"/>
          <p:cNvPicPr>
            <a:picLocks noChangeAspect="1"/>
          </p:cNvPicPr>
          <p:nvPr/>
        </p:nvPicPr>
        <p:blipFill>
          <a:blip r:embed="rId3"/>
          <a:stretch>
            <a:fillRect/>
          </a:stretch>
        </p:blipFill>
        <p:spPr>
          <a:xfrm>
            <a:off x="685800" y="1371600"/>
            <a:ext cx="2954161" cy="2019300"/>
          </a:xfrm>
          <a:prstGeom prst="rect">
            <a:avLst/>
          </a:prstGeom>
        </p:spPr>
      </p:pic>
      <p:pic>
        <p:nvPicPr>
          <p:cNvPr id="6" name="Picture 5"/>
          <p:cNvPicPr>
            <a:picLocks noChangeAspect="1"/>
          </p:cNvPicPr>
          <p:nvPr/>
        </p:nvPicPr>
        <p:blipFill>
          <a:blip r:embed="rId4"/>
          <a:stretch>
            <a:fillRect/>
          </a:stretch>
        </p:blipFill>
        <p:spPr>
          <a:xfrm>
            <a:off x="3810000" y="1422400"/>
            <a:ext cx="1535545" cy="19304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ONE SON</a:t>
            </a:r>
            <a:r>
              <a:rPr lang="en-US" dirty="0" smtClean="0">
                <a:effectLst>
                  <a:outerShdw blurRad="38100" dist="38100" dir="2700000" algn="tl">
                    <a:srgbClr val="C0C0C0"/>
                  </a:outerShdw>
                </a:effectLst>
              </a:rPr>
              <a:t>: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4" name="Picture 3"/>
          <p:cNvPicPr>
            <a:picLocks noChangeAspect="1"/>
          </p:cNvPicPr>
          <p:nvPr/>
        </p:nvPicPr>
        <p:blipFill>
          <a:blip r:embed="rId3"/>
          <a:stretch>
            <a:fillRect/>
          </a:stretch>
        </p:blipFill>
        <p:spPr>
          <a:xfrm>
            <a:off x="685800" y="1371600"/>
            <a:ext cx="2954161" cy="2019300"/>
          </a:xfrm>
          <a:prstGeom prst="rect">
            <a:avLst/>
          </a:prstGeom>
        </p:spPr>
      </p:pic>
      <p:pic>
        <p:nvPicPr>
          <p:cNvPr id="6" name="Picture 5"/>
          <p:cNvPicPr>
            <a:picLocks noChangeAspect="1"/>
          </p:cNvPicPr>
          <p:nvPr/>
        </p:nvPicPr>
        <p:blipFill>
          <a:blip r:embed="rId4"/>
          <a:stretch>
            <a:fillRect/>
          </a:stretch>
        </p:blipFill>
        <p:spPr>
          <a:xfrm>
            <a:off x="4027055" y="1422400"/>
            <a:ext cx="1535545" cy="1930400"/>
          </a:xfrm>
          <a:prstGeom prst="rect">
            <a:avLst/>
          </a:prstGeom>
        </p:spPr>
      </p:pic>
      <p:pic>
        <p:nvPicPr>
          <p:cNvPr id="5" name="Picture 4"/>
          <p:cNvPicPr>
            <a:picLocks noChangeAspect="1"/>
          </p:cNvPicPr>
          <p:nvPr/>
        </p:nvPicPr>
        <p:blipFill>
          <a:blip r:embed="rId5"/>
          <a:stretch>
            <a:fillRect/>
          </a:stretch>
        </p:blipFill>
        <p:spPr>
          <a:xfrm>
            <a:off x="5943600" y="1447800"/>
            <a:ext cx="2133600" cy="208618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ONE SON</a:t>
            </a:r>
            <a:r>
              <a:rPr lang="en-US" dirty="0" smtClean="0">
                <a:effectLst>
                  <a:outerShdw blurRad="38100" dist="38100" dir="2700000" algn="tl">
                    <a:srgbClr val="C0C0C0"/>
                  </a:outerShdw>
                </a:effectLst>
              </a:rPr>
              <a:t>: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4" name="Picture 3"/>
          <p:cNvPicPr>
            <a:picLocks noChangeAspect="1"/>
          </p:cNvPicPr>
          <p:nvPr/>
        </p:nvPicPr>
        <p:blipFill>
          <a:blip r:embed="rId3"/>
          <a:stretch>
            <a:fillRect/>
          </a:stretch>
        </p:blipFill>
        <p:spPr>
          <a:xfrm>
            <a:off x="685800" y="1371600"/>
            <a:ext cx="2954161" cy="2019300"/>
          </a:xfrm>
          <a:prstGeom prst="rect">
            <a:avLst/>
          </a:prstGeom>
        </p:spPr>
      </p:pic>
      <p:pic>
        <p:nvPicPr>
          <p:cNvPr id="6" name="Picture 5"/>
          <p:cNvPicPr>
            <a:picLocks noChangeAspect="1"/>
          </p:cNvPicPr>
          <p:nvPr/>
        </p:nvPicPr>
        <p:blipFill>
          <a:blip r:embed="rId4"/>
          <a:stretch>
            <a:fillRect/>
          </a:stretch>
        </p:blipFill>
        <p:spPr>
          <a:xfrm>
            <a:off x="4027055" y="1422400"/>
            <a:ext cx="1535545" cy="1930400"/>
          </a:xfrm>
          <a:prstGeom prst="rect">
            <a:avLst/>
          </a:prstGeom>
        </p:spPr>
      </p:pic>
      <p:pic>
        <p:nvPicPr>
          <p:cNvPr id="5" name="Picture 4"/>
          <p:cNvPicPr>
            <a:picLocks noChangeAspect="1"/>
          </p:cNvPicPr>
          <p:nvPr/>
        </p:nvPicPr>
        <p:blipFill>
          <a:blip r:embed="rId5"/>
          <a:stretch>
            <a:fillRect/>
          </a:stretch>
        </p:blipFill>
        <p:spPr>
          <a:xfrm>
            <a:off x="5943600" y="1447800"/>
            <a:ext cx="2133600" cy="2086187"/>
          </a:xfrm>
          <a:prstGeom prst="rect">
            <a:avLst/>
          </a:prstGeom>
        </p:spPr>
      </p:pic>
      <p:pic>
        <p:nvPicPr>
          <p:cNvPr id="7" name="Picture 6"/>
          <p:cNvPicPr>
            <a:picLocks noChangeAspect="1"/>
          </p:cNvPicPr>
          <p:nvPr/>
        </p:nvPicPr>
        <p:blipFill>
          <a:blip r:embed="rId6"/>
          <a:stretch>
            <a:fillRect/>
          </a:stretch>
        </p:blipFill>
        <p:spPr>
          <a:xfrm>
            <a:off x="685800" y="3886200"/>
            <a:ext cx="3438416" cy="1822450"/>
          </a:xfrm>
          <a:prstGeom prst="rect">
            <a:avLst/>
          </a:prstGeom>
        </p:spPr>
      </p:pic>
      <p:cxnSp>
        <p:nvCxnSpPr>
          <p:cNvPr id="8" name="Straight Arrow Connector 7"/>
          <p:cNvCxnSpPr>
            <a:cxnSpLocks noChangeShapeType="1"/>
          </p:cNvCxnSpPr>
          <p:nvPr/>
        </p:nvCxnSpPr>
        <p:spPr bwMode="auto">
          <a:xfrm rot="10800000" flipV="1">
            <a:off x="2438400" y="2057400"/>
            <a:ext cx="5334000" cy="3276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ONE SON</a:t>
            </a:r>
            <a:r>
              <a:rPr lang="en-US" dirty="0" smtClean="0">
                <a:effectLst>
                  <a:outerShdw blurRad="38100" dist="38100" dir="2700000" algn="tl">
                    <a:srgbClr val="C0C0C0"/>
                  </a:outerShdw>
                </a:effectLst>
              </a:rPr>
              <a:t>: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4" name="Picture 3"/>
          <p:cNvPicPr>
            <a:picLocks noChangeAspect="1"/>
          </p:cNvPicPr>
          <p:nvPr/>
        </p:nvPicPr>
        <p:blipFill>
          <a:blip r:embed="rId3"/>
          <a:stretch>
            <a:fillRect/>
          </a:stretch>
        </p:blipFill>
        <p:spPr>
          <a:xfrm>
            <a:off x="685800" y="1371600"/>
            <a:ext cx="2954161" cy="2019300"/>
          </a:xfrm>
          <a:prstGeom prst="rect">
            <a:avLst/>
          </a:prstGeom>
        </p:spPr>
      </p:pic>
      <p:pic>
        <p:nvPicPr>
          <p:cNvPr id="6" name="Picture 5"/>
          <p:cNvPicPr>
            <a:picLocks noChangeAspect="1"/>
          </p:cNvPicPr>
          <p:nvPr/>
        </p:nvPicPr>
        <p:blipFill>
          <a:blip r:embed="rId4"/>
          <a:stretch>
            <a:fillRect/>
          </a:stretch>
        </p:blipFill>
        <p:spPr>
          <a:xfrm>
            <a:off x="4027055" y="1422400"/>
            <a:ext cx="1535545" cy="1930400"/>
          </a:xfrm>
          <a:prstGeom prst="rect">
            <a:avLst/>
          </a:prstGeom>
        </p:spPr>
      </p:pic>
      <p:pic>
        <p:nvPicPr>
          <p:cNvPr id="5" name="Picture 4"/>
          <p:cNvPicPr>
            <a:picLocks noChangeAspect="1"/>
          </p:cNvPicPr>
          <p:nvPr/>
        </p:nvPicPr>
        <p:blipFill>
          <a:blip r:embed="rId5"/>
          <a:stretch>
            <a:fillRect/>
          </a:stretch>
        </p:blipFill>
        <p:spPr>
          <a:xfrm>
            <a:off x="5943600" y="1447800"/>
            <a:ext cx="2133600" cy="2086187"/>
          </a:xfrm>
          <a:prstGeom prst="rect">
            <a:avLst/>
          </a:prstGeom>
        </p:spPr>
      </p:pic>
      <p:pic>
        <p:nvPicPr>
          <p:cNvPr id="7" name="Picture 6"/>
          <p:cNvPicPr>
            <a:picLocks noChangeAspect="1"/>
          </p:cNvPicPr>
          <p:nvPr/>
        </p:nvPicPr>
        <p:blipFill>
          <a:blip r:embed="rId6"/>
          <a:stretch>
            <a:fillRect/>
          </a:stretch>
        </p:blipFill>
        <p:spPr>
          <a:xfrm>
            <a:off x="685800" y="3886200"/>
            <a:ext cx="3438416" cy="1822450"/>
          </a:xfrm>
          <a:prstGeom prst="rect">
            <a:avLst/>
          </a:prstGeom>
        </p:spPr>
      </p:pic>
      <p:pic>
        <p:nvPicPr>
          <p:cNvPr id="9" name="Picture 8"/>
          <p:cNvPicPr>
            <a:picLocks noChangeAspect="1"/>
          </p:cNvPicPr>
          <p:nvPr/>
        </p:nvPicPr>
        <p:blipFill>
          <a:blip r:embed="rId7"/>
          <a:stretch>
            <a:fillRect/>
          </a:stretch>
        </p:blipFill>
        <p:spPr>
          <a:xfrm>
            <a:off x="4724400" y="3733799"/>
            <a:ext cx="3276600" cy="21583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The Plan</a:t>
            </a:r>
          </a:p>
        </p:txBody>
      </p:sp>
      <p:sp>
        <p:nvSpPr>
          <p:cNvPr id="121858" name="Content Placeholder 2"/>
          <p:cNvSpPr>
            <a:spLocks noGrp="1"/>
          </p:cNvSpPr>
          <p:nvPr>
            <p:ph idx="1"/>
          </p:nvPr>
        </p:nvSpPr>
        <p:spPr/>
        <p:txBody>
          <a:bodyPr/>
          <a:lstStyle/>
          <a:p>
            <a:r>
              <a:rPr lang="en-US" sz="2800" dirty="0"/>
              <a:t>Model Eliciting Activity</a:t>
            </a:r>
          </a:p>
          <a:p>
            <a:pPr lvl="1"/>
            <a:r>
              <a:rPr lang="en-US" sz="2400" dirty="0"/>
              <a:t>Unit 1: iPod Shuffle</a:t>
            </a:r>
          </a:p>
          <a:p>
            <a:r>
              <a:rPr lang="en-US" sz="2800" dirty="0" smtClean="0"/>
              <a:t>Selected class activities</a:t>
            </a:r>
          </a:p>
          <a:p>
            <a:pPr lvl="1"/>
            <a:r>
              <a:rPr lang="en-US" sz="2400" dirty="0" smtClean="0"/>
              <a:t>Unit 1: One Son</a:t>
            </a:r>
          </a:p>
          <a:p>
            <a:pPr lvl="1"/>
            <a:r>
              <a:rPr lang="en-US" sz="2400" b="1" dirty="0" smtClean="0"/>
              <a:t>Unit 2: Sleep Deprivation</a:t>
            </a:r>
          </a:p>
          <a:p>
            <a:pPr lvl="1"/>
            <a:r>
              <a:rPr lang="en-US" sz="2400" dirty="0" smtClean="0"/>
              <a:t>Unit 3: Kissing the Right Way</a:t>
            </a:r>
          </a:p>
        </p:txBody>
      </p:sp>
    </p:spTree>
    <p:extLst>
      <p:ext uri="{BB962C8B-B14F-4D97-AF65-F5344CB8AC3E}">
        <p14:creationId xmlns:p14="http://schemas.microsoft.com/office/powerpoint/2010/main" val="4015697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228600" y="381000"/>
            <a:ext cx="8686800" cy="1143000"/>
          </a:xfrm>
        </p:spPr>
        <p:txBody>
          <a:bodyPr/>
          <a:lstStyle/>
          <a:p>
            <a:pPr marL="342900" indent="-342900"/>
            <a:r>
              <a:rPr lang="en-US" sz="3800" dirty="0" smtClean="0"/>
              <a:t>Unit 2 activity:</a:t>
            </a:r>
            <a:br>
              <a:rPr lang="en-US" sz="3800" dirty="0" smtClean="0"/>
            </a:br>
            <a:r>
              <a:rPr lang="en-US" sz="3800" dirty="0" smtClean="0"/>
              <a:t>SLEEP DEPRIVATION</a:t>
            </a:r>
            <a:r>
              <a:rPr lang="en-US" dirty="0" smtClean="0"/>
              <a:t/>
            </a:r>
            <a:br>
              <a:rPr lang="en-US" dirty="0" smtClean="0"/>
            </a:br>
            <a:endParaRPr lang="en-US" dirty="0" smtClean="0"/>
          </a:p>
        </p:txBody>
      </p:sp>
      <p:sp>
        <p:nvSpPr>
          <p:cNvPr id="124930" name="Content Placeholder 2"/>
          <p:cNvSpPr>
            <a:spLocks noGrp="1"/>
          </p:cNvSpPr>
          <p:nvPr>
            <p:ph idx="1"/>
          </p:nvPr>
        </p:nvSpPr>
        <p:spPr/>
        <p:txBody>
          <a:bodyPr/>
          <a:lstStyle/>
          <a:p>
            <a:r>
              <a:rPr lang="en-US" sz="2000" dirty="0" smtClean="0"/>
              <a:t>Introduction</a:t>
            </a:r>
          </a:p>
          <a:p>
            <a:pPr lvl="1"/>
            <a:r>
              <a:rPr lang="en-US" sz="2000" dirty="0"/>
              <a:t>Research Question: </a:t>
            </a:r>
            <a:r>
              <a:rPr lang="en-US" sz="2000" i="1" dirty="0"/>
              <a:t>Does the effect of sleep deprivation last, or can a person “make up” for sleep deprivation by getting a full night’s sleep in subsequent nights?</a:t>
            </a:r>
          </a:p>
          <a:p>
            <a:pPr lvl="1"/>
            <a:r>
              <a:rPr lang="en-US" sz="2000" dirty="0" smtClean="0"/>
              <a:t>A </a:t>
            </a:r>
            <a:r>
              <a:rPr lang="en-US" sz="2000" dirty="0"/>
              <a:t>recent study (</a:t>
            </a:r>
            <a:r>
              <a:rPr lang="en-US" sz="2000" dirty="0" err="1"/>
              <a:t>Stickgold</a:t>
            </a:r>
            <a:r>
              <a:rPr lang="en-US" sz="2000" dirty="0"/>
              <a:t>, James, and Hobson, 2000) investigated this question by randomly assigning 21 subjects (volunteers between the ages of 18 and 25) to one of two groups: one group was deprived of sleep on the night following training and pre-testing with a visual discrimination task, and the other group was permitted unrestricted sleep on that first night. Both groups were then allowed as much sleep as they wanted on the following two nights. All subjects were then re-tested on the third day</a:t>
            </a:r>
            <a:r>
              <a:rPr lang="en-US" sz="2000" dirty="0" smtClean="0"/>
              <a:t>.</a:t>
            </a:r>
          </a:p>
        </p:txBody>
      </p:sp>
      <p:sp>
        <p:nvSpPr>
          <p:cNvPr id="2" name="TextBox 1"/>
          <p:cNvSpPr txBox="1"/>
          <p:nvPr/>
        </p:nvSpPr>
        <p:spPr>
          <a:xfrm>
            <a:off x="381000" y="6019800"/>
            <a:ext cx="5334000" cy="738664"/>
          </a:xfrm>
          <a:prstGeom prst="rect">
            <a:avLst/>
          </a:prstGeom>
          <a:noFill/>
        </p:spPr>
        <p:txBody>
          <a:bodyPr wrap="square" rtlCol="0">
            <a:spAutoFit/>
          </a:bodyPr>
          <a:lstStyle/>
          <a:p>
            <a:r>
              <a:rPr lang="en-US" sz="1400" dirty="0" err="1"/>
              <a:t>Stickgold</a:t>
            </a:r>
            <a:r>
              <a:rPr lang="en-US" sz="1400" dirty="0"/>
              <a:t>, R., James, L., &amp; Hobson, J. A. (2000). Visual discrimination learning requires sleep after training. </a:t>
            </a:r>
            <a:r>
              <a:rPr lang="en-US" sz="1400" i="1" dirty="0"/>
              <a:t>Nature Neuroscience, 3</a:t>
            </a:r>
            <a:r>
              <a:rPr lang="en-US" sz="1400" dirty="0"/>
              <a:t>(12), 1237-1238.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4"/>
          <p:cNvSpPr txBox="1">
            <a:spLocks noChangeArrowheads="1"/>
          </p:cNvSpPr>
          <p:nvPr/>
        </p:nvSpPr>
        <p:spPr bwMode="auto">
          <a:xfrm>
            <a:off x="0" y="4521462"/>
            <a:ext cx="27510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dirty="0" smtClean="0">
                <a:latin typeface="Times New Roman" pitchFamily="18" charset="0"/>
                <a:cs typeface="Times New Roman" pitchFamily="18" charset="0"/>
              </a:rPr>
              <a:t>21 Human Subjects</a:t>
            </a:r>
            <a:endParaRPr lang="en-US" b="1" dirty="0">
              <a:latin typeface="Times New Roman" pitchFamily="18" charset="0"/>
              <a:cs typeface="Times New Roman" pitchFamily="18" charset="0"/>
            </a:endParaRPr>
          </a:p>
        </p:txBody>
      </p:sp>
      <p:cxnSp>
        <p:nvCxnSpPr>
          <p:cNvPr id="8" name="Straight Arrow Connector 7"/>
          <p:cNvCxnSpPr>
            <a:cxnSpLocks noChangeShapeType="1"/>
            <a:stCxn id="11" idx="3"/>
            <a:endCxn id="12" idx="1"/>
          </p:cNvCxnSpPr>
          <p:nvPr/>
        </p:nvCxnSpPr>
        <p:spPr bwMode="auto">
          <a:xfrm flipV="1">
            <a:off x="3352800" y="2396331"/>
            <a:ext cx="552450" cy="87988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a:stCxn id="11" idx="3"/>
            <a:endCxn id="13" idx="0"/>
          </p:cNvCxnSpPr>
          <p:nvPr/>
        </p:nvCxnSpPr>
        <p:spPr bwMode="auto">
          <a:xfrm>
            <a:off x="3352800" y="3276212"/>
            <a:ext cx="1752601" cy="1371629"/>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7045" name="TextBox 16"/>
          <p:cNvSpPr txBox="1">
            <a:spLocks noChangeArrowheads="1"/>
          </p:cNvSpPr>
          <p:nvPr/>
        </p:nvSpPr>
        <p:spPr bwMode="auto">
          <a:xfrm>
            <a:off x="7058583" y="1981200"/>
            <a:ext cx="13292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dirty="0" smtClean="0">
                <a:latin typeface="Times New Roman" pitchFamily="18" charset="0"/>
                <a:cs typeface="Times New Roman" pitchFamily="18" charset="0"/>
              </a:rPr>
              <a:t>11 Sleep</a:t>
            </a:r>
          </a:p>
          <a:p>
            <a:pPr algn="ctr" eaLnBrk="1" hangingPunct="1"/>
            <a:r>
              <a:rPr lang="en-US" dirty="0" smtClean="0">
                <a:latin typeface="Times New Roman" pitchFamily="18" charset="0"/>
                <a:cs typeface="Times New Roman" pitchFamily="18" charset="0"/>
              </a:rPr>
              <a:t>Deprived</a:t>
            </a:r>
            <a:endParaRPr lang="en-US" dirty="0">
              <a:latin typeface="Times New Roman" pitchFamily="18" charset="0"/>
              <a:cs typeface="Times New Roman" pitchFamily="18" charset="0"/>
            </a:endParaRPr>
          </a:p>
        </p:txBody>
      </p:sp>
      <p:sp>
        <p:nvSpPr>
          <p:cNvPr id="87046" name="TextBox 17"/>
          <p:cNvSpPr txBox="1">
            <a:spLocks noChangeArrowheads="1"/>
          </p:cNvSpPr>
          <p:nvPr/>
        </p:nvSpPr>
        <p:spPr bwMode="auto">
          <a:xfrm>
            <a:off x="7078076" y="4572000"/>
            <a:ext cx="1704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dirty="0" smtClean="0">
                <a:latin typeface="Times New Roman" pitchFamily="18" charset="0"/>
                <a:cs typeface="Times New Roman" pitchFamily="18" charset="0"/>
              </a:rPr>
              <a:t>10 </a:t>
            </a:r>
          </a:p>
          <a:p>
            <a:pPr algn="ctr" eaLnBrk="1" hangingPunct="1"/>
            <a:r>
              <a:rPr lang="en-US" dirty="0" smtClean="0">
                <a:latin typeface="Times New Roman" pitchFamily="18" charset="0"/>
                <a:cs typeface="Times New Roman" pitchFamily="18" charset="0"/>
              </a:rPr>
              <a:t>Unrestricted</a:t>
            </a:r>
          </a:p>
          <a:p>
            <a:pPr algn="ctr" eaLnBrk="1" hangingPunct="1"/>
            <a:r>
              <a:rPr lang="en-US" dirty="0" smtClean="0">
                <a:latin typeface="Times New Roman" pitchFamily="18" charset="0"/>
                <a:cs typeface="Times New Roman" pitchFamily="18" charset="0"/>
              </a:rPr>
              <a:t>Sleep</a:t>
            </a:r>
            <a:endParaRPr lang="en-US" dirty="0">
              <a:latin typeface="Times New Roman" pitchFamily="18" charset="0"/>
              <a:cs typeface="Times New Roman" pitchFamily="18"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1" y="2132824"/>
            <a:ext cx="3259449" cy="22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1297640"/>
            <a:ext cx="3028950" cy="219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4647841"/>
            <a:ext cx="3810000" cy="150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1"/>
          <p:cNvSpPr>
            <a:spLocks noGrp="1"/>
          </p:cNvSpPr>
          <p:nvPr>
            <p:ph type="title"/>
          </p:nvPr>
        </p:nvSpPr>
        <p:spPr>
          <a:xfrm>
            <a:off x="228600" y="381000"/>
            <a:ext cx="8686800" cy="1143000"/>
          </a:xfrm>
        </p:spPr>
        <p:txBody>
          <a:bodyPr/>
          <a:lstStyle/>
          <a:p>
            <a:pPr marL="342900" indent="-342900"/>
            <a:r>
              <a:rPr lang="en-US" sz="3800" dirty="0" smtClean="0"/>
              <a:t>Unit 2 activity:</a:t>
            </a:r>
            <a:br>
              <a:rPr lang="en-US" sz="3800" dirty="0" smtClean="0"/>
            </a:br>
            <a:r>
              <a:rPr lang="en-US" sz="3800" dirty="0" smtClean="0"/>
              <a:t>SLEEP DEPRIVATION</a:t>
            </a:r>
            <a:r>
              <a:rPr lang="en-US" dirty="0" smtClean="0"/>
              <a:t/>
            </a:r>
            <a:br>
              <a:rPr lang="en-US" dirty="0" smtClean="0"/>
            </a:br>
            <a:endParaRPr lang="en-US" dirty="0" smtClean="0"/>
          </a:p>
        </p:txBody>
      </p:sp>
    </p:spTree>
    <p:extLst>
      <p:ext uri="{BB962C8B-B14F-4D97-AF65-F5344CB8AC3E}">
        <p14:creationId xmlns:p14="http://schemas.microsoft.com/office/powerpoint/2010/main" val="382233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smtClean="0"/>
              <a:t>Outline of Presentation</a:t>
            </a:r>
          </a:p>
        </p:txBody>
      </p:sp>
      <p:sp>
        <p:nvSpPr>
          <p:cNvPr id="29698" name="Rectangle 3"/>
          <p:cNvSpPr>
            <a:spLocks noGrp="1" noChangeArrowheads="1"/>
          </p:cNvSpPr>
          <p:nvPr>
            <p:ph type="body" idx="1"/>
          </p:nvPr>
        </p:nvSpPr>
        <p:spPr>
          <a:xfrm>
            <a:off x="228600" y="1295400"/>
            <a:ext cx="8686800" cy="4419600"/>
          </a:xfrm>
        </p:spPr>
        <p:txBody>
          <a:bodyPr/>
          <a:lstStyle/>
          <a:p>
            <a:pPr eaLnBrk="1" hangingPunct="1"/>
            <a:r>
              <a:rPr lang="en-US" sz="2800" dirty="0" smtClean="0">
                <a:latin typeface="Candara"/>
                <a:cs typeface="Candara"/>
              </a:rPr>
              <a:t>Introduction</a:t>
            </a:r>
          </a:p>
          <a:p>
            <a:pPr eaLnBrk="1" hangingPunct="1"/>
            <a:r>
              <a:rPr lang="en-US" sz="2800" dirty="0" smtClean="0">
                <a:latin typeface="Candara"/>
                <a:cs typeface="Candara"/>
              </a:rPr>
              <a:t>Unit 1: iPod Shuffle Model Eliciting Activity</a:t>
            </a:r>
          </a:p>
          <a:p>
            <a:pPr eaLnBrk="1" hangingPunct="1"/>
            <a:r>
              <a:rPr lang="en-US" sz="2800" dirty="0" smtClean="0">
                <a:latin typeface="Candara"/>
                <a:cs typeface="Candara"/>
              </a:rPr>
              <a:t>Three Activities</a:t>
            </a:r>
          </a:p>
          <a:p>
            <a:pPr lvl="1" eaLnBrk="1" hangingPunct="1"/>
            <a:r>
              <a:rPr lang="en-US" sz="2400" dirty="0" smtClean="0">
                <a:latin typeface="Candara"/>
                <a:cs typeface="Candara"/>
              </a:rPr>
              <a:t>Unit 1: One Son</a:t>
            </a:r>
          </a:p>
          <a:p>
            <a:pPr lvl="1" eaLnBrk="1" hangingPunct="1"/>
            <a:r>
              <a:rPr lang="en-US" sz="2400" dirty="0" smtClean="0">
                <a:latin typeface="Candara"/>
                <a:cs typeface="Candara"/>
              </a:rPr>
              <a:t>Unit 2: Sleep Deprivation</a:t>
            </a:r>
          </a:p>
          <a:p>
            <a:pPr lvl="1" eaLnBrk="1" hangingPunct="1"/>
            <a:r>
              <a:rPr lang="en-US" sz="2400" dirty="0" smtClean="0">
                <a:latin typeface="Candara"/>
                <a:cs typeface="Candara"/>
              </a:rPr>
              <a:t>Unit 3: Kissing the Right Way</a:t>
            </a:r>
          </a:p>
          <a:p>
            <a:pPr eaLnBrk="1" hangingPunct="1"/>
            <a:r>
              <a:rPr lang="en-US" sz="2800" dirty="0">
                <a:cs typeface="Candara"/>
              </a:rPr>
              <a:t>Assessment</a:t>
            </a:r>
          </a:p>
          <a:p>
            <a:pPr eaLnBrk="1" hangingPunct="1"/>
            <a:r>
              <a:rPr lang="en-US" sz="2800" dirty="0" smtClean="0">
                <a:latin typeface="Candara"/>
                <a:cs typeface="Candara"/>
              </a:rPr>
              <a:t>Reflections</a:t>
            </a:r>
          </a:p>
          <a:p>
            <a:pPr eaLnBrk="1" hangingPunct="1"/>
            <a:r>
              <a:rPr lang="en-US" sz="2800" dirty="0" smtClean="0">
                <a:latin typeface="Candara"/>
                <a:cs typeface="Candara"/>
              </a:rPr>
              <a:t>Looking Ahead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228600" y="381000"/>
            <a:ext cx="8686800" cy="1143000"/>
          </a:xfrm>
        </p:spPr>
        <p:txBody>
          <a:bodyPr/>
          <a:lstStyle/>
          <a:p>
            <a:pPr marL="342900" indent="-342900"/>
            <a:r>
              <a:rPr lang="en-US" sz="3800" dirty="0" smtClean="0"/>
              <a:t>Unit 2 activity:</a:t>
            </a:r>
            <a:br>
              <a:rPr lang="en-US" sz="3800" dirty="0" smtClean="0"/>
            </a:br>
            <a:r>
              <a:rPr lang="en-US" sz="3800" dirty="0" smtClean="0"/>
              <a:t>SLEEP DEPRIVATION</a:t>
            </a:r>
            <a:r>
              <a:rPr lang="en-US" dirty="0" smtClean="0"/>
              <a:t/>
            </a:r>
            <a:br>
              <a:rPr lang="en-US" dirty="0" smtClean="0"/>
            </a:br>
            <a:endParaRPr lang="en-US" dirty="0" smtClean="0"/>
          </a:p>
        </p:txBody>
      </p:sp>
      <p:sp>
        <p:nvSpPr>
          <p:cNvPr id="124930" name="Content Placeholder 2"/>
          <p:cNvSpPr>
            <a:spLocks noGrp="1"/>
          </p:cNvSpPr>
          <p:nvPr>
            <p:ph idx="1"/>
          </p:nvPr>
        </p:nvSpPr>
        <p:spPr/>
        <p:txBody>
          <a:bodyPr/>
          <a:lstStyle/>
          <a:p>
            <a:r>
              <a:rPr lang="en-US" sz="2600" dirty="0" smtClean="0"/>
              <a:t>Prior Knowledge</a:t>
            </a:r>
          </a:p>
          <a:p>
            <a:pPr lvl="1"/>
            <a:r>
              <a:rPr lang="en-US" sz="2600" dirty="0" smtClean="0"/>
              <a:t>Informal idea of p-value, but the term is introduced in this activity</a:t>
            </a:r>
          </a:p>
          <a:p>
            <a:pPr lvl="1"/>
            <a:r>
              <a:rPr lang="en-US" sz="2600" dirty="0" smtClean="0"/>
              <a:t>Basic idea of comparing groups</a:t>
            </a:r>
          </a:p>
          <a:p>
            <a:pPr lvl="1"/>
            <a:r>
              <a:rPr lang="en-US" sz="2600" dirty="0" smtClean="0"/>
              <a:t>Randomization test (by hand)</a:t>
            </a:r>
          </a:p>
        </p:txBody>
      </p:sp>
    </p:spTree>
    <p:extLst>
      <p:ext uri="{BB962C8B-B14F-4D97-AF65-F5344CB8AC3E}">
        <p14:creationId xmlns:p14="http://schemas.microsoft.com/office/powerpoint/2010/main" val="2233189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228600" y="381000"/>
            <a:ext cx="8686800" cy="1143000"/>
          </a:xfrm>
        </p:spPr>
        <p:txBody>
          <a:bodyPr/>
          <a:lstStyle/>
          <a:p>
            <a:pPr marL="342900" indent="-342900"/>
            <a:r>
              <a:rPr lang="en-US" sz="3800" dirty="0" smtClean="0"/>
              <a:t>Unit 2 activity:</a:t>
            </a:r>
            <a:br>
              <a:rPr lang="en-US" sz="3800" dirty="0" smtClean="0"/>
            </a:br>
            <a:r>
              <a:rPr lang="en-US" sz="3800" dirty="0" smtClean="0"/>
              <a:t>SLEEP DEPRIVATION</a:t>
            </a:r>
            <a:r>
              <a:rPr lang="en-US" dirty="0" smtClean="0"/>
              <a:t/>
            </a:r>
            <a:br>
              <a:rPr lang="en-US" dirty="0" smtClean="0"/>
            </a:br>
            <a:endParaRPr lang="en-US" dirty="0" smtClean="0"/>
          </a:p>
        </p:txBody>
      </p:sp>
      <p:sp>
        <p:nvSpPr>
          <p:cNvPr id="124930" name="Content Placeholder 2"/>
          <p:cNvSpPr>
            <a:spLocks noGrp="1"/>
          </p:cNvSpPr>
          <p:nvPr>
            <p:ph idx="1"/>
          </p:nvPr>
        </p:nvSpPr>
        <p:spPr/>
        <p:txBody>
          <a:bodyPr/>
          <a:lstStyle/>
          <a:p>
            <a:r>
              <a:rPr lang="en-US" dirty="0" smtClean="0"/>
              <a:t>Directions</a:t>
            </a:r>
          </a:p>
          <a:p>
            <a:pPr lvl="1"/>
            <a:r>
              <a:rPr lang="en-US" dirty="0" smtClean="0"/>
              <a:t>Let’s walk through the activity</a:t>
            </a:r>
          </a:p>
          <a:p>
            <a:pPr lvl="1"/>
            <a:r>
              <a:rPr lang="en-US" dirty="0" smtClean="0"/>
              <a:t>Again, put on your “student hat”!</a:t>
            </a:r>
          </a:p>
          <a:p>
            <a:pPr lvl="1"/>
            <a:r>
              <a:rPr lang="en-US" dirty="0" smtClean="0"/>
              <a:t>Afterward, you will get to put your “teacher hat” back on</a:t>
            </a:r>
          </a:p>
          <a:p>
            <a:endParaRPr lang="en-US" dirty="0" smtClean="0"/>
          </a:p>
        </p:txBody>
      </p:sp>
    </p:spTree>
    <p:extLst>
      <p:ext uri="{BB962C8B-B14F-4D97-AF65-F5344CB8AC3E}">
        <p14:creationId xmlns:p14="http://schemas.microsoft.com/office/powerpoint/2010/main" val="2887158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smtClean="0">
                <a:effectLst>
                  <a:outerShdw blurRad="38100" dist="38100" dir="2700000" algn="tl">
                    <a:srgbClr val="C0C0C0"/>
                  </a:outerShdw>
                </a:effectLst>
              </a:rPr>
              <a:t>SLEEP DEPRIVATION: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1" y="1447800"/>
            <a:ext cx="350520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977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SLEEP DEPRIVATION : </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1" y="1447800"/>
            <a:ext cx="350520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447800"/>
            <a:ext cx="2640861" cy="189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868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SLEEP DEPRIVATION : </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218039" cy="193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1"/>
            <a:ext cx="2408939" cy="17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447800"/>
            <a:ext cx="3333750"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714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SLEEP DEPRIVATION : </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218039" cy="193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1"/>
            <a:ext cx="2408939" cy="17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447800"/>
            <a:ext cx="3333750"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7" y="3631214"/>
            <a:ext cx="35718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cxnSpLocks noChangeShapeType="1"/>
          </p:cNvCxnSpPr>
          <p:nvPr/>
        </p:nvCxnSpPr>
        <p:spPr bwMode="auto">
          <a:xfrm rot="10800000" flipV="1">
            <a:off x="2438400" y="2057400"/>
            <a:ext cx="5334000" cy="3276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238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dirty="0">
                <a:effectLst>
                  <a:outerShdw blurRad="38100" dist="38100" dir="2700000" algn="tl">
                    <a:srgbClr val="C0C0C0"/>
                  </a:outerShdw>
                </a:effectLst>
              </a:rPr>
              <a:t>SLEEP DEPRIVATION : </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Building the Model &amp; Simulation</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218039" cy="193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95401"/>
            <a:ext cx="2408939" cy="17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295401"/>
            <a:ext cx="2819400" cy="201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348" y="3631214"/>
            <a:ext cx="3241852" cy="20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726" y="3200400"/>
            <a:ext cx="4314825" cy="303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35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228600" y="381000"/>
            <a:ext cx="8686800" cy="1143000"/>
          </a:xfrm>
        </p:spPr>
        <p:txBody>
          <a:bodyPr/>
          <a:lstStyle/>
          <a:p>
            <a:pPr marL="342900" indent="-342900"/>
            <a:r>
              <a:rPr lang="en-US" sz="3800" dirty="0" smtClean="0"/>
              <a:t>Unit 2 activity:</a:t>
            </a:r>
            <a:br>
              <a:rPr lang="en-US" sz="3800" dirty="0" smtClean="0"/>
            </a:br>
            <a:r>
              <a:rPr lang="en-US" sz="3800" dirty="0" smtClean="0"/>
              <a:t>SLEEP DEPRIVATION</a:t>
            </a:r>
            <a:r>
              <a:rPr lang="en-US" dirty="0" smtClean="0"/>
              <a:t/>
            </a:r>
            <a:br>
              <a:rPr lang="en-US" dirty="0" smtClean="0"/>
            </a:br>
            <a:endParaRPr lang="en-US" dirty="0" smtClean="0"/>
          </a:p>
        </p:txBody>
      </p:sp>
      <p:sp>
        <p:nvSpPr>
          <p:cNvPr id="124930" name="Content Placeholder 2"/>
          <p:cNvSpPr>
            <a:spLocks noGrp="1"/>
          </p:cNvSpPr>
          <p:nvPr>
            <p:ph idx="1"/>
          </p:nvPr>
        </p:nvSpPr>
        <p:spPr/>
        <p:txBody>
          <a:bodyPr/>
          <a:lstStyle/>
          <a:p>
            <a:r>
              <a:rPr lang="en-US" dirty="0" smtClean="0"/>
              <a:t>Wrap-Up</a:t>
            </a:r>
          </a:p>
          <a:p>
            <a:pPr lvl="1"/>
            <a:r>
              <a:rPr lang="en-US" dirty="0" smtClean="0"/>
              <a:t>What was our null model?</a:t>
            </a:r>
          </a:p>
          <a:p>
            <a:pPr lvl="1"/>
            <a:r>
              <a:rPr lang="en-US" dirty="0" smtClean="0"/>
              <a:t>Why do we need to conduct a test, why can’t we just look at the observed difference?</a:t>
            </a:r>
          </a:p>
          <a:p>
            <a:pPr lvl="1"/>
            <a:r>
              <a:rPr lang="en-US" dirty="0" smtClean="0"/>
              <a:t>What is the purpose of random assignment?</a:t>
            </a:r>
          </a:p>
          <a:p>
            <a:pPr lvl="1"/>
            <a:r>
              <a:rPr lang="en-US" dirty="0" smtClean="0"/>
              <a:t>Where was the plot centered? Why does that make sense?</a:t>
            </a:r>
          </a:p>
          <a:p>
            <a:pPr lvl="1"/>
            <a:r>
              <a:rPr lang="en-US" dirty="0" smtClean="0"/>
              <a:t>What is a p-value?</a:t>
            </a:r>
          </a:p>
          <a:p>
            <a:pPr lvl="1"/>
            <a:r>
              <a:rPr lang="en-US" dirty="0" smtClean="0"/>
              <a:t>What conclusion did you come to for the sleep study?</a:t>
            </a:r>
          </a:p>
          <a:p>
            <a:endParaRPr lang="en-US" dirty="0" smtClean="0"/>
          </a:p>
        </p:txBody>
      </p:sp>
    </p:spTree>
    <p:extLst>
      <p:ext uri="{BB962C8B-B14F-4D97-AF65-F5344CB8AC3E}">
        <p14:creationId xmlns:p14="http://schemas.microsoft.com/office/powerpoint/2010/main" val="1779349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The Plan</a:t>
            </a:r>
          </a:p>
        </p:txBody>
      </p:sp>
      <p:sp>
        <p:nvSpPr>
          <p:cNvPr id="121858" name="Content Placeholder 2"/>
          <p:cNvSpPr>
            <a:spLocks noGrp="1"/>
          </p:cNvSpPr>
          <p:nvPr>
            <p:ph idx="1"/>
          </p:nvPr>
        </p:nvSpPr>
        <p:spPr/>
        <p:txBody>
          <a:bodyPr/>
          <a:lstStyle/>
          <a:p>
            <a:r>
              <a:rPr lang="en-US" sz="2800" dirty="0"/>
              <a:t>Model Eliciting Activity</a:t>
            </a:r>
          </a:p>
          <a:p>
            <a:pPr lvl="1"/>
            <a:r>
              <a:rPr lang="en-US" sz="2400" dirty="0"/>
              <a:t>Unit 1: iPod Shuffle</a:t>
            </a:r>
          </a:p>
          <a:p>
            <a:r>
              <a:rPr lang="en-US" sz="2800" dirty="0" smtClean="0"/>
              <a:t>Selected class activities</a:t>
            </a:r>
          </a:p>
          <a:p>
            <a:pPr lvl="1"/>
            <a:r>
              <a:rPr lang="en-US" sz="2400" dirty="0" smtClean="0"/>
              <a:t>Unit 1: One Son</a:t>
            </a:r>
          </a:p>
          <a:p>
            <a:pPr lvl="1"/>
            <a:r>
              <a:rPr lang="en-US" sz="2400" dirty="0" smtClean="0"/>
              <a:t>Unit 2: Sleep Deprivation</a:t>
            </a:r>
          </a:p>
          <a:p>
            <a:pPr lvl="1"/>
            <a:r>
              <a:rPr lang="en-US" sz="2400" b="1" dirty="0" smtClean="0"/>
              <a:t>Unit 3: Kissing the Right Way</a:t>
            </a:r>
          </a:p>
        </p:txBody>
      </p:sp>
    </p:spTree>
    <p:extLst>
      <p:ext uri="{BB962C8B-B14F-4D97-AF65-F5344CB8AC3E}">
        <p14:creationId xmlns:p14="http://schemas.microsoft.com/office/powerpoint/2010/main" val="4015697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pPr eaLnBrk="1" hangingPunct="1"/>
            <a:r>
              <a:rPr lang="en-US" dirty="0"/>
              <a:t>Unit 3 activity:</a:t>
            </a:r>
            <a:br>
              <a:rPr lang="en-US" dirty="0"/>
            </a:br>
            <a:r>
              <a:rPr lang="en-US" dirty="0"/>
              <a:t>KISSING THE RIGHT </a:t>
            </a:r>
            <a:r>
              <a:rPr lang="en-US" dirty="0" smtClean="0"/>
              <a:t>WAY</a:t>
            </a:r>
            <a:endParaRPr lang="en-US" dirty="0" smtClean="0">
              <a:effectLst>
                <a:outerShdw blurRad="38100" dist="38100" dir="2700000" algn="tl">
                  <a:srgbClr val="C0C0C0"/>
                </a:outerShdw>
              </a:effectLst>
            </a:endParaRPr>
          </a:p>
        </p:txBody>
      </p:sp>
      <p:pic>
        <p:nvPicPr>
          <p:cNvPr id="82946" name="Picture 2" descr="Untitled.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295400"/>
            <a:ext cx="36957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0825"/>
            <a:ext cx="41148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dirty="0" smtClean="0"/>
              <a:t>Your participation is requested!</a:t>
            </a:r>
          </a:p>
        </p:txBody>
      </p:sp>
      <p:sp>
        <p:nvSpPr>
          <p:cNvPr id="115714" name="Content Placeholder 2"/>
          <p:cNvSpPr>
            <a:spLocks noGrp="1"/>
          </p:cNvSpPr>
          <p:nvPr>
            <p:ph idx="1"/>
          </p:nvPr>
        </p:nvSpPr>
        <p:spPr/>
        <p:txBody>
          <a:bodyPr/>
          <a:lstStyle/>
          <a:p>
            <a:r>
              <a:rPr lang="en-US" sz="2800" dirty="0" smtClean="0"/>
              <a:t>The CATALST course is VERY interactive</a:t>
            </a:r>
          </a:p>
          <a:p>
            <a:pPr lvl="1"/>
            <a:r>
              <a:rPr lang="en-US" sz="2400" dirty="0" smtClean="0"/>
              <a:t>Our goal is to have this workshop reflect the course environment</a:t>
            </a:r>
          </a:p>
          <a:p>
            <a:r>
              <a:rPr lang="en-US" sz="2800" dirty="0" smtClean="0"/>
              <a:t>Please speak up</a:t>
            </a:r>
          </a:p>
          <a:p>
            <a:pPr lvl="1"/>
            <a:r>
              <a:rPr lang="en-US" sz="2400" dirty="0" smtClean="0"/>
              <a:t>Feel free to interrupt us with questions or comments as we go along</a:t>
            </a:r>
          </a:p>
          <a:p>
            <a:r>
              <a:rPr lang="en-US" sz="2800" dirty="0" smtClean="0"/>
              <a:t>Please have access to the materials we sent you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p:cNvSpPr>
            <a:spLocks noChangeArrowheads="1"/>
          </p:cNvSpPr>
          <p:nvPr/>
        </p:nvSpPr>
        <p:spPr bwMode="auto">
          <a:xfrm>
            <a:off x="5562600" y="1778000"/>
            <a:ext cx="3048000" cy="1524000"/>
          </a:xfrm>
          <a:prstGeom prst="diamond">
            <a:avLst/>
          </a:prstGeom>
          <a:solidFill>
            <a:srgbClr val="FFFF00"/>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ounded Rectangle 10"/>
          <p:cNvSpPr>
            <a:spLocks noChangeArrowheads="1"/>
          </p:cNvSpPr>
          <p:nvPr/>
        </p:nvSpPr>
        <p:spPr bwMode="auto">
          <a:xfrm>
            <a:off x="6019800" y="4191000"/>
            <a:ext cx="2133600" cy="609600"/>
          </a:xfrm>
          <a:prstGeom prst="roundRect">
            <a:avLst>
              <a:gd name="adj" fmla="val 16667"/>
            </a:avLst>
          </a:prstGeom>
          <a:solidFill>
            <a:srgbClr val="9C9CDF"/>
          </a:solidFill>
          <a:ln w="9525">
            <a:solidFill>
              <a:srgbClr val="6B6BCF"/>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849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0"/>
            <a:ext cx="127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28600"/>
            <a:ext cx="8686800" cy="762000"/>
          </a:xfrm>
        </p:spPr>
        <p:txBody>
          <a:bodyPr/>
          <a:lstStyle/>
          <a:p>
            <a:pPr eaLnBrk="1" hangingPunct="1"/>
            <a:r>
              <a:rPr lang="en-US" dirty="0"/>
              <a:t>Unit 3 activity:</a:t>
            </a:r>
            <a:br>
              <a:rPr lang="en-US" dirty="0"/>
            </a:br>
            <a:r>
              <a:rPr lang="en-US" dirty="0"/>
              <a:t>KISSING THE RIGHT </a:t>
            </a:r>
            <a:r>
              <a:rPr lang="en-US" dirty="0" smtClean="0"/>
              <a:t>WAY</a:t>
            </a:r>
            <a:endParaRPr lang="en-US" dirty="0" smtClean="0">
              <a:effectLst>
                <a:outerShdw blurRad="38100" dist="38100" dir="2700000" algn="tl">
                  <a:srgbClr val="C0C0C0"/>
                </a:outerShdw>
              </a:effectLst>
            </a:endParaRPr>
          </a:p>
        </p:txBody>
      </p:sp>
      <p:sp>
        <p:nvSpPr>
          <p:cNvPr id="84997" name="TextBox 4"/>
          <p:cNvSpPr txBox="1">
            <a:spLocks noChangeArrowheads="1"/>
          </p:cNvSpPr>
          <p:nvPr/>
        </p:nvSpPr>
        <p:spPr bwMode="auto">
          <a:xfrm>
            <a:off x="5867400" y="42545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1500"/>
              </a:spcBef>
            </a:pPr>
            <a:r>
              <a:rPr lang="en-US" altLang="ja-JP">
                <a:latin typeface="Times New Roman" pitchFamily="18" charset="0"/>
                <a:cs typeface="Times New Roman" pitchFamily="18" charset="0"/>
              </a:rPr>
              <a:t>Collect data!</a:t>
            </a:r>
            <a:endParaRPr lang="en-US" sz="2500" b="1">
              <a:latin typeface="Times New Roman" pitchFamily="18" charset="0"/>
              <a:cs typeface="Times New Roman" pitchFamily="18" charset="0"/>
            </a:endParaRPr>
          </a:p>
        </p:txBody>
      </p:sp>
      <p:sp>
        <p:nvSpPr>
          <p:cNvPr id="8" name="Cloud 7"/>
          <p:cNvSpPr>
            <a:spLocks noChangeArrowheads="1"/>
          </p:cNvSpPr>
          <p:nvPr/>
        </p:nvSpPr>
        <p:spPr bwMode="auto">
          <a:xfrm>
            <a:off x="152400" y="1752600"/>
            <a:ext cx="4419600" cy="2209800"/>
          </a:xfrm>
          <a:custGeom>
            <a:avLst/>
            <a:gdLst>
              <a:gd name="T0" fmla="*/ 2147483647 w 43200"/>
              <a:gd name="T1" fmla="*/ 2147483647 h 43200"/>
              <a:gd name="T2" fmla="*/ 2147483647 w 43200"/>
              <a:gd name="T3" fmla="*/ 2147483647 h 43200"/>
              <a:gd name="T4" fmla="*/ 143484258 w 43200"/>
              <a:gd name="T5" fmla="*/ 2147483647 h 43200"/>
              <a:gd name="T6" fmla="*/ 2147483647 w 43200"/>
              <a:gd name="T7" fmla="*/ 330600403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84999" name="TextBox 4"/>
          <p:cNvSpPr txBox="1">
            <a:spLocks noChangeArrowheads="1"/>
          </p:cNvSpPr>
          <p:nvPr/>
        </p:nvSpPr>
        <p:spPr bwMode="auto">
          <a:xfrm>
            <a:off x="457200" y="230505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1500"/>
              </a:spcBef>
            </a:pPr>
            <a:r>
              <a:rPr lang="en-US">
                <a:solidFill>
                  <a:srgbClr val="262626"/>
                </a:solidFill>
                <a:latin typeface="Calisto MT" pitchFamily="18" charset="0"/>
              </a:rPr>
              <a:t>What percentage of couples lean their heads to the right when kissing?</a:t>
            </a:r>
            <a:endParaRPr lang="en-US" sz="2500" b="1">
              <a:latin typeface="Times New Roman" pitchFamily="18" charset="0"/>
              <a:cs typeface="Times New Roman" pitchFamily="18" charset="0"/>
            </a:endParaRPr>
          </a:p>
        </p:txBody>
      </p:sp>
      <p:sp>
        <p:nvSpPr>
          <p:cNvPr id="85000" name="TextBox 4"/>
          <p:cNvSpPr txBox="1">
            <a:spLocks noChangeArrowheads="1"/>
          </p:cNvSpPr>
          <p:nvPr/>
        </p:nvSpPr>
        <p:spPr bwMode="auto">
          <a:xfrm>
            <a:off x="5715000" y="22733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1500"/>
              </a:spcBef>
            </a:pPr>
            <a:r>
              <a:rPr lang="en-US" altLang="ja-JP">
                <a:latin typeface="Times New Roman" pitchFamily="18" charset="0"/>
                <a:cs typeface="Times New Roman" pitchFamily="18" charset="0"/>
              </a:rPr>
              <a:t>How can we find out?</a:t>
            </a:r>
          </a:p>
        </p:txBody>
      </p:sp>
      <p:sp>
        <p:nvSpPr>
          <p:cNvPr id="15" name="Striped Right Arrow 14"/>
          <p:cNvSpPr>
            <a:spLocks noChangeArrowheads="1"/>
          </p:cNvSpPr>
          <p:nvPr/>
        </p:nvSpPr>
        <p:spPr bwMode="auto">
          <a:xfrm>
            <a:off x="4495800" y="2400300"/>
            <a:ext cx="990600" cy="304800"/>
          </a:xfrm>
          <a:custGeom>
            <a:avLst/>
            <a:gdLst>
              <a:gd name="T0" fmla="*/ 838200 w 990600"/>
              <a:gd name="T1" fmla="*/ 0 h 304800"/>
              <a:gd name="T2" fmla="*/ 0 w 990600"/>
              <a:gd name="T3" fmla="*/ 152400 h 304800"/>
              <a:gd name="T4" fmla="*/ 838200 w 990600"/>
              <a:gd name="T5" fmla="*/ 304800 h 304800"/>
              <a:gd name="T6" fmla="*/ 990600 w 990600"/>
              <a:gd name="T7" fmla="*/ 152400 h 304800"/>
              <a:gd name="T8" fmla="*/ 0 60000 65536"/>
              <a:gd name="T9" fmla="*/ 0 60000 65536"/>
              <a:gd name="T10" fmla="*/ 0 60000 65536"/>
              <a:gd name="T11" fmla="*/ 0 60000 65536"/>
              <a:gd name="T12" fmla="*/ 47625 w 990600"/>
              <a:gd name="T13" fmla="*/ 76200 h 304800"/>
              <a:gd name="T14" fmla="*/ 914400 w 990600"/>
              <a:gd name="T15" fmla="*/ 228600 h 304800"/>
            </a:gdLst>
            <a:ahLst/>
            <a:cxnLst>
              <a:cxn ang="T8">
                <a:pos x="T0" y="T1"/>
              </a:cxn>
              <a:cxn ang="T9">
                <a:pos x="T2" y="T3"/>
              </a:cxn>
              <a:cxn ang="T10">
                <a:pos x="T4" y="T5"/>
              </a:cxn>
              <a:cxn ang="T11">
                <a:pos x="T6" y="T7"/>
              </a:cxn>
            </a:cxnLst>
            <a:rect l="T12" t="T13" r="T14" b="T15"/>
            <a:pathLst>
              <a:path w="990600" h="304800">
                <a:moveTo>
                  <a:pt x="0" y="76200"/>
                </a:moveTo>
                <a:lnTo>
                  <a:pt x="9525" y="76200"/>
                </a:lnTo>
                <a:lnTo>
                  <a:pt x="9525" y="228600"/>
                </a:lnTo>
                <a:lnTo>
                  <a:pt x="0" y="228600"/>
                </a:lnTo>
                <a:lnTo>
                  <a:pt x="0" y="76200"/>
                </a:lnTo>
                <a:close/>
                <a:moveTo>
                  <a:pt x="19050" y="76200"/>
                </a:moveTo>
                <a:lnTo>
                  <a:pt x="38100" y="76200"/>
                </a:lnTo>
                <a:lnTo>
                  <a:pt x="38100" y="228600"/>
                </a:lnTo>
                <a:lnTo>
                  <a:pt x="19050" y="228600"/>
                </a:lnTo>
                <a:lnTo>
                  <a:pt x="19050" y="76200"/>
                </a:lnTo>
                <a:close/>
                <a:moveTo>
                  <a:pt x="47625" y="76200"/>
                </a:moveTo>
                <a:lnTo>
                  <a:pt x="838200" y="76200"/>
                </a:lnTo>
                <a:lnTo>
                  <a:pt x="838200" y="0"/>
                </a:lnTo>
                <a:lnTo>
                  <a:pt x="990600" y="152400"/>
                </a:lnTo>
                <a:lnTo>
                  <a:pt x="838200" y="304800"/>
                </a:lnTo>
                <a:lnTo>
                  <a:pt x="838200" y="228600"/>
                </a:lnTo>
                <a:lnTo>
                  <a:pt x="47625" y="228600"/>
                </a:lnTo>
                <a:lnTo>
                  <a:pt x="47625" y="76200"/>
                </a:lnTo>
                <a:close/>
              </a:path>
            </a:pathLst>
          </a:cu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18" name="Down Arrow 17"/>
          <p:cNvSpPr>
            <a:spLocks noChangeArrowheads="1"/>
          </p:cNvSpPr>
          <p:nvPr/>
        </p:nvSpPr>
        <p:spPr bwMode="auto">
          <a:xfrm>
            <a:off x="6934200" y="3352800"/>
            <a:ext cx="304800" cy="762000"/>
          </a:xfrm>
          <a:prstGeom prst="downArrow">
            <a:avLst>
              <a:gd name="adj1" fmla="val 50000"/>
              <a:gd name="adj2" fmla="val 50000"/>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228600" y="228600"/>
            <a:ext cx="8686800" cy="762000"/>
          </a:xfrm>
        </p:spPr>
        <p:txBody>
          <a:bodyPr/>
          <a:lstStyle/>
          <a:p>
            <a:r>
              <a:rPr lang="en-US" dirty="0"/>
              <a:t>Unit 3 activity:</a:t>
            </a:r>
            <a:br>
              <a:rPr lang="en-US" dirty="0"/>
            </a:br>
            <a:r>
              <a:rPr lang="en-US" dirty="0"/>
              <a:t>KISSING THE RIGHT </a:t>
            </a:r>
            <a:r>
              <a:rPr lang="en-US" dirty="0" smtClean="0"/>
              <a:t>WAY</a:t>
            </a:r>
          </a:p>
        </p:txBody>
      </p:sp>
      <p:sp>
        <p:nvSpPr>
          <p:cNvPr id="87042" name="TextBox 4"/>
          <p:cNvSpPr txBox="1">
            <a:spLocks noChangeArrowheads="1"/>
          </p:cNvSpPr>
          <p:nvPr/>
        </p:nvSpPr>
        <p:spPr bwMode="auto">
          <a:xfrm>
            <a:off x="609600" y="5410200"/>
            <a:ext cx="178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a:latin typeface="Times New Roman" pitchFamily="18" charset="0"/>
                <a:cs typeface="Times New Roman" pitchFamily="18" charset="0"/>
              </a:rPr>
              <a:t>124 Couples</a:t>
            </a:r>
          </a:p>
        </p:txBody>
      </p:sp>
      <p:cxnSp>
        <p:nvCxnSpPr>
          <p:cNvPr id="8" name="Straight Arrow Connector 7"/>
          <p:cNvCxnSpPr>
            <a:cxnSpLocks noChangeShapeType="1"/>
          </p:cNvCxnSpPr>
          <p:nvPr/>
        </p:nvCxnSpPr>
        <p:spPr bwMode="auto">
          <a:xfrm flipV="1">
            <a:off x="2819400" y="2516188"/>
            <a:ext cx="1752600" cy="7604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a:off x="2819400" y="3733800"/>
            <a:ext cx="1752600" cy="10683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7045" name="TextBox 16"/>
          <p:cNvSpPr txBox="1">
            <a:spLocks noChangeArrowheads="1"/>
          </p:cNvSpPr>
          <p:nvPr/>
        </p:nvSpPr>
        <p:spPr bwMode="auto">
          <a:xfrm>
            <a:off x="6934200" y="1981200"/>
            <a:ext cx="1577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atin typeface="Times New Roman" pitchFamily="18" charset="0"/>
                <a:cs typeface="Times New Roman" pitchFamily="18" charset="0"/>
              </a:rPr>
              <a:t>80 Couples</a:t>
            </a:r>
          </a:p>
          <a:p>
            <a:pPr algn="ctr" eaLnBrk="1" hangingPunct="1"/>
            <a:r>
              <a:rPr lang="en-US">
                <a:latin typeface="Times New Roman" pitchFamily="18" charset="0"/>
                <a:cs typeface="Times New Roman" pitchFamily="18" charset="0"/>
              </a:rPr>
              <a:t>Lean Right</a:t>
            </a:r>
          </a:p>
        </p:txBody>
      </p:sp>
      <p:sp>
        <p:nvSpPr>
          <p:cNvPr id="87046" name="TextBox 17"/>
          <p:cNvSpPr txBox="1">
            <a:spLocks noChangeArrowheads="1"/>
          </p:cNvSpPr>
          <p:nvPr/>
        </p:nvSpPr>
        <p:spPr bwMode="auto">
          <a:xfrm>
            <a:off x="6934200" y="4572000"/>
            <a:ext cx="1577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atin typeface="Times New Roman" pitchFamily="18" charset="0"/>
                <a:cs typeface="Times New Roman" pitchFamily="18" charset="0"/>
              </a:rPr>
              <a:t>44 Couples</a:t>
            </a:r>
          </a:p>
          <a:p>
            <a:pPr algn="ctr" eaLnBrk="1" hangingPunct="1"/>
            <a:r>
              <a:rPr lang="en-US">
                <a:latin typeface="Times New Roman" pitchFamily="18" charset="0"/>
                <a:cs typeface="Times New Roman" pitchFamily="18" charset="0"/>
              </a:rPr>
              <a:t>Lean Left</a:t>
            </a:r>
          </a:p>
        </p:txBody>
      </p:sp>
      <p:pic>
        <p:nvPicPr>
          <p:cNvPr id="87047" name="Picture 11" descr="left-lean.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38600"/>
            <a:ext cx="2286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2" descr="right-lean.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2286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23114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p:cNvSpPr>
            <a:spLocks noChangeArrowheads="1"/>
          </p:cNvSpPr>
          <p:nvPr/>
        </p:nvSpPr>
        <p:spPr bwMode="auto">
          <a:xfrm>
            <a:off x="5257800" y="4114800"/>
            <a:ext cx="3581400" cy="1828800"/>
          </a:xfrm>
          <a:prstGeom prst="diamond">
            <a:avLst/>
          </a:prstGeom>
          <a:solidFill>
            <a:srgbClr val="FFFF00"/>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ounded Rectangle 10"/>
          <p:cNvSpPr>
            <a:spLocks noChangeArrowheads="1"/>
          </p:cNvSpPr>
          <p:nvPr/>
        </p:nvSpPr>
        <p:spPr bwMode="auto">
          <a:xfrm>
            <a:off x="5181600" y="1765300"/>
            <a:ext cx="3733800" cy="1600200"/>
          </a:xfrm>
          <a:prstGeom prst="roundRect">
            <a:avLst>
              <a:gd name="adj" fmla="val 16667"/>
            </a:avLst>
          </a:prstGeom>
          <a:solidFill>
            <a:srgbClr val="9C9CDF"/>
          </a:solidFill>
          <a:ln w="9525">
            <a:solidFill>
              <a:srgbClr val="6B6BCF"/>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880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127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28600"/>
            <a:ext cx="8686800" cy="762000"/>
          </a:xfrm>
        </p:spPr>
        <p:txBody>
          <a:bodyPr/>
          <a:lstStyle/>
          <a:p>
            <a:pPr eaLnBrk="1" hangingPunct="1"/>
            <a:r>
              <a:rPr lang="en-US" dirty="0"/>
              <a:t>Unit 3 </a:t>
            </a:r>
            <a:r>
              <a:rPr lang="en-US" dirty="0" smtClean="0"/>
              <a:t>activity:</a:t>
            </a:r>
            <a:r>
              <a:rPr lang="en-US" dirty="0"/>
              <a:t/>
            </a:r>
            <a:br>
              <a:rPr lang="en-US" dirty="0"/>
            </a:br>
            <a:r>
              <a:rPr lang="en-US" dirty="0"/>
              <a:t> </a:t>
            </a:r>
            <a:r>
              <a:rPr lang="en-US" dirty="0" smtClean="0"/>
              <a:t>  KISSING </a:t>
            </a:r>
            <a:r>
              <a:rPr lang="en-US" dirty="0"/>
              <a:t>THE RIGHT </a:t>
            </a:r>
            <a:r>
              <a:rPr lang="en-US" dirty="0" smtClean="0"/>
              <a:t>WAY</a:t>
            </a:r>
            <a:endParaRPr lang="en-US" dirty="0" smtClean="0">
              <a:effectLst>
                <a:outerShdw blurRad="38100" dist="38100" dir="2700000" algn="tl">
                  <a:srgbClr val="C0C0C0"/>
                </a:outerShdw>
              </a:effectLst>
            </a:endParaRPr>
          </a:p>
        </p:txBody>
      </p:sp>
      <p:sp>
        <p:nvSpPr>
          <p:cNvPr id="88069" name="TextBox 4"/>
          <p:cNvSpPr txBox="1">
            <a:spLocks noChangeArrowheads="1"/>
          </p:cNvSpPr>
          <p:nvPr/>
        </p:nvSpPr>
        <p:spPr bwMode="auto">
          <a:xfrm>
            <a:off x="5257800" y="192405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1500"/>
              </a:spcBef>
            </a:pPr>
            <a:r>
              <a:rPr lang="en-US" altLang="ja-JP">
                <a:latin typeface="Times New Roman" pitchFamily="18" charset="0"/>
                <a:cs typeface="Times New Roman" pitchFamily="18" charset="0"/>
              </a:rPr>
              <a:t>How much variation is there in the estimate from sample-to-sample?</a:t>
            </a:r>
            <a:endParaRPr lang="en-US" sz="2500" b="1">
              <a:latin typeface="Times New Roman" pitchFamily="18" charset="0"/>
              <a:cs typeface="Times New Roman" pitchFamily="18" charset="0"/>
            </a:endParaRPr>
          </a:p>
        </p:txBody>
      </p:sp>
      <p:sp>
        <p:nvSpPr>
          <p:cNvPr id="8" name="Cloud 7"/>
          <p:cNvSpPr>
            <a:spLocks noChangeArrowheads="1"/>
          </p:cNvSpPr>
          <p:nvPr/>
        </p:nvSpPr>
        <p:spPr bwMode="auto">
          <a:xfrm>
            <a:off x="152400" y="1752600"/>
            <a:ext cx="4419600" cy="2209800"/>
          </a:xfrm>
          <a:custGeom>
            <a:avLst/>
            <a:gdLst>
              <a:gd name="T0" fmla="*/ 2147483647 w 43200"/>
              <a:gd name="T1" fmla="*/ 2147483647 h 43200"/>
              <a:gd name="T2" fmla="*/ 2147483647 w 43200"/>
              <a:gd name="T3" fmla="*/ 2147483647 h 43200"/>
              <a:gd name="T4" fmla="*/ 143484258 w 43200"/>
              <a:gd name="T5" fmla="*/ 2147483647 h 43200"/>
              <a:gd name="T6" fmla="*/ 2147483647 w 43200"/>
              <a:gd name="T7" fmla="*/ 330600403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88071" name="TextBox 4"/>
          <p:cNvSpPr txBox="1">
            <a:spLocks noChangeArrowheads="1"/>
          </p:cNvSpPr>
          <p:nvPr/>
        </p:nvSpPr>
        <p:spPr bwMode="auto">
          <a:xfrm>
            <a:off x="381000" y="1922463"/>
            <a:ext cx="3886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1500"/>
              </a:spcBef>
            </a:pPr>
            <a:r>
              <a:rPr lang="en-US" altLang="ja-JP">
                <a:latin typeface="Times New Roman" pitchFamily="18" charset="0"/>
                <a:cs typeface="Times New Roman" pitchFamily="18" charset="0"/>
              </a:rPr>
              <a:t>Sixty-five percent of the couples observed leaned to the right. What percentage of </a:t>
            </a:r>
            <a:r>
              <a:rPr lang="en-US" altLang="ja-JP" b="1">
                <a:latin typeface="Times New Roman" pitchFamily="18" charset="0"/>
                <a:cs typeface="Times New Roman" pitchFamily="18" charset="0"/>
              </a:rPr>
              <a:t>all</a:t>
            </a:r>
            <a:r>
              <a:rPr lang="en-US" altLang="ja-JP">
                <a:latin typeface="Times New Roman" pitchFamily="18" charset="0"/>
                <a:cs typeface="Times New Roman" pitchFamily="18" charset="0"/>
              </a:rPr>
              <a:t> couples lean to the right?</a:t>
            </a:r>
            <a:endParaRPr lang="en-US" sz="2500" b="1">
              <a:latin typeface="Times New Roman" pitchFamily="18" charset="0"/>
              <a:cs typeface="Times New Roman" pitchFamily="18" charset="0"/>
            </a:endParaRPr>
          </a:p>
        </p:txBody>
      </p:sp>
      <p:sp>
        <p:nvSpPr>
          <p:cNvPr id="88072" name="TextBox 4"/>
          <p:cNvSpPr txBox="1">
            <a:spLocks noChangeArrowheads="1"/>
          </p:cNvSpPr>
          <p:nvPr/>
        </p:nvSpPr>
        <p:spPr bwMode="auto">
          <a:xfrm>
            <a:off x="5715000" y="443865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1500"/>
              </a:spcBef>
            </a:pPr>
            <a:r>
              <a:rPr lang="en-US" altLang="ja-JP">
                <a:latin typeface="Times New Roman" pitchFamily="18" charset="0"/>
                <a:cs typeface="Times New Roman" pitchFamily="18" charset="0"/>
              </a:rPr>
              <a:t>Use sample as a substitute for the population</a:t>
            </a:r>
            <a:endParaRPr lang="en-US" sz="2500" b="1">
              <a:latin typeface="Times New Roman" pitchFamily="18" charset="0"/>
              <a:cs typeface="Times New Roman" pitchFamily="18" charset="0"/>
            </a:endParaRPr>
          </a:p>
        </p:txBody>
      </p:sp>
      <p:sp>
        <p:nvSpPr>
          <p:cNvPr id="15" name="Striped Right Arrow 14"/>
          <p:cNvSpPr>
            <a:spLocks noChangeArrowheads="1"/>
          </p:cNvSpPr>
          <p:nvPr/>
        </p:nvSpPr>
        <p:spPr bwMode="auto">
          <a:xfrm>
            <a:off x="4572000" y="2387600"/>
            <a:ext cx="609600" cy="355600"/>
          </a:xfrm>
          <a:custGeom>
            <a:avLst/>
            <a:gdLst>
              <a:gd name="T0" fmla="*/ 431800 w 609600"/>
              <a:gd name="T1" fmla="*/ 0 h 355600"/>
              <a:gd name="T2" fmla="*/ 0 w 609600"/>
              <a:gd name="T3" fmla="*/ 177800 h 355600"/>
              <a:gd name="T4" fmla="*/ 431800 w 609600"/>
              <a:gd name="T5" fmla="*/ 355600 h 355600"/>
              <a:gd name="T6" fmla="*/ 609600 w 609600"/>
              <a:gd name="T7" fmla="*/ 177800 h 355600"/>
              <a:gd name="T8" fmla="*/ 0 60000 65536"/>
              <a:gd name="T9" fmla="*/ 0 60000 65536"/>
              <a:gd name="T10" fmla="*/ 0 60000 65536"/>
              <a:gd name="T11" fmla="*/ 0 60000 65536"/>
              <a:gd name="T12" fmla="*/ 55563 w 609600"/>
              <a:gd name="T13" fmla="*/ 88900 h 355600"/>
              <a:gd name="T14" fmla="*/ 520700 w 609600"/>
              <a:gd name="T15" fmla="*/ 266700 h 355600"/>
            </a:gdLst>
            <a:ahLst/>
            <a:cxnLst>
              <a:cxn ang="T8">
                <a:pos x="T0" y="T1"/>
              </a:cxn>
              <a:cxn ang="T9">
                <a:pos x="T2" y="T3"/>
              </a:cxn>
              <a:cxn ang="T10">
                <a:pos x="T4" y="T5"/>
              </a:cxn>
              <a:cxn ang="T11">
                <a:pos x="T6" y="T7"/>
              </a:cxn>
            </a:cxnLst>
            <a:rect l="T12" t="T13" r="T14" b="T15"/>
            <a:pathLst>
              <a:path w="609600" h="355600">
                <a:moveTo>
                  <a:pt x="0" y="88900"/>
                </a:moveTo>
                <a:lnTo>
                  <a:pt x="11113" y="88900"/>
                </a:lnTo>
                <a:lnTo>
                  <a:pt x="11113" y="266700"/>
                </a:lnTo>
                <a:lnTo>
                  <a:pt x="0" y="266700"/>
                </a:lnTo>
                <a:lnTo>
                  <a:pt x="0" y="88900"/>
                </a:lnTo>
                <a:close/>
                <a:moveTo>
                  <a:pt x="22225" y="88900"/>
                </a:moveTo>
                <a:lnTo>
                  <a:pt x="44450" y="88900"/>
                </a:lnTo>
                <a:lnTo>
                  <a:pt x="44450" y="266700"/>
                </a:lnTo>
                <a:lnTo>
                  <a:pt x="22225" y="266700"/>
                </a:lnTo>
                <a:lnTo>
                  <a:pt x="22225" y="88900"/>
                </a:lnTo>
                <a:close/>
                <a:moveTo>
                  <a:pt x="55563" y="88900"/>
                </a:moveTo>
                <a:lnTo>
                  <a:pt x="431800" y="88900"/>
                </a:lnTo>
                <a:lnTo>
                  <a:pt x="431800" y="0"/>
                </a:lnTo>
                <a:lnTo>
                  <a:pt x="609600" y="177800"/>
                </a:lnTo>
                <a:lnTo>
                  <a:pt x="431800" y="355600"/>
                </a:lnTo>
                <a:lnTo>
                  <a:pt x="431800" y="266700"/>
                </a:lnTo>
                <a:lnTo>
                  <a:pt x="55563" y="266700"/>
                </a:lnTo>
                <a:lnTo>
                  <a:pt x="55563" y="88900"/>
                </a:lnTo>
                <a:close/>
              </a:path>
            </a:pathLst>
          </a:cu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18" name="Down Arrow 17"/>
          <p:cNvSpPr>
            <a:spLocks noChangeArrowheads="1"/>
          </p:cNvSpPr>
          <p:nvPr/>
        </p:nvSpPr>
        <p:spPr bwMode="auto">
          <a:xfrm>
            <a:off x="6934200" y="3429000"/>
            <a:ext cx="304800" cy="685800"/>
          </a:xfrm>
          <a:prstGeom prst="downArrow">
            <a:avLst>
              <a:gd name="adj1" fmla="val 50000"/>
              <a:gd name="adj2" fmla="val 50000"/>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228600" y="381000"/>
            <a:ext cx="8686800" cy="1143000"/>
          </a:xfrm>
        </p:spPr>
        <p:txBody>
          <a:bodyPr/>
          <a:lstStyle/>
          <a:p>
            <a:pPr marL="342900" indent="-342900"/>
            <a:r>
              <a:rPr lang="en-US" dirty="0" smtClean="0"/>
              <a:t>Unit 3 activity:</a:t>
            </a:r>
            <a:br>
              <a:rPr lang="en-US" dirty="0" smtClean="0"/>
            </a:br>
            <a:r>
              <a:rPr lang="en-US" dirty="0" smtClean="0"/>
              <a:t>KISSING THE RIGHT WAY</a:t>
            </a:r>
            <a:br>
              <a:rPr lang="en-US" dirty="0" smtClean="0"/>
            </a:br>
            <a:endParaRPr lang="en-US" dirty="0" smtClean="0"/>
          </a:p>
        </p:txBody>
      </p:sp>
      <p:sp>
        <p:nvSpPr>
          <p:cNvPr id="125954" name="Content Placeholder 2"/>
          <p:cNvSpPr>
            <a:spLocks noGrp="1"/>
          </p:cNvSpPr>
          <p:nvPr>
            <p:ph idx="1"/>
          </p:nvPr>
        </p:nvSpPr>
        <p:spPr/>
        <p:txBody>
          <a:bodyPr/>
          <a:lstStyle/>
          <a:p>
            <a:r>
              <a:rPr lang="en-US" dirty="0" smtClean="0"/>
              <a:t>Prior knowledge</a:t>
            </a:r>
          </a:p>
          <a:p>
            <a:pPr lvl="1"/>
            <a:r>
              <a:rPr lang="en-US" dirty="0" smtClean="0"/>
              <a:t>Randomization tests</a:t>
            </a:r>
          </a:p>
          <a:p>
            <a:pPr lvl="1"/>
            <a:r>
              <a:rPr lang="en-US" dirty="0" smtClean="0"/>
              <a:t>Bias and precision</a:t>
            </a:r>
          </a:p>
          <a:p>
            <a:pPr lvl="1"/>
            <a:r>
              <a:rPr lang="en-US" dirty="0" smtClean="0"/>
              <a:t>Sampling</a:t>
            </a:r>
          </a:p>
          <a:p>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eaLnBrk="1" hangingPunct="1"/>
            <a:r>
              <a:rPr lang="en-US" smtClean="0">
                <a:effectLst>
                  <a:outerShdw blurRad="38100" dist="38100" dir="2700000" algn="tl">
                    <a:srgbClr val="C0C0C0"/>
                  </a:outerShdw>
                </a:effectLst>
              </a:rPr>
              <a:t>Kissing Study: </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Building the Model &amp; Simulation</a:t>
            </a:r>
          </a:p>
        </p:txBody>
      </p:sp>
      <p:pic>
        <p:nvPicPr>
          <p:cNvPr id="901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298575"/>
            <a:ext cx="7445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298575"/>
            <a:ext cx="7445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28600" y="228600"/>
            <a:ext cx="8686800" cy="762000"/>
          </a:xfrm>
          <a:prstGeom prst="rect">
            <a:avLst/>
          </a:prstGeom>
          <a:noFill/>
          <a:ln>
            <a:noFill/>
          </a:ln>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4400">
                <a:solidFill>
                  <a:srgbClr val="7A0019"/>
                </a:solidFill>
                <a:effectLst>
                  <a:outerShdw blurRad="38100" dist="38100" dir="2700000" algn="tl">
                    <a:srgbClr val="C0C0C0"/>
                  </a:outerShdw>
                </a:effectLst>
              </a:rPr>
              <a:t>Kissing Study: </a:t>
            </a:r>
          </a:p>
          <a:p>
            <a:pPr eaLnBrk="1" hangingPunct="1"/>
            <a:r>
              <a:rPr lang="en-US" sz="4400">
                <a:solidFill>
                  <a:srgbClr val="7A0019"/>
                </a:solidFill>
                <a:effectLst>
                  <a:outerShdw blurRad="38100" dist="38100" dir="2700000" algn="tl">
                    <a:srgbClr val="C0C0C0"/>
                  </a:outerShdw>
                </a:effectLst>
              </a:rPr>
              <a:t>Building the Model &amp; Simulation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298575"/>
            <a:ext cx="7445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28600" y="228600"/>
            <a:ext cx="8686800" cy="762000"/>
          </a:xfrm>
        </p:spPr>
        <p:txBody>
          <a:bodyPr/>
          <a:lstStyle/>
          <a:p>
            <a:pPr eaLnBrk="1" hangingPunct="1"/>
            <a:r>
              <a:rPr lang="en-US" smtClean="0">
                <a:effectLst>
                  <a:outerShdw blurRad="38100" dist="38100" dir="2700000" algn="tl">
                    <a:srgbClr val="C0C0C0"/>
                  </a:outerShdw>
                </a:effectLst>
              </a:rPr>
              <a:t>Kissing Study: </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Building the Model &amp; Simulation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298575"/>
            <a:ext cx="7445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28600" y="228600"/>
            <a:ext cx="8686800" cy="762000"/>
          </a:xfrm>
        </p:spPr>
        <p:txBody>
          <a:bodyPr/>
          <a:lstStyle/>
          <a:p>
            <a:pPr eaLnBrk="1" hangingPunct="1"/>
            <a:r>
              <a:rPr lang="en-US" smtClean="0">
                <a:effectLst>
                  <a:outerShdw blurRad="38100" dist="38100" dir="2700000" algn="tl">
                    <a:srgbClr val="C0C0C0"/>
                  </a:outerShdw>
                </a:effectLst>
              </a:rPr>
              <a:t>Kissing Study: </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Building the Model &amp; Simulation</a:t>
            </a:r>
          </a:p>
        </p:txBody>
      </p:sp>
      <p:cxnSp>
        <p:nvCxnSpPr>
          <p:cNvPr id="4" name="Straight Arrow Connector 3"/>
          <p:cNvCxnSpPr>
            <a:cxnSpLocks noChangeShapeType="1"/>
          </p:cNvCxnSpPr>
          <p:nvPr/>
        </p:nvCxnSpPr>
        <p:spPr bwMode="auto">
          <a:xfrm rot="10800000" flipV="1">
            <a:off x="1981200" y="1905000"/>
            <a:ext cx="5791200" cy="4038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298575"/>
            <a:ext cx="7445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28600" y="228600"/>
            <a:ext cx="8686800" cy="762000"/>
          </a:xfrm>
        </p:spPr>
        <p:txBody>
          <a:bodyPr/>
          <a:lstStyle/>
          <a:p>
            <a:pPr eaLnBrk="1" hangingPunct="1"/>
            <a:r>
              <a:rPr lang="en-US" smtClean="0">
                <a:effectLst>
                  <a:outerShdw blurRad="38100" dist="38100" dir="2700000" algn="tl">
                    <a:srgbClr val="C0C0C0"/>
                  </a:outerShdw>
                </a:effectLst>
              </a:rPr>
              <a:t>Kissing Study: </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Building the Model &amp; Simulation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dirty="0" smtClean="0"/>
              <a:t>Student Assessments</a:t>
            </a:r>
          </a:p>
        </p:txBody>
      </p:sp>
      <p:sp>
        <p:nvSpPr>
          <p:cNvPr id="126978" name="Content Placeholder 2"/>
          <p:cNvSpPr>
            <a:spLocks noGrp="1"/>
          </p:cNvSpPr>
          <p:nvPr>
            <p:ph idx="1"/>
          </p:nvPr>
        </p:nvSpPr>
        <p:spPr/>
        <p:txBody>
          <a:bodyPr/>
          <a:lstStyle/>
          <a:p>
            <a:r>
              <a:rPr lang="en-US" sz="2800" dirty="0" smtClean="0"/>
              <a:t>Homework</a:t>
            </a:r>
          </a:p>
          <a:p>
            <a:pPr lvl="1"/>
            <a:r>
              <a:rPr lang="en-US" sz="2400" dirty="0" smtClean="0"/>
              <a:t>Approximately 1 per in-class activity (17 in total)</a:t>
            </a:r>
          </a:p>
          <a:p>
            <a:pPr lvl="1"/>
            <a:r>
              <a:rPr lang="en-US" sz="2400" dirty="0" smtClean="0"/>
              <a:t>Reinforces ideas from the in-class activities</a:t>
            </a:r>
          </a:p>
          <a:p>
            <a:r>
              <a:rPr lang="en-US" sz="2800" dirty="0" smtClean="0"/>
              <a:t>Exams</a:t>
            </a:r>
          </a:p>
          <a:p>
            <a:pPr lvl="1"/>
            <a:r>
              <a:rPr lang="en-US" sz="2400" dirty="0" smtClean="0"/>
              <a:t>3 group exams</a:t>
            </a:r>
          </a:p>
          <a:p>
            <a:pPr lvl="1"/>
            <a:r>
              <a:rPr lang="en-US" sz="2400" dirty="0" smtClean="0"/>
              <a:t>2 individual exams</a:t>
            </a:r>
          </a:p>
          <a:p>
            <a:r>
              <a:rPr lang="en-US" sz="2800" dirty="0" smtClean="0"/>
              <a:t>Final</a:t>
            </a:r>
          </a:p>
          <a:p>
            <a:pPr lvl="1"/>
            <a:r>
              <a:rPr lang="en-US" sz="2400" dirty="0" smtClean="0">
                <a:cs typeface="Times New Roman" pitchFamily="18" charset="0"/>
              </a:rPr>
              <a:t>Basic knowledge (GOALS assessment)</a:t>
            </a:r>
          </a:p>
          <a:p>
            <a:pPr lvl="1"/>
            <a:r>
              <a:rPr lang="en-US" sz="2400" dirty="0" smtClean="0">
                <a:cs typeface="Times New Roman" pitchFamily="18" charset="0"/>
              </a:rPr>
              <a:t>Attitudes and interest (Affect survey)</a:t>
            </a:r>
          </a:p>
          <a:p>
            <a:pPr lvl="1"/>
            <a:r>
              <a:rPr lang="en-US" sz="2400" dirty="0" smtClean="0">
                <a:cs typeface="Times New Roman" pitchFamily="18" charset="0"/>
              </a:rPr>
              <a:t>Statistical thinking (MOST assessment)</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228600" y="228600"/>
            <a:ext cx="8686800" cy="762000"/>
          </a:xfrm>
        </p:spPr>
        <p:txBody>
          <a:bodyPr/>
          <a:lstStyle/>
          <a:p>
            <a:pPr lvl="1"/>
            <a:r>
              <a:rPr lang="en-US" dirty="0">
                <a:latin typeface="Candara"/>
                <a:cs typeface="Candara"/>
              </a:rPr>
              <a:t>University of Minnesota</a:t>
            </a:r>
            <a:br>
              <a:rPr lang="en-US" dirty="0">
                <a:latin typeface="Candara"/>
                <a:cs typeface="Candara"/>
              </a:rPr>
            </a:br>
            <a:r>
              <a:rPr lang="en-US" dirty="0" smtClean="0"/>
              <a:t> CATALST Team</a:t>
            </a:r>
          </a:p>
        </p:txBody>
      </p:sp>
      <p:sp>
        <p:nvSpPr>
          <p:cNvPr id="116738" name="Content Placeholder 2"/>
          <p:cNvSpPr>
            <a:spLocks noGrp="1"/>
          </p:cNvSpPr>
          <p:nvPr>
            <p:ph idx="1"/>
          </p:nvPr>
        </p:nvSpPr>
        <p:spPr/>
        <p:txBody>
          <a:bodyPr/>
          <a:lstStyle/>
          <a:p>
            <a:r>
              <a:rPr lang="en-US" sz="2800" dirty="0" smtClean="0"/>
              <a:t>Students</a:t>
            </a:r>
          </a:p>
          <a:p>
            <a:pPr lvl="1"/>
            <a:r>
              <a:rPr lang="en-US" sz="2400" dirty="0" smtClean="0"/>
              <a:t>Rebekah</a:t>
            </a:r>
            <a:endParaRPr lang="en-US" sz="2400" dirty="0"/>
          </a:p>
          <a:p>
            <a:pPr lvl="1"/>
            <a:r>
              <a:rPr lang="en-US" sz="2400" dirty="0" smtClean="0"/>
              <a:t>Laura Le</a:t>
            </a:r>
            <a:endParaRPr lang="en-US" sz="2400" dirty="0"/>
          </a:p>
          <a:p>
            <a:pPr lvl="1"/>
            <a:r>
              <a:rPr lang="en-US" sz="2400" dirty="0" smtClean="0"/>
              <a:t>Laura Z.</a:t>
            </a:r>
          </a:p>
          <a:p>
            <a:endParaRPr lang="en-US" sz="2800" dirty="0"/>
          </a:p>
          <a:p>
            <a:r>
              <a:rPr lang="en-US" sz="2800" dirty="0" smtClean="0"/>
              <a:t>Faculty</a:t>
            </a:r>
          </a:p>
          <a:p>
            <a:pPr lvl="1"/>
            <a:r>
              <a:rPr lang="en-US" sz="2400" dirty="0" smtClean="0"/>
              <a:t>Joan</a:t>
            </a:r>
            <a:endParaRPr lang="en-US" sz="2400" dirty="0"/>
          </a:p>
          <a:p>
            <a:pPr lvl="1"/>
            <a:r>
              <a:rPr lang="en-US" sz="2400" dirty="0" smtClean="0"/>
              <a:t>Bob</a:t>
            </a:r>
          </a:p>
          <a:p>
            <a:pPr lvl="1"/>
            <a:r>
              <a:rPr lang="en-US" sz="2400" dirty="0" smtClean="0"/>
              <a:t>Andy</a:t>
            </a:r>
          </a:p>
          <a:p>
            <a:pPr lvl="1"/>
            <a:r>
              <a:rPr lang="en-US" sz="2400" dirty="0" smtClean="0"/>
              <a:t>Michelle</a:t>
            </a:r>
          </a:p>
        </p:txBody>
      </p:sp>
      <p:pic>
        <p:nvPicPr>
          <p:cNvPr id="2" name="Picture 1" descr="Rebekah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371600"/>
            <a:ext cx="1828799" cy="2397302"/>
          </a:xfrm>
          <a:prstGeom prst="rect">
            <a:avLst/>
          </a:prstGeom>
          <a:ln>
            <a:noFill/>
          </a:ln>
          <a:effectLst>
            <a:outerShdw blurRad="292100" dist="139700" dir="2700000" algn="tl" rotWithShape="0">
              <a:srgbClr val="333333">
                <a:alpha val="65000"/>
              </a:srgbClr>
            </a:outerShdw>
          </a:effectLst>
        </p:spPr>
      </p:pic>
      <p:pic>
        <p:nvPicPr>
          <p:cNvPr id="3" name="Picture 2" descr="Laura-Le.jp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2576" r="9497"/>
          <a:stretch/>
        </p:blipFill>
        <p:spPr>
          <a:xfrm>
            <a:off x="4724400" y="1371600"/>
            <a:ext cx="2046111" cy="2383302"/>
          </a:xfrm>
          <a:prstGeom prst="rect">
            <a:avLst/>
          </a:prstGeom>
          <a:ln>
            <a:noFill/>
          </a:ln>
          <a:effectLst>
            <a:outerShdw blurRad="292100" dist="139700" dir="2700000" algn="tl" rotWithShape="0">
              <a:srgbClr val="333333">
                <a:alpha val="65000"/>
              </a:srgbClr>
            </a:outerShdw>
          </a:effectLst>
        </p:spPr>
      </p:pic>
      <p:pic>
        <p:nvPicPr>
          <p:cNvPr id="4" name="Picture 3" descr="Laura-Z-in-Hawaii.jpg"/>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26716" t="18272" r="20409"/>
          <a:stretch/>
        </p:blipFill>
        <p:spPr>
          <a:xfrm>
            <a:off x="6934200" y="1371600"/>
            <a:ext cx="2057400" cy="2389469"/>
          </a:xfrm>
          <a:prstGeom prst="rect">
            <a:avLst/>
          </a:prstGeom>
          <a:ln>
            <a:noFill/>
          </a:ln>
          <a:effectLst>
            <a:outerShdw blurRad="292100" dist="139700" dir="2700000" algn="tl" rotWithShape="0">
              <a:srgbClr val="333333">
                <a:alpha val="65000"/>
              </a:srgbClr>
            </a:outerShdw>
          </a:effectLst>
        </p:spPr>
      </p:pic>
      <p:pic>
        <p:nvPicPr>
          <p:cNvPr id="5" name="Picture 4" descr="joan-bob-andy-michelle.jpg"/>
          <p:cNvPicPr>
            <a:picLocks noChangeAspect="1"/>
          </p:cNvPicPr>
          <p:nvPr/>
        </p:nvPicPr>
        <p:blipFill rotWithShape="1">
          <a:blip r:embed="rId8">
            <a:extLst>
              <a:ext uri="{BEBA8EAE-BF5A-486C-A8C5-ECC9F3942E4B}">
                <a14:imgProps xmlns:a14="http://schemas.microsoft.com/office/drawing/2010/main">
                  <a14:imgLayer r:embed="rId9">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10185" t="9918" r="11111" b="38168"/>
          <a:stretch/>
        </p:blipFill>
        <p:spPr>
          <a:xfrm flipH="1">
            <a:off x="3352800" y="4114800"/>
            <a:ext cx="4622801" cy="18219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
                                        </p:tgtEl>
                                      </p:cBhvr>
                                    </p:animEffect>
                                    <p:animScale>
                                      <p:cBhvr>
                                        <p:cTn id="12" dur="500"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4"/>
                                        </p:tgtEl>
                                      </p:cBhvr>
                                    </p:animEffect>
                                    <p:animScale>
                                      <p:cBhvr>
                                        <p:cTn id="17" dur="500" autoRev="1" fill="hold"/>
                                        <p:tgtEl>
                                          <p:spTgt spid="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5"/>
                                        </p:tgtEl>
                                      </p:cBhvr>
                                    </p:animEffect>
                                    <p:animScale>
                                      <p:cBhvr>
                                        <p:cTn id="22"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lementers-Map.pdf"/>
          <p:cNvPicPr>
            <a:picLocks noChangeAspect="1"/>
          </p:cNvPicPr>
          <p:nvPr/>
        </p:nvPicPr>
        <p:blipFill rotWithShape="1">
          <a:blip r:embed="rId3">
            <a:extLst>
              <a:ext uri="{28A0092B-C50C-407E-A947-70E740481C1C}">
                <a14:useLocalDpi xmlns:a14="http://schemas.microsoft.com/office/drawing/2010/main" val="0"/>
              </a:ext>
            </a:extLst>
          </a:blip>
          <a:srcRect l="4099" r="230"/>
          <a:stretch/>
        </p:blipFill>
        <p:spPr>
          <a:xfrm>
            <a:off x="-1" y="381000"/>
            <a:ext cx="9144001" cy="6086295"/>
          </a:xfrm>
          <a:prstGeom prst="rect">
            <a:avLst/>
          </a:prstGeom>
          <a:ln>
            <a:noFill/>
          </a:ln>
        </p:spPr>
      </p:pic>
      <p:sp>
        <p:nvSpPr>
          <p:cNvPr id="30722" name="TextBox 3"/>
          <p:cNvSpPr txBox="1">
            <a:spLocks noChangeArrowheads="1"/>
          </p:cNvSpPr>
          <p:nvPr/>
        </p:nvSpPr>
        <p:spPr bwMode="auto">
          <a:xfrm>
            <a:off x="228600" y="6151563"/>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r>
              <a:rPr lang="en-US" sz="2800" dirty="0" smtClean="0">
                <a:latin typeface="Candara"/>
                <a:cs typeface="Candara"/>
              </a:rPr>
              <a:t>14 CATALST Collaborators </a:t>
            </a:r>
            <a:r>
              <a:rPr lang="en-US" sz="2800" dirty="0">
                <a:latin typeface="Candara"/>
                <a:cs typeface="Candara"/>
              </a:rPr>
              <a:t>at </a:t>
            </a:r>
            <a:r>
              <a:rPr lang="en-US" sz="2800" dirty="0" smtClean="0">
                <a:latin typeface="Candara"/>
                <a:cs typeface="Candara"/>
              </a:rPr>
              <a:t>11 </a:t>
            </a:r>
            <a:r>
              <a:rPr lang="en-US" sz="2800" dirty="0">
                <a:latin typeface="Candara"/>
                <a:cs typeface="Candara"/>
              </a:rPr>
              <a:t>institutions</a:t>
            </a:r>
          </a:p>
        </p:txBody>
      </p:sp>
    </p:spTree>
    <p:extLst>
      <p:ext uri="{BB962C8B-B14F-4D97-AF65-F5344CB8AC3E}">
        <p14:creationId xmlns:p14="http://schemas.microsoft.com/office/powerpoint/2010/main" val="1315449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lementers-Map.pdf"/>
          <p:cNvPicPr>
            <a:picLocks noChangeAspect="1"/>
          </p:cNvPicPr>
          <p:nvPr/>
        </p:nvPicPr>
        <p:blipFill rotWithShape="1">
          <a:blip r:embed="rId3">
            <a:extLst>
              <a:ext uri="{28A0092B-C50C-407E-A947-70E740481C1C}">
                <a14:useLocalDpi xmlns:a14="http://schemas.microsoft.com/office/drawing/2010/main" val="0"/>
              </a:ext>
            </a:extLst>
          </a:blip>
          <a:srcRect l="4099" r="230"/>
          <a:stretch/>
        </p:blipFill>
        <p:spPr>
          <a:xfrm>
            <a:off x="-1" y="381000"/>
            <a:ext cx="9144001" cy="6086295"/>
          </a:xfrm>
          <a:prstGeom prst="rect">
            <a:avLst/>
          </a:prstGeom>
          <a:ln>
            <a:noFill/>
          </a:ln>
        </p:spPr>
      </p:pic>
      <p:sp>
        <p:nvSpPr>
          <p:cNvPr id="30722" name="TextBox 3"/>
          <p:cNvSpPr txBox="1">
            <a:spLocks noChangeArrowheads="1"/>
          </p:cNvSpPr>
          <p:nvPr/>
        </p:nvSpPr>
        <p:spPr bwMode="auto">
          <a:xfrm>
            <a:off x="228600" y="6151563"/>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r>
              <a:rPr lang="en-US" sz="2800" dirty="0" smtClean="0">
                <a:latin typeface="Candara"/>
                <a:cs typeface="Candara"/>
              </a:rPr>
              <a:t>Sheila Weaver (University of Vermont)</a:t>
            </a:r>
            <a:endParaRPr lang="en-US" sz="2800" dirty="0">
              <a:latin typeface="Candara"/>
              <a:cs typeface="Candara"/>
            </a:endParaRPr>
          </a:p>
        </p:txBody>
      </p:sp>
      <p:sp>
        <p:nvSpPr>
          <p:cNvPr id="4" name="Oval 3"/>
          <p:cNvSpPr/>
          <p:nvPr/>
        </p:nvSpPr>
        <p:spPr>
          <a:xfrm>
            <a:off x="7391400" y="1752600"/>
            <a:ext cx="381000" cy="3810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2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smtClean="0"/>
              <a:t>Sheila Weaver</a:t>
            </a:r>
          </a:p>
        </p:txBody>
      </p:sp>
      <p:sp>
        <p:nvSpPr>
          <p:cNvPr id="128002" name="Content Placeholder 2"/>
          <p:cNvSpPr>
            <a:spLocks noGrp="1"/>
          </p:cNvSpPr>
          <p:nvPr>
            <p:ph idx="1"/>
          </p:nvPr>
        </p:nvSpPr>
        <p:spPr/>
        <p:txBody>
          <a:bodyPr/>
          <a:lstStyle/>
          <a:p>
            <a:r>
              <a:rPr lang="en-US" sz="2800" dirty="0" smtClean="0"/>
              <a:t>Logistics</a:t>
            </a:r>
            <a:endParaRPr lang="en-US" sz="2800" dirty="0"/>
          </a:p>
          <a:p>
            <a:pPr lvl="1"/>
            <a:r>
              <a:rPr lang="en-US" sz="2400" dirty="0"/>
              <a:t>Laptop </a:t>
            </a:r>
            <a:r>
              <a:rPr lang="en-US" sz="2400" dirty="0" smtClean="0"/>
              <a:t>issues</a:t>
            </a:r>
            <a:endParaRPr lang="en-US" sz="2400" dirty="0"/>
          </a:p>
          <a:p>
            <a:pPr lvl="1"/>
            <a:r>
              <a:rPr lang="en-US" sz="2400" dirty="0" err="1" smtClean="0"/>
              <a:t>TinkerPlots</a:t>
            </a:r>
            <a:r>
              <a:rPr lang="en-US" sz="2400" baseline="30000" dirty="0" err="1" smtClean="0"/>
              <a:t>TM</a:t>
            </a:r>
            <a:r>
              <a:rPr lang="en-US" sz="2400" dirty="0" smtClean="0"/>
              <a:t> </a:t>
            </a:r>
            <a:r>
              <a:rPr lang="en-US" sz="2400" dirty="0" smtClean="0"/>
              <a:t>issues</a:t>
            </a:r>
            <a:endParaRPr lang="en-US" sz="2400" dirty="0"/>
          </a:p>
          <a:p>
            <a:pPr lvl="1"/>
            <a:r>
              <a:rPr lang="en-US" sz="2400" dirty="0"/>
              <a:t>Volume of </a:t>
            </a:r>
            <a:r>
              <a:rPr lang="en-US" sz="2400" dirty="0" smtClean="0"/>
              <a:t>work </a:t>
            </a:r>
            <a:r>
              <a:rPr lang="en-US" sz="2400" dirty="0"/>
              <a:t>to </a:t>
            </a:r>
            <a:r>
              <a:rPr lang="en-US" sz="2400" dirty="0" smtClean="0"/>
              <a:t>grade</a:t>
            </a:r>
          </a:p>
          <a:p>
            <a:r>
              <a:rPr lang="en-US" sz="2800" dirty="0" smtClean="0"/>
              <a:t>Student issues</a:t>
            </a:r>
          </a:p>
          <a:p>
            <a:pPr lvl="1"/>
            <a:r>
              <a:rPr lang="en-US" sz="2400" dirty="0" smtClean="0"/>
              <a:t>Group work</a:t>
            </a:r>
            <a:endParaRPr lang="en-US" sz="2400" dirty="0"/>
          </a:p>
          <a:p>
            <a:pPr lvl="1"/>
            <a:r>
              <a:rPr lang="en-US" sz="2400" dirty="0" smtClean="0"/>
              <a:t>Attitudes </a:t>
            </a:r>
            <a:r>
              <a:rPr lang="en-US" sz="2400" dirty="0"/>
              <a:t>about format of </a:t>
            </a:r>
            <a:r>
              <a:rPr lang="en-US" sz="2400" dirty="0" smtClean="0"/>
              <a:t>the course</a:t>
            </a:r>
            <a:endParaRPr lang="en-US" sz="2400" dirty="0"/>
          </a:p>
          <a:p>
            <a:pPr lvl="1"/>
            <a:r>
              <a:rPr lang="en-US" sz="2400" dirty="0" smtClean="0"/>
              <a:t>Attitudes </a:t>
            </a:r>
            <a:r>
              <a:rPr lang="en-US" sz="2400" dirty="0"/>
              <a:t>about content of </a:t>
            </a:r>
            <a:r>
              <a:rPr lang="en-US" sz="2400" dirty="0" smtClean="0"/>
              <a:t>the course</a:t>
            </a:r>
            <a:endParaRPr lang="en-US" sz="2400" dirty="0"/>
          </a:p>
        </p:txBody>
      </p:sp>
      <p:pic>
        <p:nvPicPr>
          <p:cNvPr id="2" name="Picture 1" descr="sheila2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447800"/>
            <a:ext cx="2527284"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smtClean="0"/>
              <a:t>Our Reflections</a:t>
            </a:r>
          </a:p>
        </p:txBody>
      </p:sp>
      <p:sp>
        <p:nvSpPr>
          <p:cNvPr id="129026" name="Content Placeholder 2"/>
          <p:cNvSpPr>
            <a:spLocks noGrp="1"/>
          </p:cNvSpPr>
          <p:nvPr>
            <p:ph idx="1"/>
          </p:nvPr>
        </p:nvSpPr>
        <p:spPr/>
        <p:txBody>
          <a:bodyPr/>
          <a:lstStyle/>
          <a:p>
            <a:r>
              <a:rPr lang="en-US" dirty="0" smtClean="0"/>
              <a:t>What questions do you have about how it went at the University of Minnesota?</a:t>
            </a:r>
          </a:p>
          <a:p>
            <a:pPr lvl="1"/>
            <a:r>
              <a:rPr lang="en-US" dirty="0" smtClean="0"/>
              <a:t>Logistics</a:t>
            </a:r>
          </a:p>
          <a:p>
            <a:pPr lvl="1"/>
            <a:r>
              <a:rPr lang="en-US" dirty="0" smtClean="0"/>
              <a:t>Student issues</a:t>
            </a:r>
          </a:p>
          <a:p>
            <a:pPr lvl="1"/>
            <a:r>
              <a:rPr lang="en-US" dirty="0" smtClean="0"/>
              <a:t>Teaching team</a:t>
            </a:r>
          </a:p>
          <a:p>
            <a:pPr lvl="1"/>
            <a:r>
              <a:rPr lang="en-US" dirty="0" smtClean="0"/>
              <a:t>Multiple sections</a:t>
            </a:r>
          </a:p>
          <a:p>
            <a:pPr lvl="1"/>
            <a:r>
              <a:rPr lang="en-US" dirty="0" smtClean="0"/>
              <a:t>Online course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Future Plans</a:t>
            </a:r>
          </a:p>
        </p:txBody>
      </p:sp>
      <p:sp>
        <p:nvSpPr>
          <p:cNvPr id="109570" name="Content Placeholder 2"/>
          <p:cNvSpPr>
            <a:spLocks noGrp="1"/>
          </p:cNvSpPr>
          <p:nvPr>
            <p:ph idx="1"/>
          </p:nvPr>
        </p:nvSpPr>
        <p:spPr/>
        <p:txBody>
          <a:bodyPr/>
          <a:lstStyle/>
          <a:p>
            <a:r>
              <a:rPr lang="en-US" dirty="0" smtClean="0">
                <a:latin typeface="Candara"/>
                <a:cs typeface="Candara"/>
              </a:rPr>
              <a:t>Full analysis of data from Spring 2012 (final version of course)</a:t>
            </a:r>
          </a:p>
          <a:p>
            <a:r>
              <a:rPr lang="en-US" dirty="0" smtClean="0">
                <a:latin typeface="Candara"/>
                <a:cs typeface="Candara"/>
              </a:rPr>
              <a:t>Retention study of fall 2011 students</a:t>
            </a:r>
          </a:p>
          <a:p>
            <a:r>
              <a:rPr lang="en-US" dirty="0" smtClean="0">
                <a:latin typeface="Candara"/>
                <a:cs typeface="Candara"/>
              </a:rPr>
              <a:t>Putting together a website</a:t>
            </a:r>
          </a:p>
          <a:p>
            <a:r>
              <a:rPr lang="en-US" dirty="0" smtClean="0">
                <a:latin typeface="Candara"/>
                <a:cs typeface="Candara"/>
              </a:rPr>
              <a:t>Creating a CATALST e-book</a:t>
            </a:r>
          </a:p>
          <a:p>
            <a:r>
              <a:rPr lang="en-US" dirty="0" smtClean="0">
                <a:latin typeface="Candara"/>
                <a:cs typeface="Candara"/>
              </a:rPr>
              <a:t>Next year</a:t>
            </a:r>
          </a:p>
          <a:p>
            <a:pPr lvl="1"/>
            <a:r>
              <a:rPr lang="en-US" dirty="0" smtClean="0">
                <a:latin typeface="Candara"/>
                <a:cs typeface="Candara"/>
              </a:rPr>
              <a:t>University of Minnesota</a:t>
            </a:r>
          </a:p>
          <a:p>
            <a:pPr lvl="1"/>
            <a:r>
              <a:rPr lang="en-US" dirty="0" smtClean="0">
                <a:latin typeface="Candara"/>
                <a:cs typeface="Candara"/>
              </a:rPr>
              <a:t>Elsewhere</a:t>
            </a:r>
          </a:p>
        </p:txBody>
      </p:sp>
    </p:spTree>
    <p:extLst>
      <p:ext uri="{BB962C8B-B14F-4D97-AF65-F5344CB8AC3E}">
        <p14:creationId xmlns:p14="http://schemas.microsoft.com/office/powerpoint/2010/main" val="35786244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mtClean="0"/>
              <a:t>Contact Information</a:t>
            </a:r>
          </a:p>
        </p:txBody>
      </p:sp>
      <p:sp>
        <p:nvSpPr>
          <p:cNvPr id="112642" name="Content Placeholder 2"/>
          <p:cNvSpPr>
            <a:spLocks noGrp="1"/>
          </p:cNvSpPr>
          <p:nvPr>
            <p:ph idx="1"/>
          </p:nvPr>
        </p:nvSpPr>
        <p:spPr>
          <a:xfrm>
            <a:off x="3429000" y="2438400"/>
            <a:ext cx="3124200" cy="609600"/>
          </a:xfrm>
        </p:spPr>
        <p:txBody>
          <a:bodyPr/>
          <a:lstStyle/>
          <a:p>
            <a:pPr marL="0" indent="0">
              <a:buFontTx/>
              <a:buNone/>
            </a:pPr>
            <a:r>
              <a:rPr lang="en-US" sz="3000" dirty="0" smtClean="0">
                <a:latin typeface="Times New Roman" pitchFamily="18" charset="0"/>
                <a:cs typeface="Times New Roman" pitchFamily="18" charset="0"/>
                <a:hlinkClick r:id="rId3"/>
              </a:rPr>
              <a:t>jbg@umn.edu</a:t>
            </a:r>
            <a:endParaRPr lang="en-US" sz="3000" dirty="0" smtClean="0">
              <a:latin typeface="Times New Roman" pitchFamily="18" charset="0"/>
              <a:cs typeface="Times New Roman" pitchFamily="18" charset="0"/>
            </a:endParaRPr>
          </a:p>
          <a:p>
            <a:pPr marL="0" indent="0">
              <a:buFontTx/>
              <a:buNone/>
            </a:pPr>
            <a:r>
              <a:rPr lang="en-US" sz="3000" dirty="0" smtClean="0">
                <a:latin typeface="Times New Roman" pitchFamily="18" charset="0"/>
                <a:cs typeface="Times New Roman" pitchFamily="18" charset="0"/>
              </a:rPr>
              <a:t>Joan Garfield</a:t>
            </a:r>
          </a:p>
        </p:txBody>
      </p:sp>
      <p:pic>
        <p:nvPicPr>
          <p:cNvPr id="11264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Box 1"/>
          <p:cNvSpPr txBox="1">
            <a:spLocks noChangeArrowheads="1"/>
          </p:cNvSpPr>
          <p:nvPr/>
        </p:nvSpPr>
        <p:spPr bwMode="auto">
          <a:xfrm>
            <a:off x="3429000" y="4405313"/>
            <a:ext cx="51225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000" dirty="0">
                <a:latin typeface="Times New Roman" pitchFamily="18" charset="0"/>
                <a:cs typeface="Times New Roman" pitchFamily="18" charset="0"/>
                <a:hlinkClick r:id="rId5"/>
              </a:rPr>
              <a:t>http://www.tc.umn.edu/~catalst</a:t>
            </a:r>
            <a:r>
              <a:rPr lang="en-US" sz="3000" dirty="0" smtClean="0">
                <a:latin typeface="Times New Roman" pitchFamily="18" charset="0"/>
                <a:cs typeface="Times New Roman" pitchFamily="18" charset="0"/>
                <a:hlinkClick r:id="rId5"/>
              </a:rPr>
              <a:t>/</a:t>
            </a:r>
            <a:r>
              <a:rPr lang="en-US" sz="3000"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pic>
        <p:nvPicPr>
          <p:cNvPr id="3" name="Picture 2" descr="Screen shot 2012-05-17 at 1.00.3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3733800"/>
            <a:ext cx="1612900" cy="16256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mtClean="0"/>
              <a:t>Questions?</a:t>
            </a:r>
          </a:p>
        </p:txBody>
      </p:sp>
      <p:sp>
        <p:nvSpPr>
          <p:cNvPr id="131074" name="Content Placeholder 2"/>
          <p:cNvSpPr>
            <a:spLocks noGrp="1"/>
          </p:cNvSpPr>
          <p:nvPr>
            <p:ph idx="1"/>
          </p:nvPr>
        </p:nvSpPr>
        <p:spPr/>
        <p:txBody>
          <a:bodyPr/>
          <a:lstStyle/>
          <a:p>
            <a:r>
              <a:rPr lang="en-US" dirty="0" smtClean="0"/>
              <a:t>What questions do you have for us?</a:t>
            </a:r>
          </a:p>
        </p:txBody>
      </p:sp>
      <p:sp>
        <p:nvSpPr>
          <p:cNvPr id="4" name="TextBox 3"/>
          <p:cNvSpPr txBox="1"/>
          <p:nvPr/>
        </p:nvSpPr>
        <p:spPr>
          <a:xfrm>
            <a:off x="4114800" y="3124200"/>
            <a:ext cx="1143000"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a:cs typeface="Candara"/>
              </a:rPr>
              <a:t>?</a:t>
            </a:r>
            <a:endParaRPr lang="en-US" sz="1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ndara"/>
              <a:cs typeface="Candara"/>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a:t>I</a:t>
            </a:r>
            <a:r>
              <a:rPr lang="en-US" dirty="0" smtClean="0"/>
              <a:t>t takes a village!</a:t>
            </a:r>
          </a:p>
        </p:txBody>
      </p:sp>
      <p:sp>
        <p:nvSpPr>
          <p:cNvPr id="101378" name="Content Placeholder 2"/>
          <p:cNvSpPr>
            <a:spLocks noGrp="1"/>
          </p:cNvSpPr>
          <p:nvPr>
            <p:ph idx="1"/>
          </p:nvPr>
        </p:nvSpPr>
        <p:spPr/>
        <p:txBody>
          <a:bodyPr/>
          <a:lstStyle/>
          <a:p>
            <a:r>
              <a:rPr lang="en-US" dirty="0" smtClean="0">
                <a:latin typeface="Times New Roman" pitchFamily="18" charset="0"/>
                <a:cs typeface="Times New Roman" pitchFamily="18" charset="0"/>
              </a:rPr>
              <a:t>A great team: Graduate students, advisers and instructors</a:t>
            </a:r>
          </a:p>
          <a:p>
            <a:r>
              <a:rPr lang="en-US" dirty="0" smtClean="0">
                <a:latin typeface="Times New Roman" pitchFamily="18" charset="0"/>
                <a:cs typeface="Times New Roman" pitchFamily="18" charset="0"/>
              </a:rPr>
              <a:t>Co-teaching and Cooperative teaching groups/clusters</a:t>
            </a:r>
          </a:p>
          <a:p>
            <a:r>
              <a:rPr lang="en-US" dirty="0" smtClean="0">
                <a:latin typeface="Times New Roman" pitchFamily="18" charset="0"/>
                <a:cs typeface="Times New Roman" pitchFamily="18" charset="0"/>
              </a:rPr>
              <a:t>Meetings to discuss, plan, debrief and revise</a:t>
            </a:r>
          </a:p>
          <a:p>
            <a:r>
              <a:rPr lang="en-US" dirty="0" smtClean="0">
                <a:latin typeface="Times New Roman" pitchFamily="18" charset="0"/>
                <a:cs typeface="Times New Roman" pitchFamily="18" charset="0"/>
              </a:rPr>
              <a:t>Detailed lesson plans, coaching, mentoring</a:t>
            </a:r>
          </a:p>
          <a:p>
            <a:r>
              <a:rPr lang="en-US" dirty="0" smtClean="0">
                <a:latin typeface="Times New Roman" pitchFamily="18" charset="0"/>
                <a:cs typeface="Times New Roman" pitchFamily="18" charset="0"/>
              </a:rPr>
              <a:t>Experiencing a CATALST class (visiting)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dirty="0"/>
              <a:t>I</a:t>
            </a:r>
            <a:r>
              <a:rPr lang="en-US" dirty="0" smtClean="0"/>
              <a:t>t can be done!</a:t>
            </a:r>
          </a:p>
        </p:txBody>
      </p:sp>
      <p:sp>
        <p:nvSpPr>
          <p:cNvPr id="102402" name="Content Placeholder 2"/>
          <p:cNvSpPr>
            <a:spLocks noGrp="1"/>
          </p:cNvSpPr>
          <p:nvPr>
            <p:ph idx="1"/>
          </p:nvPr>
        </p:nvSpPr>
        <p:spPr/>
        <p:txBody>
          <a:bodyPr/>
          <a:lstStyle/>
          <a:p>
            <a:r>
              <a:rPr lang="en-US" dirty="0" smtClean="0">
                <a:latin typeface="Times New Roman" pitchFamily="18" charset="0"/>
                <a:cs typeface="Times New Roman" pitchFamily="18" charset="0"/>
              </a:rPr>
              <a:t>Students respond well to the software and become adept at using </a:t>
            </a:r>
            <a:r>
              <a:rPr lang="en-US" dirty="0" err="1" smtClean="0">
                <a:latin typeface="Times New Roman" pitchFamily="18" charset="0"/>
                <a:cs typeface="Times New Roman" pitchFamily="18" charset="0"/>
              </a:rPr>
              <a:t>TinkerPlots</a:t>
            </a:r>
            <a:r>
              <a:rPr lang="en-US" dirty="0" smtClean="0">
                <a:latin typeface="Lucida Grande" charset="0"/>
              </a:rPr>
              <a:t>™</a:t>
            </a:r>
            <a:r>
              <a:rPr lang="en-US" dirty="0" smtClean="0">
                <a:latin typeface="Times New Roman" pitchFamily="18" charset="0"/>
                <a:cs typeface="Times New Roman" pitchFamily="18" charset="0"/>
              </a:rPr>
              <a:t> to setup and use models</a:t>
            </a:r>
          </a:p>
          <a:p>
            <a:r>
              <a:rPr lang="en-US" dirty="0" smtClean="0">
                <a:latin typeface="Times New Roman" pitchFamily="18" charset="0"/>
                <a:cs typeface="Times New Roman" pitchFamily="18" charset="0"/>
              </a:rPr>
              <a:t>Students HAVE to work together on the in-class activities (they need each other)</a:t>
            </a:r>
          </a:p>
          <a:p>
            <a:r>
              <a:rPr lang="en-US" dirty="0" smtClean="0">
                <a:latin typeface="Times New Roman" pitchFamily="18" charset="0"/>
                <a:cs typeface="Times New Roman" pitchFamily="18" charset="0"/>
              </a:rPr>
              <a:t>It can even be taught online!</a:t>
            </a:r>
          </a:p>
          <a:p>
            <a:r>
              <a:rPr lang="en-US" dirty="0" smtClean="0">
                <a:latin typeface="Times New Roman" pitchFamily="18" charset="0"/>
                <a:cs typeface="Times New Roman" pitchFamily="18" charset="0"/>
              </a:rPr>
              <a:t>But, it takes commitment, enthusiasm, and team support</a:t>
            </a: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smtClean="0"/>
              <a:t>References</a:t>
            </a:r>
          </a:p>
        </p:txBody>
      </p:sp>
      <p:sp>
        <p:nvSpPr>
          <p:cNvPr id="111618" name="Content Placeholder 2"/>
          <p:cNvSpPr>
            <a:spLocks noGrp="1"/>
          </p:cNvSpPr>
          <p:nvPr>
            <p:ph idx="1"/>
          </p:nvPr>
        </p:nvSpPr>
        <p:spPr/>
        <p:txBody>
          <a:bodyPr/>
          <a:lstStyle/>
          <a:p>
            <a:r>
              <a:rPr lang="en-US" sz="2400" dirty="0" smtClean="0">
                <a:latin typeface="Times New Roman" pitchFamily="18" charset="0"/>
                <a:cs typeface="Times New Roman" pitchFamily="18" charset="0"/>
              </a:rPr>
              <a:t>Cobb, G. (2005). </a:t>
            </a:r>
            <a:r>
              <a:rPr lang="en-US" sz="2400" i="1" dirty="0" smtClean="0">
                <a:latin typeface="Times New Roman" pitchFamily="18" charset="0"/>
                <a:cs typeface="Times New Roman" pitchFamily="18" charset="0"/>
              </a:rPr>
              <a:t>The introductory statistics course: A saber tooth curriculum?</a:t>
            </a:r>
            <a:r>
              <a:rPr lang="en-US" sz="2400" dirty="0" smtClean="0">
                <a:latin typeface="Times New Roman" pitchFamily="18" charset="0"/>
                <a:cs typeface="Times New Roman" pitchFamily="18" charset="0"/>
              </a:rPr>
              <a:t> After dinner talk given at the United States Conference on Teaching Statistics. </a:t>
            </a:r>
          </a:p>
          <a:p>
            <a:r>
              <a:rPr lang="en-US" sz="2400" dirty="0" smtClean="0">
                <a:latin typeface="Times New Roman" pitchFamily="18" charset="0"/>
                <a:cs typeface="Times New Roman" pitchFamily="18" charset="0"/>
              </a:rPr>
              <a:t>Cobb, G. (2007). </a:t>
            </a:r>
            <a:r>
              <a:rPr lang="en-US" sz="2400" dirty="0" smtClean="0">
                <a:solidFill>
                  <a:srgbClr val="000000"/>
                </a:solidFill>
                <a:latin typeface="Times New Roman" pitchFamily="18" charset="0"/>
                <a:cs typeface="Times New Roman" pitchFamily="18" charset="0"/>
              </a:rPr>
              <a:t>The introductory statistics course: A </a:t>
            </a:r>
            <a:r>
              <a:rPr lang="en-US" sz="2400" dirty="0" err="1" smtClean="0">
                <a:solidFill>
                  <a:srgbClr val="000000"/>
                </a:solidFill>
                <a:latin typeface="Times New Roman" pitchFamily="18" charset="0"/>
                <a:cs typeface="Times New Roman" pitchFamily="18" charset="0"/>
              </a:rPr>
              <a:t>ptolemaic</a:t>
            </a:r>
            <a:r>
              <a:rPr lang="en-US" sz="2400" dirty="0" smtClean="0">
                <a:solidFill>
                  <a:srgbClr val="000000"/>
                </a:solidFill>
                <a:latin typeface="Times New Roman" pitchFamily="18" charset="0"/>
                <a:cs typeface="Times New Roman" pitchFamily="18" charset="0"/>
              </a:rPr>
              <a:t> curriculum? </a:t>
            </a:r>
            <a:r>
              <a:rPr lang="en-US" sz="2400" i="1" dirty="0" smtClean="0">
                <a:solidFill>
                  <a:srgbClr val="000000"/>
                </a:solidFill>
                <a:latin typeface="Times New Roman" pitchFamily="18" charset="0"/>
                <a:cs typeface="Times New Roman" pitchFamily="18" charset="0"/>
              </a:rPr>
              <a:t>Technology Innovations in Statistics Education, 1</a:t>
            </a:r>
            <a:r>
              <a:rPr lang="en-US" sz="2400" dirty="0" smtClean="0">
                <a:solidFill>
                  <a:srgbClr val="000000"/>
                </a:solidFill>
                <a:latin typeface="Times New Roman" pitchFamily="18" charset="0"/>
                <a:cs typeface="Times New Roman" pitchFamily="18" charset="0"/>
              </a:rPr>
              <a:t>(1). </a:t>
            </a:r>
            <a:r>
              <a:rPr lang="en-US" sz="2400" u="sng" dirty="0" smtClean="0">
                <a:solidFill>
                  <a:srgbClr val="0000FF"/>
                </a:solidFill>
                <a:latin typeface="Times New Roman" pitchFamily="18" charset="0"/>
                <a:cs typeface="Times New Roman" pitchFamily="18" charset="0"/>
              </a:rPr>
              <a:t>http://escholarship.org/uc/item/6hb3k0nz#page-1</a:t>
            </a:r>
            <a:endParaRPr lang="en-US" sz="2400" dirty="0" smtClean="0">
              <a:latin typeface="Times New Roman" pitchFamily="18" charset="0"/>
              <a:cs typeface="Times New Roman" pitchFamily="18" charset="0"/>
            </a:endParaRPr>
          </a:p>
          <a:p>
            <a:r>
              <a:rPr lang="en-US" sz="2400" dirty="0" err="1" smtClean="0">
                <a:solidFill>
                  <a:srgbClr val="000000"/>
                </a:solidFill>
                <a:latin typeface="Times New Roman" pitchFamily="18" charset="0"/>
                <a:cs typeface="Times New Roman" pitchFamily="18" charset="0"/>
              </a:rPr>
              <a:t>Schoenfeld</a:t>
            </a:r>
            <a:r>
              <a:rPr lang="en-US" sz="2400" dirty="0" smtClean="0">
                <a:solidFill>
                  <a:srgbClr val="000000"/>
                </a:solidFill>
                <a:latin typeface="Times New Roman" pitchFamily="18" charset="0"/>
                <a:cs typeface="Times New Roman" pitchFamily="18" charset="0"/>
              </a:rPr>
              <a:t>, A. H. (1998). Making mathematics and making pasta: From cookbook procedures to really cooking. In J. G. </a:t>
            </a:r>
            <a:r>
              <a:rPr lang="en-US" sz="2400" dirty="0" err="1" smtClean="0">
                <a:solidFill>
                  <a:srgbClr val="000000"/>
                </a:solidFill>
                <a:latin typeface="Times New Roman" pitchFamily="18" charset="0"/>
                <a:cs typeface="Times New Roman" pitchFamily="18" charset="0"/>
              </a:rPr>
              <a:t>Greeno</a:t>
            </a:r>
            <a:r>
              <a:rPr lang="en-US" sz="2400" dirty="0" smtClean="0">
                <a:solidFill>
                  <a:srgbClr val="000000"/>
                </a:solidFill>
                <a:latin typeface="Times New Roman" pitchFamily="18" charset="0"/>
                <a:cs typeface="Times New Roman" pitchFamily="18" charset="0"/>
              </a:rPr>
              <a:t> and S. V. Goldman (Eds.), </a:t>
            </a:r>
            <a:r>
              <a:rPr lang="en-US" sz="2400" i="1" dirty="0" smtClean="0">
                <a:solidFill>
                  <a:srgbClr val="000000"/>
                </a:solidFill>
                <a:latin typeface="Times New Roman" pitchFamily="18" charset="0"/>
                <a:cs typeface="Times New Roman" pitchFamily="18" charset="0"/>
              </a:rPr>
              <a:t>Thinking practices in mathematics and science learning</a:t>
            </a:r>
            <a:r>
              <a:rPr lang="en-US" sz="2400" dirty="0" smtClean="0">
                <a:solidFill>
                  <a:srgbClr val="000000"/>
                </a:solidFill>
                <a:latin typeface="Times New Roman" pitchFamily="18" charset="0"/>
                <a:cs typeface="Times New Roman" pitchFamily="18" charset="0"/>
              </a:rPr>
              <a:t> (pp. 299–319). Mahwah, NJ: Lawrence Erlbaum</a:t>
            </a:r>
          </a:p>
          <a:p>
            <a:endParaRPr lang="en-US" sz="24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dirty="0" smtClean="0"/>
              <a:t>CATALST Collaborators</a:t>
            </a:r>
          </a:p>
        </p:txBody>
      </p:sp>
      <p:sp>
        <p:nvSpPr>
          <p:cNvPr id="117762" name="Content Placeholder 2"/>
          <p:cNvSpPr>
            <a:spLocks noGrp="1"/>
          </p:cNvSpPr>
          <p:nvPr>
            <p:ph idx="1"/>
          </p:nvPr>
        </p:nvSpPr>
        <p:spPr/>
        <p:txBody>
          <a:bodyPr/>
          <a:lstStyle/>
          <a:p>
            <a:pPr eaLnBrk="1" hangingPunct="1"/>
            <a:r>
              <a:rPr lang="en-US" sz="2800" b="1" dirty="0" smtClean="0">
                <a:latin typeface="Candara"/>
                <a:cs typeface="Candara"/>
              </a:rPr>
              <a:t>Allan </a:t>
            </a:r>
            <a:r>
              <a:rPr lang="en-US" sz="2800" b="1" dirty="0" err="1" smtClean="0">
                <a:latin typeface="Candara"/>
                <a:cs typeface="Candara"/>
              </a:rPr>
              <a:t>Rossman</a:t>
            </a:r>
            <a:r>
              <a:rPr lang="en-US" sz="2800" dirty="0">
                <a:latin typeface="Candara"/>
                <a:cs typeface="Candara"/>
              </a:rPr>
              <a:t/>
            </a:r>
            <a:br>
              <a:rPr lang="en-US" sz="2800" dirty="0">
                <a:latin typeface="Candara"/>
                <a:cs typeface="Candara"/>
              </a:rPr>
            </a:br>
            <a:r>
              <a:rPr lang="en-US" sz="2400" dirty="0" smtClean="0">
                <a:latin typeface="Candara"/>
                <a:cs typeface="Candara"/>
              </a:rPr>
              <a:t>California Polytechnic State University–San Luis Obispo</a:t>
            </a:r>
          </a:p>
          <a:p>
            <a:pPr eaLnBrk="1" hangingPunct="1"/>
            <a:r>
              <a:rPr lang="en-US" sz="2800" b="1" dirty="0" smtClean="0">
                <a:latin typeface="Candara"/>
                <a:cs typeface="Candara"/>
              </a:rPr>
              <a:t>Beth Chance</a:t>
            </a:r>
            <a:r>
              <a:rPr lang="en-US" sz="2800" dirty="0">
                <a:latin typeface="Candara"/>
                <a:cs typeface="Candara"/>
              </a:rPr>
              <a:t/>
            </a:r>
            <a:br>
              <a:rPr lang="en-US" sz="2800" dirty="0">
                <a:latin typeface="Candara"/>
                <a:cs typeface="Candara"/>
              </a:rPr>
            </a:br>
            <a:r>
              <a:rPr lang="en-US" sz="2400" dirty="0" smtClean="0">
                <a:latin typeface="Candara"/>
                <a:cs typeface="Candara"/>
              </a:rPr>
              <a:t>California Polytechnic State University–San Luis Obispo</a:t>
            </a:r>
          </a:p>
          <a:p>
            <a:pPr eaLnBrk="1" hangingPunct="1"/>
            <a:r>
              <a:rPr lang="en-US" sz="2800" b="1" dirty="0" smtClean="0">
                <a:latin typeface="Candara"/>
                <a:cs typeface="Candara"/>
              </a:rPr>
              <a:t>John Holcomb</a:t>
            </a:r>
            <a:r>
              <a:rPr lang="en-US" sz="2800" dirty="0">
                <a:latin typeface="Candara"/>
                <a:cs typeface="Candara"/>
              </a:rPr>
              <a:t/>
            </a:r>
            <a:br>
              <a:rPr lang="en-US" sz="2800" dirty="0">
                <a:latin typeface="Candara"/>
                <a:cs typeface="Candara"/>
              </a:rPr>
            </a:br>
            <a:r>
              <a:rPr lang="en-US" sz="2400" dirty="0" smtClean="0">
                <a:latin typeface="Candara"/>
                <a:cs typeface="Candara"/>
              </a:rPr>
              <a:t>Cleveland State University</a:t>
            </a:r>
          </a:p>
          <a:p>
            <a:pPr eaLnBrk="1" hangingPunct="1"/>
            <a:r>
              <a:rPr lang="en-US" sz="2800" b="1" dirty="0" smtClean="0">
                <a:latin typeface="Candara"/>
                <a:cs typeface="Candara"/>
              </a:rPr>
              <a:t>George Cobb</a:t>
            </a:r>
            <a:r>
              <a:rPr lang="en-US" sz="2800" dirty="0">
                <a:latin typeface="Candara"/>
                <a:cs typeface="Candara"/>
              </a:rPr>
              <a:t/>
            </a:r>
            <a:br>
              <a:rPr lang="en-US" sz="2800" dirty="0">
                <a:latin typeface="Candara"/>
                <a:cs typeface="Candara"/>
              </a:rPr>
            </a:br>
            <a:r>
              <a:rPr lang="en-US" sz="2400" dirty="0" smtClean="0">
                <a:latin typeface="Candara"/>
                <a:cs typeface="Candara"/>
              </a:rPr>
              <a:t>Mount Holyoke College</a:t>
            </a:r>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dirty="0" smtClean="0"/>
              <a:t>CATALST Collaborators</a:t>
            </a:r>
          </a:p>
        </p:txBody>
      </p:sp>
      <p:graphicFrame>
        <p:nvGraphicFramePr>
          <p:cNvPr id="2" name="Table 1"/>
          <p:cNvGraphicFramePr>
            <a:graphicFrameLocks noGrp="1"/>
          </p:cNvGraphicFramePr>
          <p:nvPr>
            <p:extLst>
              <p:ext uri="{D42A27DB-BD31-4B8C-83A1-F6EECF244321}">
                <p14:modId xmlns:p14="http://schemas.microsoft.com/office/powerpoint/2010/main" val="2020288642"/>
              </p:ext>
            </p:extLst>
          </p:nvPr>
        </p:nvGraphicFramePr>
        <p:xfrm>
          <a:off x="76200" y="1371599"/>
          <a:ext cx="4495801" cy="4495799"/>
        </p:xfrm>
        <a:graphic>
          <a:graphicData uri="http://schemas.openxmlformats.org/drawingml/2006/table">
            <a:tbl>
              <a:tblPr firstRow="1">
                <a:tableStyleId>{72833802-FEF1-4C79-8D5D-14CF1EAF98D9}</a:tableStyleId>
              </a:tblPr>
              <a:tblGrid>
                <a:gridCol w="2119225"/>
                <a:gridCol w="2376576"/>
              </a:tblGrid>
              <a:tr h="512605">
                <a:tc>
                  <a:txBody>
                    <a:bodyPr/>
                    <a:lstStyle/>
                    <a:p>
                      <a:pPr algn="l" fontAlgn="b"/>
                      <a:r>
                        <a:rPr lang="en-US" sz="1800" u="none" strike="noStrike" dirty="0" smtClean="0">
                          <a:effectLst/>
                        </a:rPr>
                        <a:t>Name</a:t>
                      </a:r>
                      <a:endParaRPr lang="en-US" sz="1800" b="1" i="0" u="none" strike="noStrike" dirty="0">
                        <a:solidFill>
                          <a:schemeClr val="tx1"/>
                        </a:solidFill>
                        <a:effectLst/>
                        <a:latin typeface="Candara"/>
                        <a:cs typeface="Candara"/>
                      </a:endParaRPr>
                    </a:p>
                  </a:txBody>
                  <a:tcPr marL="10523" marR="10523" marT="10523" marB="0" anchor="ctr" anchorCtr="1">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smtClean="0">
                          <a:effectLst/>
                        </a:rPr>
                        <a:t>Institution</a:t>
                      </a:r>
                      <a:endParaRPr lang="en-US" sz="1800" b="1" i="0" u="none" strike="noStrike" dirty="0">
                        <a:solidFill>
                          <a:schemeClr val="tx1"/>
                        </a:solidFill>
                        <a:effectLst/>
                        <a:latin typeface="Candara"/>
                        <a:cs typeface="Candara"/>
                      </a:endParaRPr>
                    </a:p>
                  </a:txBody>
                  <a:tcPr marL="10523" marR="10523" marT="10523" marB="0" anchor="ctr" anchorCtr="1">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610750">
                <a:tc>
                  <a:txBody>
                    <a:bodyPr/>
                    <a:lstStyle/>
                    <a:p>
                      <a:pPr algn="l" fontAlgn="b"/>
                      <a:r>
                        <a:rPr lang="en-US" sz="1800" u="none" strike="noStrike" dirty="0" smtClean="0">
                          <a:effectLst/>
                        </a:rPr>
                        <a:t>Jim</a:t>
                      </a:r>
                      <a:r>
                        <a:rPr lang="en-US" sz="1800" u="none" strike="noStrike" baseline="0" dirty="0" smtClean="0">
                          <a:effectLst/>
                        </a:rPr>
                        <a:t> </a:t>
                      </a:r>
                      <a:r>
                        <a:rPr lang="en-US" sz="1800" u="none" strike="noStrike" dirty="0" smtClean="0">
                          <a:effectLst/>
                        </a:rPr>
                        <a:t>Albert</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Bowling Green State University </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12605">
                <a:tc>
                  <a:txBody>
                    <a:bodyPr/>
                    <a:lstStyle/>
                    <a:p>
                      <a:pPr algn="l" fontAlgn="b"/>
                      <a:r>
                        <a:rPr lang="en-US" sz="1800" u="none" strike="noStrike" dirty="0" smtClean="0">
                          <a:effectLst/>
                        </a:rPr>
                        <a:t>Aaron</a:t>
                      </a:r>
                      <a:r>
                        <a:rPr lang="en-US" sz="1800" u="none" strike="noStrike" baseline="0" dirty="0" smtClean="0">
                          <a:effectLst/>
                        </a:rPr>
                        <a:t> </a:t>
                      </a:r>
                      <a:r>
                        <a:rPr lang="en-US" sz="1800" u="none" strike="noStrike" dirty="0" smtClean="0">
                          <a:effectLst/>
                        </a:rPr>
                        <a:t>Weinberg</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Ithaca College</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613129">
                <a:tc>
                  <a:txBody>
                    <a:bodyPr/>
                    <a:lstStyle/>
                    <a:p>
                      <a:pPr algn="l" fontAlgn="b"/>
                      <a:r>
                        <a:rPr lang="en-US" sz="1800" u="none" strike="noStrike" dirty="0" smtClean="0">
                          <a:effectLst/>
                        </a:rPr>
                        <a:t>Mike </a:t>
                      </a:r>
                      <a:r>
                        <a:rPr lang="en-US" sz="1800" u="none" strike="noStrike" dirty="0" err="1" smtClean="0">
                          <a:effectLst/>
                        </a:rPr>
                        <a:t>Huberty</a:t>
                      </a:r>
                      <a:endParaRPr lang="en-US" sz="1800" b="0" i="0" u="none" strike="noStrike" dirty="0">
                        <a:solidFill>
                          <a:schemeClr val="tx1"/>
                        </a:solidFill>
                        <a:effectLst/>
                        <a:latin typeface="Candara"/>
                        <a:cs typeface="Candara"/>
                      </a:endParaRPr>
                    </a:p>
                  </a:txBody>
                  <a:tcPr marL="12700" marR="12700" marT="12700"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Mounds View High School</a:t>
                      </a:r>
                      <a:endParaRPr lang="en-US" sz="1800" b="0" i="0" u="none" strike="noStrike" dirty="0">
                        <a:solidFill>
                          <a:schemeClr val="tx1"/>
                        </a:solidFill>
                        <a:effectLst/>
                        <a:latin typeface="Candara"/>
                        <a:cs typeface="Candara"/>
                      </a:endParaRPr>
                    </a:p>
                  </a:txBody>
                  <a:tcPr marL="12700" marR="12700" marT="12700"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12605">
                <a:tc>
                  <a:txBody>
                    <a:bodyPr/>
                    <a:lstStyle/>
                    <a:p>
                      <a:pPr algn="l" fontAlgn="b"/>
                      <a:r>
                        <a:rPr lang="en-US" sz="1800" u="none" strike="noStrike" dirty="0" smtClean="0">
                          <a:effectLst/>
                        </a:rPr>
                        <a:t>Joe </a:t>
                      </a:r>
                      <a:r>
                        <a:rPr lang="en-US" sz="1800" u="none" strike="noStrike" dirty="0" err="1" smtClean="0">
                          <a:effectLst/>
                        </a:rPr>
                        <a:t>Nowakowski</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Muskingum University</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12605">
                <a:tc>
                  <a:txBody>
                    <a:bodyPr/>
                    <a:lstStyle/>
                    <a:p>
                      <a:pPr algn="l" fontAlgn="b"/>
                      <a:r>
                        <a:rPr lang="en-US" sz="1800" u="none" strike="noStrike" dirty="0" err="1" smtClean="0">
                          <a:effectLst/>
                        </a:rPr>
                        <a:t>Herle</a:t>
                      </a:r>
                      <a:r>
                        <a:rPr lang="en-US" sz="1800" u="none" strike="noStrike" baseline="0" dirty="0">
                          <a:effectLst/>
                        </a:rPr>
                        <a:t> </a:t>
                      </a:r>
                      <a:r>
                        <a:rPr lang="en-US" sz="1800" u="none" strike="noStrike" dirty="0" smtClean="0">
                          <a:effectLst/>
                        </a:rPr>
                        <a:t>McGowan</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North Carolina State</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610750">
                <a:tc>
                  <a:txBody>
                    <a:bodyPr/>
                    <a:lstStyle/>
                    <a:p>
                      <a:pPr algn="l" fontAlgn="b"/>
                      <a:r>
                        <a:rPr lang="en-US" sz="1800" u="none" strike="noStrike" dirty="0" smtClean="0">
                          <a:effectLst/>
                        </a:rPr>
                        <a:t>Jennifer</a:t>
                      </a:r>
                      <a:r>
                        <a:rPr lang="en-US" sz="1800" u="none" strike="noStrike" baseline="0" dirty="0" smtClean="0">
                          <a:effectLst/>
                        </a:rPr>
                        <a:t> </a:t>
                      </a:r>
                      <a:r>
                        <a:rPr lang="en-US" sz="1800" u="none" strike="noStrike" dirty="0" smtClean="0">
                          <a:effectLst/>
                        </a:rPr>
                        <a:t>Noll</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Portland State University</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610750">
                <a:tc>
                  <a:txBody>
                    <a:bodyPr/>
                    <a:lstStyle/>
                    <a:p>
                      <a:pPr algn="l" fontAlgn="b"/>
                      <a:r>
                        <a:rPr lang="en-US" sz="1800" u="none" strike="noStrike" dirty="0" err="1" smtClean="0">
                          <a:effectLst/>
                        </a:rPr>
                        <a:t>Nyaradzo</a:t>
                      </a:r>
                      <a:r>
                        <a:rPr lang="en-US" sz="1800" u="none" strike="noStrike" baseline="0" dirty="0">
                          <a:effectLst/>
                        </a:rPr>
                        <a:t> </a:t>
                      </a:r>
                      <a:r>
                        <a:rPr lang="en-US" sz="1800" u="none" strike="noStrike" dirty="0" err="1" smtClean="0">
                          <a:effectLst/>
                        </a:rPr>
                        <a:t>Mvududu</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Seattle Pacific University</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64385978"/>
              </p:ext>
            </p:extLst>
          </p:nvPr>
        </p:nvGraphicFramePr>
        <p:xfrm>
          <a:off x="4724400" y="1371600"/>
          <a:ext cx="4343400" cy="4495800"/>
        </p:xfrm>
        <a:graphic>
          <a:graphicData uri="http://schemas.openxmlformats.org/drawingml/2006/table">
            <a:tbl>
              <a:tblPr firstRow="1">
                <a:tableStyleId>{72833802-FEF1-4C79-8D5D-14CF1EAF98D9}</a:tableStyleId>
              </a:tblPr>
              <a:tblGrid>
                <a:gridCol w="1828800"/>
                <a:gridCol w="2514600"/>
              </a:tblGrid>
              <a:tr h="548431">
                <a:tc>
                  <a:txBody>
                    <a:bodyPr/>
                    <a:lstStyle/>
                    <a:p>
                      <a:pPr algn="l" fontAlgn="b"/>
                      <a:r>
                        <a:rPr lang="en-US" sz="1800" u="none" strike="noStrike" dirty="0" smtClean="0">
                          <a:effectLst/>
                        </a:rPr>
                        <a:t>Name</a:t>
                      </a:r>
                      <a:endParaRPr lang="en-US" sz="1800" b="1" i="0" u="none" strike="noStrike" dirty="0">
                        <a:solidFill>
                          <a:schemeClr val="tx1"/>
                        </a:solidFill>
                        <a:effectLst/>
                        <a:latin typeface="Candara"/>
                        <a:cs typeface="Candara"/>
                      </a:endParaRPr>
                    </a:p>
                  </a:txBody>
                  <a:tcPr marL="10523" marR="10523" marT="10523" marB="0" anchor="ctr" anchorCtr="1">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smtClean="0">
                          <a:effectLst/>
                        </a:rPr>
                        <a:t>Institution</a:t>
                      </a:r>
                      <a:endParaRPr lang="en-US" sz="1800" b="1" i="0" u="none" strike="noStrike" dirty="0">
                        <a:solidFill>
                          <a:schemeClr val="tx1"/>
                        </a:solidFill>
                        <a:effectLst/>
                        <a:latin typeface="Candara"/>
                        <a:cs typeface="Candara"/>
                      </a:endParaRPr>
                    </a:p>
                  </a:txBody>
                  <a:tcPr marL="10523" marR="10523" marT="10523" marB="0" anchor="ctr" anchorCtr="1">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82090">
                <a:tc>
                  <a:txBody>
                    <a:bodyPr/>
                    <a:lstStyle/>
                    <a:p>
                      <a:pPr algn="l" fontAlgn="b"/>
                      <a:r>
                        <a:rPr lang="en-US" sz="1800" u="none" strike="noStrike" dirty="0" smtClean="0">
                          <a:effectLst/>
                        </a:rPr>
                        <a:t>Erin</a:t>
                      </a:r>
                      <a:r>
                        <a:rPr lang="en-US" sz="1800" u="none" strike="noStrike" baseline="0" dirty="0" smtClean="0">
                          <a:effectLst/>
                        </a:rPr>
                        <a:t> </a:t>
                      </a:r>
                      <a:r>
                        <a:rPr lang="en-US" sz="1800" u="none" strike="noStrike" dirty="0" smtClean="0">
                          <a:effectLst/>
                        </a:rPr>
                        <a:t>Blankenship</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University of Nebraska-Lincoln</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82090">
                <a:tc>
                  <a:txBody>
                    <a:bodyPr/>
                    <a:lstStyle/>
                    <a:p>
                      <a:pPr algn="l" fontAlgn="b"/>
                      <a:r>
                        <a:rPr lang="en-US" sz="1800" u="none" strike="noStrike" dirty="0" smtClean="0">
                          <a:effectLst/>
                        </a:rPr>
                        <a:t>Jenny</a:t>
                      </a:r>
                      <a:r>
                        <a:rPr lang="en-US" sz="1800" u="none" strike="noStrike" baseline="0" dirty="0" smtClean="0">
                          <a:effectLst/>
                        </a:rPr>
                        <a:t> </a:t>
                      </a:r>
                      <a:r>
                        <a:rPr lang="en-US" sz="1800" u="none" strike="noStrike" dirty="0" smtClean="0">
                          <a:effectLst/>
                        </a:rPr>
                        <a:t>Green</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University of Nebraska-Lincoln</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89465">
                <a:tc>
                  <a:txBody>
                    <a:bodyPr/>
                    <a:lstStyle/>
                    <a:p>
                      <a:pPr algn="l" fontAlgn="b"/>
                      <a:r>
                        <a:rPr lang="en-US" sz="1800" u="none" strike="noStrike" dirty="0" smtClean="0">
                          <a:effectLst/>
                        </a:rPr>
                        <a:t>Dean</a:t>
                      </a:r>
                      <a:r>
                        <a:rPr lang="en-US" sz="1800" u="none" strike="noStrike" baseline="0" dirty="0" smtClean="0">
                          <a:effectLst/>
                        </a:rPr>
                        <a:t> </a:t>
                      </a:r>
                      <a:r>
                        <a:rPr lang="en-US" sz="1800" u="none" strike="noStrike" dirty="0" smtClean="0">
                          <a:effectLst/>
                        </a:rPr>
                        <a:t>Nelson</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University of Pittsburgh at Greensburg</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48431">
                <a:tc>
                  <a:txBody>
                    <a:bodyPr/>
                    <a:lstStyle/>
                    <a:p>
                      <a:pPr algn="l" fontAlgn="b"/>
                      <a:r>
                        <a:rPr lang="en-US" sz="1800" u="none" strike="noStrike" dirty="0" smtClean="0">
                          <a:effectLst/>
                        </a:rPr>
                        <a:t>Sheila Weaver</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University of Vermont</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484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u="none" strike="noStrike" dirty="0" err="1" smtClean="0">
                          <a:effectLst/>
                        </a:rPr>
                        <a:t>Tisha</a:t>
                      </a:r>
                      <a:r>
                        <a:rPr lang="en-US" sz="1800" u="none" strike="noStrike" baseline="0" dirty="0" smtClean="0">
                          <a:effectLst/>
                        </a:rPr>
                        <a:t> </a:t>
                      </a:r>
                      <a:r>
                        <a:rPr lang="en-US" sz="1800" u="none" strike="noStrike" dirty="0" smtClean="0">
                          <a:effectLst/>
                        </a:rPr>
                        <a:t>Hooks</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Winona State University</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484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u="none" strike="noStrike" dirty="0" smtClean="0">
                          <a:effectLst/>
                        </a:rPr>
                        <a:t>April Kirby</a:t>
                      </a:r>
                      <a:endParaRPr lang="en-US" sz="1800" b="0" i="0" u="none" strike="noStrike" dirty="0" smtClean="0">
                        <a:solidFill>
                          <a:schemeClr val="tx1"/>
                        </a:solidFill>
                        <a:effectLst/>
                        <a:latin typeface="+mn-lt"/>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Winona State University</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r h="548431">
                <a:tc>
                  <a:txBody>
                    <a:bodyPr/>
                    <a:lstStyle/>
                    <a:p>
                      <a:pPr algn="l" fontAlgn="b"/>
                      <a:r>
                        <a:rPr lang="en-US" sz="1800" u="none" strike="noStrike" dirty="0" smtClean="0">
                          <a:effectLst/>
                        </a:rPr>
                        <a:t>Chris Malone</a:t>
                      </a:r>
                      <a:endParaRPr lang="en-US" sz="1800" b="0" i="0" u="none" strike="noStrike" dirty="0">
                        <a:solidFill>
                          <a:schemeClr val="tx1"/>
                        </a:solidFill>
                        <a:effectLst/>
                        <a:latin typeface="Candara"/>
                        <a:cs typeface="Candara"/>
                      </a:endParaRPr>
                    </a:p>
                  </a:txBody>
                  <a:tcPr marL="10523" marR="10523" marT="10523" marB="0" anchor="ctr">
                    <a:lnL w="9525" cap="flat" cmpd="sng" algn="ctr">
                      <a:noFill/>
                      <a:prstDash val="soli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Winona State University</a:t>
                      </a:r>
                      <a:endParaRPr lang="en-US" sz="1800" b="0" i="0" u="none" strike="noStrike" dirty="0">
                        <a:solidFill>
                          <a:schemeClr val="tx1"/>
                        </a:solidFill>
                        <a:effectLst/>
                        <a:latin typeface="Candara"/>
                        <a:cs typeface="Candara"/>
                      </a:endParaRPr>
                    </a:p>
                  </a:txBody>
                  <a:tcPr marL="10523" marR="10523" marT="10523" marB="0">
                    <a:lnL>
                      <a:noFill/>
                    </a:lnL>
                    <a:lnR w="9525" cap="flat" cmpd="sng" algn="ctr">
                      <a:noFill/>
                      <a:prstDash val="soli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6514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228600" y="1447800"/>
            <a:ext cx="8686800" cy="4495800"/>
          </a:xfrm>
        </p:spPr>
        <p:txBody>
          <a:bodyPr/>
          <a:lstStyle/>
          <a:p>
            <a:pPr marL="0" indent="3175" eaLnBrk="1" hangingPunct="1">
              <a:buFontTx/>
              <a:buNone/>
            </a:pPr>
            <a:r>
              <a:rPr lang="en-US" sz="2500" dirty="0" smtClean="0">
                <a:latin typeface="Candara"/>
                <a:cs typeface="Candara"/>
              </a:rPr>
              <a:t>"I argue that despite broad acceptance and rapid growth in enrollments, </a:t>
            </a:r>
            <a:r>
              <a:rPr lang="en-US" sz="2500" u="sng" dirty="0" smtClean="0">
                <a:latin typeface="Candara"/>
                <a:cs typeface="Candara"/>
              </a:rPr>
              <a:t>the consensus curriculum is still an unwitting prisoner of history</a:t>
            </a:r>
            <a:r>
              <a:rPr lang="en-US" sz="2500" dirty="0" smtClean="0">
                <a:latin typeface="Candara"/>
                <a:cs typeface="Candara"/>
              </a:rPr>
              <a:t>. What 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a:t>
            </a:r>
            <a:r>
              <a:rPr lang="en-US" sz="2500" u="sng" dirty="0" smtClean="0">
                <a:latin typeface="Candara"/>
                <a:cs typeface="Candara"/>
              </a:rPr>
              <a:t>These days we have no excuse. Randomization-based inference makes a direct connection between data production and the logic of inference that deserves to be at the core of every introductory course</a:t>
            </a:r>
            <a:r>
              <a:rPr lang="en-US" sz="2500" dirty="0" smtClean="0">
                <a:latin typeface="Candara"/>
                <a:cs typeface="Candara"/>
              </a:rPr>
              <a:t>." </a:t>
            </a:r>
          </a:p>
        </p:txBody>
      </p:sp>
      <p:sp>
        <p:nvSpPr>
          <p:cNvPr id="4" name="Title 1"/>
          <p:cNvSpPr txBox="1">
            <a:spLocks/>
          </p:cNvSpPr>
          <p:nvPr/>
        </p:nvSpPr>
        <p:spPr bwMode="auto">
          <a:xfrm>
            <a:off x="228600" y="3810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7A0019"/>
                </a:solidFill>
                <a:latin typeface="+mj-lt"/>
                <a:ea typeface="+mj-ea"/>
                <a:cs typeface="+mj-cs"/>
              </a:defRPr>
            </a:lvl1pPr>
            <a:lvl2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6pPr>
            <a:lvl7pPr marL="9144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7pPr>
            <a:lvl8pPr marL="13716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8pPr>
            <a:lvl9pPr marL="1828800" algn="l" rtl="0" fontAlgn="base">
              <a:spcBef>
                <a:spcPct val="0"/>
              </a:spcBef>
              <a:spcAft>
                <a:spcPct val="0"/>
              </a:spcAft>
              <a:defRPr sz="4400">
                <a:solidFill>
                  <a:srgbClr val="7A0019"/>
                </a:solidFill>
                <a:latin typeface="Arial" pitchFamily="-108" charset="0"/>
                <a:ea typeface="ＭＳ Ｐゴシック" pitchFamily="-108" charset="-128"/>
                <a:cs typeface="ＭＳ Ｐゴシック" pitchFamily="-108" charset="-128"/>
              </a:defRPr>
            </a:lvl9pPr>
          </a:lstStyle>
          <a:p>
            <a:r>
              <a:rPr lang="en-US" sz="4000" dirty="0">
                <a:effectLst>
                  <a:outerShdw blurRad="38100" dist="38100" dir="2700000" algn="tl">
                    <a:srgbClr val="C0C0C0"/>
                  </a:outerShdw>
                </a:effectLst>
              </a:rPr>
              <a:t>Inspiration for </a:t>
            </a:r>
            <a:r>
              <a:rPr lang="en-US" sz="4000" dirty="0" smtClean="0">
                <a:effectLst>
                  <a:outerShdw blurRad="38100" dist="38100" dir="2700000" algn="tl">
                    <a:srgbClr val="C0C0C0"/>
                  </a:outerShdw>
                </a:effectLst>
              </a:rPr>
              <a:t>CATALST </a:t>
            </a:r>
            <a:r>
              <a:rPr lang="en-US" sz="4000" dirty="0">
                <a:effectLst>
                  <a:outerShdw blurRad="38100" dist="38100" dir="2700000" algn="tl">
                    <a:srgbClr val="C0C0C0"/>
                  </a:outerShdw>
                </a:effectLst>
              </a:rPr>
              <a:t/>
            </a:r>
            <a:br>
              <a:rPr lang="en-US" sz="4000" dirty="0">
                <a:effectLst>
                  <a:outerShdw blurRad="38100" dist="38100" dir="2700000" algn="tl">
                    <a:srgbClr val="C0C0C0"/>
                  </a:outerShdw>
                </a:effectLst>
              </a:rPr>
            </a:br>
            <a:r>
              <a:rPr lang="en-US" sz="4000" dirty="0" smtClean="0">
                <a:effectLst>
                  <a:outerShdw blurRad="38100" dist="38100" dir="2700000" algn="tl">
                    <a:srgbClr val="C0C0C0"/>
                  </a:outerShdw>
                </a:effectLst>
              </a:rPr>
              <a:t>     </a:t>
            </a:r>
            <a:r>
              <a:rPr lang="en-US" sz="3200" dirty="0" smtClean="0">
                <a:effectLst>
                  <a:outerShdw blurRad="38100" dist="38100" dir="2700000" algn="tl">
                    <a:srgbClr val="C0C0C0"/>
                  </a:outerShdw>
                </a:effectLst>
              </a:rPr>
              <a:t>George </a:t>
            </a:r>
            <a:r>
              <a:rPr lang="en-US" sz="3200" dirty="0">
                <a:effectLst>
                  <a:outerShdw blurRad="38100" dist="38100" dir="2700000" algn="tl">
                    <a:srgbClr val="C0C0C0"/>
                  </a:outerShdw>
                </a:effectLst>
              </a:rPr>
              <a:t>Cobb (2005, 2007)</a:t>
            </a:r>
            <a:endParaRPr lang="en-US" sz="3800" dirty="0" smtClean="0"/>
          </a:p>
        </p:txBody>
      </p:sp>
    </p:spTree>
    <p:extLst>
      <p:ext uri="{BB962C8B-B14F-4D97-AF65-F5344CB8AC3E}">
        <p14:creationId xmlns:p14="http://schemas.microsoft.com/office/powerpoint/2010/main" val="2093342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UofM-4">
  <a:themeElements>
    <a:clrScheme name="UofM-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ofM-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fM-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fM-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fM-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fM-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fM-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fM-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fM-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fM-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fM-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fM-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fM-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4288</TotalTime>
  <Words>6034</Words>
  <Application>Microsoft Office PowerPoint</Application>
  <PresentationFormat>On-screen Show (4:3)</PresentationFormat>
  <Paragraphs>666</Paragraphs>
  <Slides>69</Slides>
  <Notes>68</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UofM-4</vt:lpstr>
      <vt:lpstr>Black</vt:lpstr>
      <vt:lpstr>A flavor of the CATALST Course:  Using randomization-based methods in an introductory statistics course</vt:lpstr>
      <vt:lpstr>Abstract</vt:lpstr>
      <vt:lpstr>Today’s Goal</vt:lpstr>
      <vt:lpstr>Outline of Presentation</vt:lpstr>
      <vt:lpstr>Your participation is requested!</vt:lpstr>
      <vt:lpstr>University of Minnesota  CATALST Team</vt:lpstr>
      <vt:lpstr>CATALST Collaborators</vt:lpstr>
      <vt:lpstr>CATALST Collaborators</vt:lpstr>
      <vt:lpstr>PowerPoint Presentation</vt:lpstr>
      <vt:lpstr>Cooking in Introductory Statistics</vt:lpstr>
      <vt:lpstr>Radical Content</vt:lpstr>
      <vt:lpstr>Radical Pedagogy</vt:lpstr>
      <vt:lpstr>Radical Technology</vt:lpstr>
      <vt:lpstr>Versions of the CATALST Course</vt:lpstr>
      <vt:lpstr>PowerPoint Presentation</vt:lpstr>
      <vt:lpstr>PowerPoint Presentation</vt:lpstr>
      <vt:lpstr>Joe Nowakowski</vt:lpstr>
      <vt:lpstr>Questions?</vt:lpstr>
      <vt:lpstr>3 CATALST Units </vt:lpstr>
      <vt:lpstr>The Plan</vt:lpstr>
      <vt:lpstr>Introduction to Model Eliciting Activities</vt:lpstr>
      <vt:lpstr>Introduction to Model Eliciting Activities</vt:lpstr>
      <vt:lpstr>Unit 1 Model Eliciting Activity:  iPOD SHUFFLE </vt:lpstr>
      <vt:lpstr>Unit 1 Model Eliciting Activity:  iPOD SHUFFLE </vt:lpstr>
      <vt:lpstr>Unit 1 Model Eliciting Activity:  iPOD SHUFFLE </vt:lpstr>
      <vt:lpstr>Unit 1 Model Eliciting Activity:  iPOD SHUFFLE </vt:lpstr>
      <vt:lpstr>Unit 1 Model Eliciting Activity:  iPOD SHUFFLE </vt:lpstr>
      <vt:lpstr>The Plan</vt:lpstr>
      <vt:lpstr>Unit 1 Activity:  ONE SON</vt:lpstr>
      <vt:lpstr>Unit 1 Activity:  ONE SON</vt:lpstr>
      <vt:lpstr>Unit 1 Activity:  ONE SON</vt:lpstr>
      <vt:lpstr>ONE SON:  Building the Model &amp; Simulation</vt:lpstr>
      <vt:lpstr>ONE SON:  Building the Model &amp; Simulation</vt:lpstr>
      <vt:lpstr>ONE SON:  Building the Model &amp; Simulation</vt:lpstr>
      <vt:lpstr>ONE SON:  Building the Model &amp; Simulation</vt:lpstr>
      <vt:lpstr>ONE SON:  Building the Model &amp; Simulation</vt:lpstr>
      <vt:lpstr>The Plan</vt:lpstr>
      <vt:lpstr>Unit 2 activity: SLEEP DEPRIVATION </vt:lpstr>
      <vt:lpstr>Unit 2 activity: SLEEP DEPRIVATION </vt:lpstr>
      <vt:lpstr>Unit 2 activity: SLEEP DEPRIVATION </vt:lpstr>
      <vt:lpstr>Unit 2 activity: SLEEP DEPRIVATION </vt:lpstr>
      <vt:lpstr>SLEEP DEPRIVATION:  Building the Model &amp; Simulation</vt:lpstr>
      <vt:lpstr>SLEEP DEPRIVATION :  Building the Model &amp; Simulation</vt:lpstr>
      <vt:lpstr>SLEEP DEPRIVATION :  Building the Model &amp; Simulation</vt:lpstr>
      <vt:lpstr>SLEEP DEPRIVATION :  Building the Model &amp; Simulation</vt:lpstr>
      <vt:lpstr>SLEEP DEPRIVATION :  Building the Model &amp; Simulation</vt:lpstr>
      <vt:lpstr>Unit 2 activity: SLEEP DEPRIVATION </vt:lpstr>
      <vt:lpstr>The Plan</vt:lpstr>
      <vt:lpstr>Unit 3 activity: KISSING THE RIGHT WAY</vt:lpstr>
      <vt:lpstr>Unit 3 activity: KISSING THE RIGHT WAY</vt:lpstr>
      <vt:lpstr>Unit 3 activity: KISSING THE RIGHT WAY</vt:lpstr>
      <vt:lpstr>Unit 3 activity:    KISSING THE RIGHT WAY</vt:lpstr>
      <vt:lpstr>Unit 3 activity: KISSING THE RIGHT WAY </vt:lpstr>
      <vt:lpstr>Kissing Study:  Building the Model &amp; Simulation</vt:lpstr>
      <vt:lpstr>PowerPoint Presentation</vt:lpstr>
      <vt:lpstr>Kissing Study:  Building the Model &amp; Simulation</vt:lpstr>
      <vt:lpstr>Kissing Study:  Building the Model &amp; Simulation</vt:lpstr>
      <vt:lpstr>Kissing Study:  Building the Model &amp; Simulation</vt:lpstr>
      <vt:lpstr>Student Assessments</vt:lpstr>
      <vt:lpstr>PowerPoint Presentation</vt:lpstr>
      <vt:lpstr>PowerPoint Presentation</vt:lpstr>
      <vt:lpstr>Sheila Weaver</vt:lpstr>
      <vt:lpstr>Our Reflections</vt:lpstr>
      <vt:lpstr>Future Plans</vt:lpstr>
      <vt:lpstr>Contact Information</vt:lpstr>
      <vt:lpstr>Questions?</vt:lpstr>
      <vt:lpstr>It takes a village!</vt:lpstr>
      <vt:lpstr>It can be done!</vt:lpstr>
      <vt:lpstr>References</vt:lpstr>
    </vt:vector>
  </TitlesOfParts>
  <Company>College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Workshop</dc:title>
  <dc:creator>Joan Garfield</dc:creator>
  <cp:lastModifiedBy>Laura Ziegler</cp:lastModifiedBy>
  <cp:revision>247</cp:revision>
  <cp:lastPrinted>2012-05-17T18:17:12Z</cp:lastPrinted>
  <dcterms:created xsi:type="dcterms:W3CDTF">2012-05-17T00:52:42Z</dcterms:created>
  <dcterms:modified xsi:type="dcterms:W3CDTF">2012-05-18T00:14:25Z</dcterms:modified>
</cp:coreProperties>
</file>